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15" r:id="rId3"/>
    <p:sldId id="301" r:id="rId4"/>
    <p:sldId id="319" r:id="rId5"/>
    <p:sldId id="302" r:id="rId6"/>
    <p:sldId id="330" r:id="rId7"/>
    <p:sldId id="320" r:id="rId8"/>
    <p:sldId id="321" r:id="rId9"/>
    <p:sldId id="328" r:id="rId10"/>
    <p:sldId id="322" r:id="rId11"/>
    <p:sldId id="323" r:id="rId12"/>
    <p:sldId id="324" r:id="rId13"/>
    <p:sldId id="329" r:id="rId14"/>
    <p:sldId id="325" r:id="rId15"/>
    <p:sldId id="327" r:id="rId1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692E7-0097-4A61-9B13-37C9BABC1222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77CB8-26CD-4C46-A617-96C087A182E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8BFA-AB09-448E-9FD8-40F52D558B0D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E23C-36F1-4FF1-A057-89D926B3763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8BFA-AB09-448E-9FD8-40F52D558B0D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E23C-36F1-4FF1-A057-89D926B3763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8BFA-AB09-448E-9FD8-40F52D558B0D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E23C-36F1-4FF1-A057-89D926B3763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8BFA-AB09-448E-9FD8-40F52D558B0D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E23C-36F1-4FF1-A057-89D926B3763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8BFA-AB09-448E-9FD8-40F52D558B0D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E23C-36F1-4FF1-A057-89D926B3763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8BFA-AB09-448E-9FD8-40F52D558B0D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E23C-36F1-4FF1-A057-89D926B3763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8BFA-AB09-448E-9FD8-40F52D558B0D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E23C-36F1-4FF1-A057-89D926B3763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8BFA-AB09-448E-9FD8-40F52D558B0D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E23C-36F1-4FF1-A057-89D926B3763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8BFA-AB09-448E-9FD8-40F52D558B0D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E23C-36F1-4FF1-A057-89D926B3763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8BFA-AB09-448E-9FD8-40F52D558B0D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E23C-36F1-4FF1-A057-89D926B3763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8BFA-AB09-448E-9FD8-40F52D558B0D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E23C-36F1-4FF1-A057-89D926B3763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E8BFA-AB09-448E-9FD8-40F52D558B0D}" type="datetimeFigureOut">
              <a:rPr lang="da-DK" smtClean="0"/>
              <a:pPr/>
              <a:t>25-10-2025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1E23C-36F1-4FF1-A057-89D926B37637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23528" y="1340768"/>
            <a:ext cx="8229600" cy="4248472"/>
          </a:xfrm>
        </p:spPr>
        <p:txBody>
          <a:bodyPr>
            <a:normAutofit/>
          </a:bodyPr>
          <a:lstStyle/>
          <a:p>
            <a:r>
              <a:rPr lang="da-DK" dirty="0" smtClean="0"/>
              <a:t>Sekvensanalyse til videreuddannelse af psykologer 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sz="3400" dirty="0" smtClean="0"/>
              <a:t>Jan </a:t>
            </a:r>
            <a:r>
              <a:rPr lang="da-DK" sz="3400" dirty="0" err="1" smtClean="0"/>
              <a:t>Ivanouw</a:t>
            </a:r>
            <a:r>
              <a:rPr lang="da-DK" sz="3400" dirty="0" smtClean="0"/>
              <a:t> </a:t>
            </a:r>
            <a:r>
              <a:rPr lang="da-DK" sz="3400" dirty="0" err="1" smtClean="0"/>
              <a:t>PhD</a:t>
            </a:r>
            <a:r>
              <a:rPr lang="da-DK" sz="3400" dirty="0" smtClean="0"/>
              <a:t/>
            </a:r>
            <a:br>
              <a:rPr lang="da-DK" sz="3400" dirty="0" smtClean="0"/>
            </a:br>
            <a:r>
              <a:rPr lang="da-DK" sz="3400" dirty="0" smtClean="0"/>
              <a:t>Københavns Universitet</a:t>
            </a:r>
            <a:br>
              <a:rPr lang="da-DK" sz="3400" dirty="0" smtClean="0"/>
            </a:br>
            <a:r>
              <a:rPr lang="da-DK" sz="3400" dirty="0" smtClean="0"/>
              <a:t>© 2025</a:t>
            </a:r>
            <a:endParaRPr lang="da-D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Sekvensanalyse af interventioner i psykoterapi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 err="1" smtClean="0"/>
              <a:t>McCullough</a:t>
            </a:r>
            <a:r>
              <a:rPr lang="da-DK" dirty="0" smtClean="0"/>
              <a:t> (1991): 16 psykoterapiklienter</a:t>
            </a:r>
          </a:p>
          <a:p>
            <a:r>
              <a:rPr lang="da-DK" dirty="0" smtClean="0"/>
              <a:t>Videotapeoptagelse</a:t>
            </a:r>
          </a:p>
          <a:p>
            <a:r>
              <a:rPr lang="da-DK" dirty="0" smtClean="0"/>
              <a:t>Kodning af interventionstype:</a:t>
            </a:r>
          </a:p>
          <a:p>
            <a:pPr lvl="1"/>
            <a:r>
              <a:rPr lang="da-DK" dirty="0" smtClean="0"/>
              <a:t>Tolkning af overføring</a:t>
            </a:r>
          </a:p>
          <a:p>
            <a:pPr lvl="1"/>
            <a:r>
              <a:rPr lang="da-DK" dirty="0" smtClean="0"/>
              <a:t>Anden relationstolkning</a:t>
            </a:r>
          </a:p>
          <a:p>
            <a:pPr lvl="1"/>
            <a:r>
              <a:rPr lang="da-DK" dirty="0" smtClean="0"/>
              <a:t>Anden type intervention (klarificering)</a:t>
            </a:r>
          </a:p>
          <a:p>
            <a:r>
              <a:rPr lang="da-DK" dirty="0" smtClean="0"/>
              <a:t>Kodning af klientens reaktion i de 3 min efter intervention:</a:t>
            </a:r>
          </a:p>
          <a:p>
            <a:pPr lvl="1"/>
            <a:r>
              <a:rPr lang="da-DK" dirty="0" smtClean="0"/>
              <a:t>Defensiv</a:t>
            </a:r>
          </a:p>
          <a:p>
            <a:pPr lvl="1"/>
            <a:r>
              <a:rPr lang="da-DK" dirty="0" smtClean="0"/>
              <a:t>Affektiv</a:t>
            </a:r>
          </a:p>
          <a:p>
            <a:pPr lvl="1"/>
            <a:endParaRPr lang="da-DK" dirty="0" smtClean="0"/>
          </a:p>
          <a:p>
            <a:endParaRPr lang="da-D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Positive og negative reaktioner på interventioner</a:t>
            </a:r>
            <a:endParaRPr lang="da-DK" dirty="0"/>
          </a:p>
        </p:txBody>
      </p:sp>
      <p:pic>
        <p:nvPicPr>
          <p:cNvPr id="3" name="Picture 7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132856"/>
            <a:ext cx="8371965" cy="244827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Sammenhæng mellem sekvenser og terapiudbytte</a:t>
            </a:r>
            <a:endParaRPr lang="da-DK" dirty="0"/>
          </a:p>
        </p:txBody>
      </p:sp>
      <p:pic>
        <p:nvPicPr>
          <p:cNvPr id="5" name="Picture 7" descr="Co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20888"/>
            <a:ext cx="8840438" cy="25406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Sammenhæng mellem sekvenser og terapiudbytte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 smtClean="0"/>
              <a:t>Regresionsanalyse</a:t>
            </a:r>
            <a:r>
              <a:rPr lang="da-DK" dirty="0" smtClean="0"/>
              <a:t> med 3 prædiktorer</a:t>
            </a:r>
          </a:p>
          <a:p>
            <a:pPr lvl="1"/>
            <a:r>
              <a:rPr lang="da-DK" dirty="0" smtClean="0"/>
              <a:t>Terapieffekt (y)</a:t>
            </a:r>
          </a:p>
          <a:p>
            <a:pPr lvl="1"/>
            <a:r>
              <a:rPr lang="da-DK" dirty="0" smtClean="0"/>
              <a:t>Prædiktorer (x’er)</a:t>
            </a:r>
          </a:p>
          <a:p>
            <a:pPr lvl="2"/>
            <a:r>
              <a:rPr lang="da-DK" dirty="0" smtClean="0"/>
              <a:t>Overføringstolkning fulgt af affekt hos </a:t>
            </a:r>
            <a:r>
              <a:rPr lang="da-DK" dirty="0" err="1" smtClean="0"/>
              <a:t>pt</a:t>
            </a:r>
            <a:endParaRPr lang="da-DK" dirty="0" smtClean="0"/>
          </a:p>
          <a:p>
            <a:pPr lvl="3"/>
            <a:r>
              <a:rPr lang="da-DK" dirty="0" smtClean="0"/>
              <a:t>Koefficient 0.37 (p = 0.02 signifikant)</a:t>
            </a:r>
          </a:p>
          <a:p>
            <a:pPr lvl="2"/>
            <a:r>
              <a:rPr lang="da-DK" dirty="0" smtClean="0"/>
              <a:t>Enhver intervention fulgt af forsvar hos </a:t>
            </a:r>
            <a:r>
              <a:rPr lang="da-DK" dirty="0" err="1" smtClean="0"/>
              <a:t>pt</a:t>
            </a:r>
            <a:endParaRPr lang="da-DK" dirty="0" smtClean="0"/>
          </a:p>
          <a:p>
            <a:pPr lvl="3"/>
            <a:r>
              <a:rPr lang="da-DK" dirty="0" smtClean="0"/>
              <a:t> </a:t>
            </a:r>
            <a:r>
              <a:rPr lang="da-DK" dirty="0" smtClean="0"/>
              <a:t>Koefficient </a:t>
            </a:r>
            <a:r>
              <a:rPr lang="da-DK" dirty="0" smtClean="0"/>
              <a:t>-0.42 </a:t>
            </a:r>
            <a:r>
              <a:rPr lang="da-DK" dirty="0" smtClean="0"/>
              <a:t>(p = </a:t>
            </a:r>
            <a:r>
              <a:rPr lang="da-DK" dirty="0" smtClean="0"/>
              <a:t>0.01 </a:t>
            </a:r>
            <a:r>
              <a:rPr lang="da-DK" dirty="0" smtClean="0"/>
              <a:t>signifikant</a:t>
            </a:r>
            <a:r>
              <a:rPr lang="da-DK" dirty="0" smtClean="0"/>
              <a:t>)</a:t>
            </a:r>
          </a:p>
          <a:p>
            <a:pPr lvl="2"/>
            <a:r>
              <a:rPr lang="da-DK" dirty="0" smtClean="0"/>
              <a:t>Enhver intervention fulgt af affekt hos </a:t>
            </a:r>
            <a:r>
              <a:rPr lang="da-DK" dirty="0" err="1" smtClean="0"/>
              <a:t>pt</a:t>
            </a:r>
            <a:endParaRPr lang="da-DK" dirty="0" smtClean="0"/>
          </a:p>
          <a:p>
            <a:pPr lvl="3"/>
            <a:r>
              <a:rPr lang="da-DK" dirty="0" smtClean="0"/>
              <a:t> Koefficient -</a:t>
            </a:r>
            <a:r>
              <a:rPr lang="da-DK" dirty="0" smtClean="0"/>
              <a:t>0.13 </a:t>
            </a:r>
            <a:r>
              <a:rPr lang="da-DK" dirty="0" smtClean="0"/>
              <a:t>(p = </a:t>
            </a:r>
            <a:r>
              <a:rPr lang="da-DK" dirty="0" smtClean="0"/>
              <a:t>0.44 ikke-signifikant</a:t>
            </a:r>
            <a:r>
              <a:rPr lang="da-DK" dirty="0" smtClean="0"/>
              <a:t>)</a:t>
            </a:r>
          </a:p>
          <a:p>
            <a:pPr lvl="3"/>
            <a:endParaRPr lang="da-DK" dirty="0" smtClean="0"/>
          </a:p>
          <a:p>
            <a:pPr lvl="3"/>
            <a:endParaRPr lang="da-DK" dirty="0" smtClean="0"/>
          </a:p>
          <a:p>
            <a:pPr lvl="2"/>
            <a:endParaRPr lang="da-DK" dirty="0" smtClean="0"/>
          </a:p>
          <a:p>
            <a:pPr lvl="2"/>
            <a:endParaRPr lang="da-D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Sekvensanalyse af interventioner i psykoterapi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Kun analyse af to variable i sekvenserne: terapeutens intervention og klientens reaktion</a:t>
            </a:r>
          </a:p>
          <a:p>
            <a:r>
              <a:rPr lang="da-DK" dirty="0" smtClean="0"/>
              <a:t>Mangler: hvad påvirker terapeutens valg af intervention? </a:t>
            </a:r>
          </a:p>
          <a:p>
            <a:r>
              <a:rPr lang="da-DK" dirty="0" smtClean="0"/>
              <a:t>Inddragelse af dette ville give bedre billede, og give mulighed for at vurdere direkte og indirekte effekter af </a:t>
            </a:r>
            <a:r>
              <a:rPr lang="da-DK" dirty="0" smtClean="0"/>
              <a:t>interventionerne</a:t>
            </a:r>
          </a:p>
          <a:p>
            <a:r>
              <a:rPr lang="da-DK" dirty="0" smtClean="0"/>
              <a:t>Mangler opgørelse af overføringstolkninger fulgt af forsvar hos </a:t>
            </a:r>
            <a:r>
              <a:rPr lang="da-DK" dirty="0" err="1" smtClean="0"/>
              <a:t>pt</a:t>
            </a:r>
            <a:endParaRPr lang="da-DK" dirty="0" smtClean="0"/>
          </a:p>
          <a:p>
            <a:endParaRPr lang="da-DK" dirty="0" smtClean="0"/>
          </a:p>
          <a:p>
            <a:endParaRPr lang="da-DK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Litteratur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a-DK" dirty="0" err="1" smtClean="0"/>
              <a:t>Cordova</a:t>
            </a:r>
            <a:r>
              <a:rPr lang="da-DK" dirty="0" smtClean="0"/>
              <a:t>, J.V., </a:t>
            </a:r>
            <a:r>
              <a:rPr lang="da-DK" dirty="0" err="1" smtClean="0"/>
              <a:t>Jacobson</a:t>
            </a:r>
            <a:r>
              <a:rPr lang="da-DK" dirty="0" smtClean="0"/>
              <a:t>, N.S., </a:t>
            </a:r>
            <a:r>
              <a:rPr lang="da-DK" dirty="0" err="1" smtClean="0"/>
              <a:t>Gottmann</a:t>
            </a:r>
            <a:r>
              <a:rPr lang="da-DK" dirty="0" smtClean="0"/>
              <a:t>, J.M., </a:t>
            </a:r>
            <a:r>
              <a:rPr lang="da-DK" dirty="0" err="1" smtClean="0"/>
              <a:t>Rushe</a:t>
            </a:r>
            <a:r>
              <a:rPr lang="da-DK" dirty="0" smtClean="0"/>
              <a:t>, R &amp; Cox, G. (1993). Negative </a:t>
            </a:r>
            <a:r>
              <a:rPr lang="da-DK" dirty="0" err="1" smtClean="0"/>
              <a:t>reciprocity</a:t>
            </a:r>
            <a:r>
              <a:rPr lang="da-DK" dirty="0" smtClean="0"/>
              <a:t> and </a:t>
            </a:r>
            <a:r>
              <a:rPr lang="da-DK" dirty="0" err="1" smtClean="0"/>
              <a:t>communication</a:t>
            </a:r>
            <a:r>
              <a:rPr lang="da-DK" dirty="0" smtClean="0"/>
              <a:t> in </a:t>
            </a:r>
            <a:r>
              <a:rPr lang="da-DK" dirty="0" err="1" smtClean="0"/>
              <a:t>couples</a:t>
            </a:r>
            <a:r>
              <a:rPr lang="da-DK" dirty="0" smtClean="0"/>
              <a:t> </a:t>
            </a:r>
            <a:r>
              <a:rPr lang="da-DK" dirty="0" err="1" smtClean="0"/>
              <a:t>with</a:t>
            </a:r>
            <a:r>
              <a:rPr lang="da-DK" dirty="0" smtClean="0"/>
              <a:t> a </a:t>
            </a:r>
            <a:r>
              <a:rPr lang="da-DK" dirty="0" err="1" smtClean="0"/>
              <a:t>violent</a:t>
            </a:r>
            <a:r>
              <a:rPr lang="da-DK" dirty="0" smtClean="0"/>
              <a:t> </a:t>
            </a:r>
            <a:r>
              <a:rPr lang="da-DK" dirty="0" err="1" smtClean="0"/>
              <a:t>husband</a:t>
            </a:r>
            <a:r>
              <a:rPr lang="da-DK" dirty="0" smtClean="0"/>
              <a:t>. </a:t>
            </a:r>
            <a:r>
              <a:rPr lang="da-DK" i="1" dirty="0" smtClean="0"/>
              <a:t>Journal of </a:t>
            </a:r>
            <a:r>
              <a:rPr lang="da-DK" i="1" dirty="0" err="1" smtClean="0"/>
              <a:t>Abnormal</a:t>
            </a:r>
            <a:r>
              <a:rPr lang="da-DK" i="1" dirty="0" smtClean="0"/>
              <a:t> </a:t>
            </a:r>
            <a:r>
              <a:rPr lang="da-DK" i="1" dirty="0" err="1" smtClean="0"/>
              <a:t>Psychology</a:t>
            </a:r>
            <a:r>
              <a:rPr lang="da-DK" dirty="0" smtClean="0"/>
              <a:t>, </a:t>
            </a:r>
            <a:r>
              <a:rPr lang="da-DK" i="1" dirty="0" smtClean="0"/>
              <a:t>102</a:t>
            </a:r>
            <a:r>
              <a:rPr lang="da-DK" dirty="0" smtClean="0"/>
              <a:t>(4), 559-564.</a:t>
            </a:r>
          </a:p>
          <a:p>
            <a:r>
              <a:rPr lang="da-DK" dirty="0" err="1" smtClean="0"/>
              <a:t>Ivanouw</a:t>
            </a:r>
            <a:r>
              <a:rPr lang="da-DK" dirty="0" smtClean="0"/>
              <a:t>, J. (2007). </a:t>
            </a:r>
            <a:r>
              <a:rPr lang="da-DK" dirty="0" err="1" smtClean="0"/>
              <a:t>Sequence</a:t>
            </a:r>
            <a:r>
              <a:rPr lang="da-DK" dirty="0" smtClean="0"/>
              <a:t> </a:t>
            </a:r>
            <a:r>
              <a:rPr lang="da-DK" dirty="0" err="1" smtClean="0"/>
              <a:t>analysis</a:t>
            </a:r>
            <a:r>
              <a:rPr lang="da-DK" dirty="0" smtClean="0"/>
              <a:t> as a </a:t>
            </a:r>
            <a:r>
              <a:rPr lang="da-DK" dirty="0" err="1" smtClean="0"/>
              <a:t>method</a:t>
            </a:r>
            <a:r>
              <a:rPr lang="da-DK" dirty="0" smtClean="0"/>
              <a:t> for </a:t>
            </a:r>
            <a:r>
              <a:rPr lang="da-DK" dirty="0" err="1" smtClean="0"/>
              <a:t>psychological</a:t>
            </a:r>
            <a:r>
              <a:rPr lang="da-DK" dirty="0" smtClean="0"/>
              <a:t> research. </a:t>
            </a:r>
            <a:r>
              <a:rPr lang="da-DK" i="1" dirty="0" smtClean="0"/>
              <a:t>Nordic </a:t>
            </a:r>
            <a:r>
              <a:rPr lang="da-DK" i="1" dirty="0" err="1" smtClean="0"/>
              <a:t>Psychology</a:t>
            </a:r>
            <a:r>
              <a:rPr lang="da-DK" dirty="0" smtClean="0"/>
              <a:t>, </a:t>
            </a:r>
            <a:r>
              <a:rPr lang="da-DK" i="1" dirty="0" smtClean="0"/>
              <a:t>59</a:t>
            </a:r>
            <a:r>
              <a:rPr lang="da-DK" dirty="0" smtClean="0"/>
              <a:t>(3), 251-267. DOI: 10.1027/1901-2276.59.3.251</a:t>
            </a:r>
          </a:p>
          <a:p>
            <a:r>
              <a:rPr lang="da-DK" dirty="0" err="1" smtClean="0"/>
              <a:t>McCullough</a:t>
            </a:r>
            <a:r>
              <a:rPr lang="da-DK" dirty="0" smtClean="0"/>
              <a:t> et al. (1991). The </a:t>
            </a:r>
            <a:r>
              <a:rPr lang="da-DK" dirty="0" err="1" smtClean="0"/>
              <a:t>relationship</a:t>
            </a:r>
            <a:r>
              <a:rPr lang="da-DK" dirty="0" smtClean="0"/>
              <a:t> of </a:t>
            </a:r>
            <a:r>
              <a:rPr lang="da-DK" dirty="0" err="1" smtClean="0"/>
              <a:t>patient-therapist</a:t>
            </a:r>
            <a:r>
              <a:rPr lang="da-DK" dirty="0" smtClean="0"/>
              <a:t> </a:t>
            </a:r>
            <a:r>
              <a:rPr lang="da-DK" dirty="0" err="1" smtClean="0"/>
              <a:t>interaction</a:t>
            </a:r>
            <a:r>
              <a:rPr lang="da-DK" dirty="0" smtClean="0"/>
              <a:t> to </a:t>
            </a:r>
            <a:r>
              <a:rPr lang="da-DK" dirty="0" err="1" smtClean="0"/>
              <a:t>outcome</a:t>
            </a:r>
            <a:r>
              <a:rPr lang="da-DK" dirty="0" smtClean="0"/>
              <a:t> in brief </a:t>
            </a:r>
            <a:r>
              <a:rPr lang="da-DK" dirty="0" err="1" smtClean="0"/>
              <a:t>psychtherapy</a:t>
            </a:r>
            <a:r>
              <a:rPr lang="da-DK" dirty="0" smtClean="0"/>
              <a:t>. </a:t>
            </a:r>
            <a:r>
              <a:rPr lang="da-DK" i="1" dirty="0" err="1" smtClean="0"/>
              <a:t>Psychotherapy</a:t>
            </a:r>
            <a:r>
              <a:rPr lang="da-DK" dirty="0" smtClean="0"/>
              <a:t>, </a:t>
            </a:r>
            <a:r>
              <a:rPr lang="da-DK" i="1" dirty="0" smtClean="0"/>
              <a:t>28</a:t>
            </a:r>
            <a:r>
              <a:rPr lang="da-DK" dirty="0" smtClean="0"/>
              <a:t>(4), 525-533.</a:t>
            </a:r>
            <a:endParaRPr lang="en-US" dirty="0" smtClean="0"/>
          </a:p>
          <a:p>
            <a:endParaRPr lang="da-D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720" y="1785926"/>
            <a:ext cx="8229600" cy="1143000"/>
          </a:xfrm>
        </p:spPr>
        <p:txBody>
          <a:bodyPr/>
          <a:lstStyle/>
          <a:p>
            <a:r>
              <a:rPr lang="da-DK" dirty="0" smtClean="0"/>
              <a:t>Sekvensanalyse</a:t>
            </a:r>
            <a:endParaRPr lang="da-D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Sekvensanalyse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 smtClean="0"/>
              <a:t>Undersøgelse af forløbet i en sekvens, eksempelvis en samtale</a:t>
            </a:r>
          </a:p>
          <a:p>
            <a:r>
              <a:rPr lang="da-DK" dirty="0" smtClean="0"/>
              <a:t>Overgange mellem forskellige slags begivenheder registreres med et ’glidende vindue’ og grupperes</a:t>
            </a:r>
          </a:p>
          <a:p>
            <a:r>
              <a:rPr lang="da-DK" dirty="0" smtClean="0"/>
              <a:t>Fra en begivenhed til den næste: lag 1</a:t>
            </a:r>
          </a:p>
          <a:p>
            <a:r>
              <a:rPr lang="da-DK" dirty="0" smtClean="0"/>
              <a:t>Fra en begivenhed til den derefter følgende: lag 2 (</a:t>
            </a:r>
            <a:r>
              <a:rPr lang="da-DK" dirty="0" err="1" smtClean="0"/>
              <a:t>osv</a:t>
            </a:r>
            <a:r>
              <a:rPr lang="da-DK" dirty="0" smtClean="0"/>
              <a:t>)</a:t>
            </a:r>
          </a:p>
          <a:p>
            <a:r>
              <a:rPr lang="da-DK" dirty="0" smtClean="0"/>
              <a:t>Anvendt til analyse af parforhold</a:t>
            </a:r>
          </a:p>
          <a:p>
            <a:r>
              <a:rPr lang="da-DK" dirty="0" smtClean="0"/>
              <a:t>Kan anvendes til analyse af psykoterapeutiske forløb</a:t>
            </a:r>
          </a:p>
          <a:p>
            <a:pPr>
              <a:buNone/>
            </a:pPr>
            <a:endParaRPr lang="da-D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Observerede sekvenser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rmAutofit/>
          </a:bodyPr>
          <a:lstStyle/>
          <a:p>
            <a:r>
              <a:rPr lang="pt-BR" dirty="0" smtClean="0"/>
              <a:t>Eks. Rotte vælger højre eller venstre i labyrint: R L R L R R R L R R R L R L R L R R R </a:t>
            </a:r>
          </a:p>
          <a:p>
            <a:r>
              <a:rPr lang="da-DK" dirty="0" smtClean="0"/>
              <a:t>Det glidende vindue</a:t>
            </a:r>
          </a:p>
          <a:p>
            <a:r>
              <a:rPr lang="da-DK" dirty="0" smtClean="0"/>
              <a:t>Transition matrix opstilles (her: lag 1)</a:t>
            </a:r>
          </a:p>
          <a:p>
            <a:endParaRPr lang="da-DK" dirty="0" smtClean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857224" y="3643314"/>
          <a:ext cx="7344816" cy="2448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204"/>
                <a:gridCol w="1836204"/>
                <a:gridCol w="1836204"/>
                <a:gridCol w="1836204"/>
              </a:tblGrid>
              <a:tr h="489654">
                <a:tc>
                  <a:txBody>
                    <a:bodyPr/>
                    <a:lstStyle/>
                    <a:p>
                      <a:r>
                        <a:rPr lang="da-DK" dirty="0" smtClean="0"/>
                        <a:t>Frekvens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Efter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Efter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Total</a:t>
                      </a:r>
                      <a:r>
                        <a:rPr lang="da-DK" baseline="0" dirty="0" smtClean="0"/>
                        <a:t> (rate)</a:t>
                      </a:r>
                      <a:endParaRPr lang="da-DK" dirty="0"/>
                    </a:p>
                  </a:txBody>
                  <a:tcPr/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da-DK" dirty="0" smtClean="0"/>
                        <a:t>Før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L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R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da-DK" dirty="0" smtClean="0"/>
                        <a:t>L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0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6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   6 (33%)</a:t>
                      </a:r>
                      <a:endParaRPr lang="da-DK" dirty="0"/>
                    </a:p>
                  </a:txBody>
                  <a:tcPr/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da-DK" dirty="0" smtClean="0"/>
                        <a:t>R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6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6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12 (67%)</a:t>
                      </a:r>
                      <a:endParaRPr lang="da-DK" dirty="0"/>
                    </a:p>
                  </a:txBody>
                  <a:tcPr/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da-DK" dirty="0" smtClean="0"/>
                        <a:t>Sum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6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12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18 (100%)</a:t>
                      </a:r>
                      <a:endParaRPr lang="da-DK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Sekvensanalyse parsamtale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79512" y="1268760"/>
            <a:ext cx="8229600" cy="4525963"/>
          </a:xfrm>
        </p:spPr>
        <p:txBody>
          <a:bodyPr>
            <a:normAutofit/>
          </a:bodyPr>
          <a:lstStyle/>
          <a:p>
            <a:r>
              <a:rPr lang="da-DK" sz="2400" dirty="0" smtClean="0"/>
              <a:t>Sekvens 1 (22 udsagn, hhv. </a:t>
            </a:r>
            <a:r>
              <a:rPr lang="da-DK" sz="2400" dirty="0" err="1" smtClean="0"/>
              <a:t>N=negativ</a:t>
            </a:r>
            <a:r>
              <a:rPr lang="da-DK" sz="2400" dirty="0" smtClean="0"/>
              <a:t>, </a:t>
            </a:r>
            <a:r>
              <a:rPr lang="da-DK" sz="2400" dirty="0" err="1" smtClean="0"/>
              <a:t>P=positiv</a:t>
            </a:r>
            <a:r>
              <a:rPr lang="da-DK" sz="2400" dirty="0" smtClean="0"/>
              <a:t>):</a:t>
            </a:r>
          </a:p>
          <a:p>
            <a:pPr lvl="1"/>
            <a:r>
              <a:rPr lang="da-DK" sz="2400" dirty="0" smtClean="0"/>
              <a:t>PPPPPNNNNPPPPNNNPPPPNNN</a:t>
            </a:r>
          </a:p>
          <a:p>
            <a:r>
              <a:rPr lang="da-DK" sz="2400" dirty="0" smtClean="0"/>
              <a:t>Omsat til tabel:</a:t>
            </a:r>
          </a:p>
          <a:p>
            <a:endParaRPr lang="da-DK" dirty="0" smtClean="0"/>
          </a:p>
          <a:p>
            <a:endParaRPr lang="da-DK" dirty="0" smtClean="0"/>
          </a:p>
          <a:p>
            <a:r>
              <a:rPr lang="da-DK" sz="2400" dirty="0" smtClean="0"/>
              <a:t>Sekvens 2:</a:t>
            </a:r>
          </a:p>
          <a:p>
            <a:pPr lvl="1"/>
            <a:r>
              <a:rPr lang="da-DK" sz="2400" dirty="0" smtClean="0"/>
              <a:t>PPNPPNPPPNPPPNPPNPPNPNP</a:t>
            </a:r>
          </a:p>
          <a:p>
            <a:r>
              <a:rPr lang="da-DK" sz="2400" dirty="0" smtClean="0"/>
              <a:t>Omsat til tabel:</a:t>
            </a:r>
          </a:p>
          <a:p>
            <a:endParaRPr lang="da-DK" dirty="0" smtClean="0"/>
          </a:p>
          <a:p>
            <a:endParaRPr lang="da-DK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043608" y="2564904"/>
          <a:ext cx="6096000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Efterfølgende: P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Efterfølgende: N</a:t>
                      </a:r>
                      <a:endParaRPr lang="da-D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Først:</a:t>
                      </a:r>
                      <a:r>
                        <a:rPr lang="da-DK" baseline="0" dirty="0" smtClean="0"/>
                        <a:t> P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10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3</a:t>
                      </a:r>
                      <a:endParaRPr lang="da-D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Først: 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2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7</a:t>
                      </a:r>
                      <a:endParaRPr lang="da-DK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115616" y="5157192"/>
          <a:ext cx="6096000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Efterfølgende: P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Efterfølgende: N</a:t>
                      </a:r>
                      <a:endParaRPr lang="da-D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Først: P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8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7</a:t>
                      </a:r>
                      <a:endParaRPr lang="da-D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Først: 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7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0</a:t>
                      </a:r>
                      <a:endParaRPr lang="da-DK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Sekvensanalyse parsamtale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Sekvens 1</a:t>
            </a:r>
          </a:p>
          <a:p>
            <a:pPr lvl="1"/>
            <a:r>
              <a:rPr lang="da-DK" dirty="0" smtClean="0"/>
              <a:t>Når negativ interaktion først er begyndt, er det svært at få det til at holde op</a:t>
            </a:r>
          </a:p>
          <a:p>
            <a:r>
              <a:rPr lang="da-DK" dirty="0" smtClean="0"/>
              <a:t>Sekvens 2</a:t>
            </a:r>
          </a:p>
          <a:p>
            <a:pPr lvl="1"/>
            <a:r>
              <a:rPr lang="da-DK" dirty="0" smtClean="0"/>
              <a:t>Negative udsagn bliver hurtigt reparerede, så parret kommer ud af det negative samspil</a:t>
            </a:r>
            <a:endParaRPr lang="da-D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Interaktion i voldelige parforhold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err="1" smtClean="0"/>
              <a:t>Cordova</a:t>
            </a:r>
            <a:r>
              <a:rPr lang="da-DK" dirty="0" smtClean="0"/>
              <a:t> (1993): Sammenligning af tre grupper af parforhold (</a:t>
            </a:r>
            <a:r>
              <a:rPr lang="da-DK" dirty="0" err="1" smtClean="0"/>
              <a:t>moderator</a:t>
            </a:r>
            <a:r>
              <a:rPr lang="da-DK" dirty="0" smtClean="0"/>
              <a:t>):</a:t>
            </a:r>
          </a:p>
          <a:p>
            <a:pPr lvl="1"/>
            <a:r>
              <a:rPr lang="da-DK" dirty="0" smtClean="0"/>
              <a:t>Lykkelige parforhold (HM, n=13)</a:t>
            </a:r>
          </a:p>
          <a:p>
            <a:pPr lvl="1"/>
            <a:r>
              <a:rPr lang="da-DK" dirty="0" smtClean="0"/>
              <a:t>Ulykkelige, men ikke voldelige (DNV, n=15)</a:t>
            </a:r>
          </a:p>
          <a:p>
            <a:pPr lvl="1"/>
            <a:r>
              <a:rPr lang="da-DK" dirty="0" smtClean="0"/>
              <a:t>Ulykkelige med mandlig vold (DV, n=29)</a:t>
            </a:r>
          </a:p>
          <a:p>
            <a:r>
              <a:rPr lang="da-DK" dirty="0" smtClean="0"/>
              <a:t>Registrering af rækkefølger af </a:t>
            </a:r>
            <a:r>
              <a:rPr lang="da-DK" dirty="0" err="1" smtClean="0"/>
              <a:t>hhv</a:t>
            </a:r>
            <a:r>
              <a:rPr lang="da-DK" dirty="0" smtClean="0"/>
              <a:t> negative og positive indlæg fra parterne</a:t>
            </a:r>
          </a:p>
          <a:p>
            <a:r>
              <a:rPr lang="da-DK" dirty="0" smtClean="0"/>
              <a:t>Hvor lange sekvenser med negativ gensidighed forekommer?</a:t>
            </a:r>
            <a:endParaRPr lang="da-D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Interaktion i voldelige parforhold</a:t>
            </a:r>
            <a:endParaRPr lang="da-DK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1844824"/>
            <a:ext cx="8396461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Interaktion i voldelige parforhold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 smtClean="0"/>
              <a:t>Voldelige og negative parforhold (DV)</a:t>
            </a:r>
          </a:p>
          <a:p>
            <a:pPr lvl="1">
              <a:buNone/>
            </a:pPr>
            <a:r>
              <a:rPr lang="da-DK" dirty="0" smtClean="0"/>
              <a:t>Mange negative gensidige sekvenser (lag 1)</a:t>
            </a:r>
          </a:p>
          <a:p>
            <a:pPr lvl="1">
              <a:buNone/>
            </a:pPr>
            <a:r>
              <a:rPr lang="da-DK" dirty="0" smtClean="0"/>
              <a:t>Negativiteten varer længe (lag 3 og 5)</a:t>
            </a:r>
          </a:p>
          <a:p>
            <a:pPr lvl="1">
              <a:buNone/>
            </a:pPr>
            <a:r>
              <a:rPr lang="da-DK" dirty="0" smtClean="0"/>
              <a:t>Nedtones derefter til lavere niveau (lag 7 og 9)  </a:t>
            </a:r>
          </a:p>
          <a:p>
            <a:r>
              <a:rPr lang="da-DK" dirty="0" smtClean="0"/>
              <a:t>Ikke-voldelige negative parforhold (DNV)</a:t>
            </a:r>
          </a:p>
          <a:p>
            <a:pPr lvl="1">
              <a:buNone/>
            </a:pPr>
            <a:r>
              <a:rPr lang="da-DK" dirty="0" smtClean="0"/>
              <a:t>En del negative gensidige sekvenser (lag 1)</a:t>
            </a:r>
          </a:p>
          <a:p>
            <a:pPr lvl="1">
              <a:buNone/>
            </a:pPr>
            <a:r>
              <a:rPr lang="da-DK" dirty="0" smtClean="0"/>
              <a:t>Bliver ved i lang tid (lag 3, 5 og 7)</a:t>
            </a:r>
          </a:p>
          <a:p>
            <a:r>
              <a:rPr lang="da-DK" dirty="0" smtClean="0"/>
              <a:t>Lykkelige parforhold (HM)</a:t>
            </a:r>
          </a:p>
          <a:p>
            <a:pPr lvl="1">
              <a:buNone/>
            </a:pPr>
            <a:r>
              <a:rPr lang="da-DK" dirty="0" smtClean="0"/>
              <a:t>Kun få negative gensidige sekvenser (lag 1)</a:t>
            </a:r>
          </a:p>
          <a:p>
            <a:pPr lvl="1">
              <a:buNone/>
            </a:pPr>
            <a:r>
              <a:rPr lang="da-DK" dirty="0" smtClean="0"/>
              <a:t>Repareres hurtigt (lag 3+)</a:t>
            </a:r>
            <a:endParaRPr lang="da-D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2179</TotalTime>
  <Words>654</Words>
  <Application>Microsoft Office PowerPoint</Application>
  <PresentationFormat>Skærmshow (4:3)</PresentationFormat>
  <Paragraphs>114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15</vt:i4>
      </vt:variant>
    </vt:vector>
  </HeadingPairs>
  <TitlesOfParts>
    <vt:vector size="16" baseType="lpstr">
      <vt:lpstr>Kontortema</vt:lpstr>
      <vt:lpstr>Sekvensanalyse til videreuddannelse af psykologer   Jan Ivanouw PhD Københavns Universitet © 2025</vt:lpstr>
      <vt:lpstr>Sekvensanalyse</vt:lpstr>
      <vt:lpstr>Sekvensanalyse</vt:lpstr>
      <vt:lpstr>Observerede sekvenser</vt:lpstr>
      <vt:lpstr>Sekvensanalyse parsamtale</vt:lpstr>
      <vt:lpstr>Sekvensanalyse parsamtale</vt:lpstr>
      <vt:lpstr>Interaktion i voldelige parforhold</vt:lpstr>
      <vt:lpstr>Interaktion i voldelige parforhold</vt:lpstr>
      <vt:lpstr>Interaktion i voldelige parforhold</vt:lpstr>
      <vt:lpstr>Sekvensanalyse af interventioner i psykoterapi</vt:lpstr>
      <vt:lpstr>Positive og negative reaktioner på interventioner</vt:lpstr>
      <vt:lpstr>Sammenhæng mellem sekvenser og terapiudbytte</vt:lpstr>
      <vt:lpstr>Sammenhæng mellem sekvenser og terapiudbytte</vt:lpstr>
      <vt:lpstr>Sekvensanalyse af interventioner i psykoterapi</vt:lpstr>
      <vt:lpstr>Litteratur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Jan Ivanouw</dc:creator>
  <cp:lastModifiedBy>Bruger</cp:lastModifiedBy>
  <cp:revision>44</cp:revision>
  <dcterms:created xsi:type="dcterms:W3CDTF">2017-09-18T22:53:04Z</dcterms:created>
  <dcterms:modified xsi:type="dcterms:W3CDTF">2025-10-25T16:50:55Z</dcterms:modified>
</cp:coreProperties>
</file>