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8" r:id="rId3"/>
    <p:sldId id="257" r:id="rId4"/>
    <p:sldId id="259" r:id="rId5"/>
    <p:sldId id="276" r:id="rId6"/>
    <p:sldId id="261" r:id="rId7"/>
    <p:sldId id="273" r:id="rId8"/>
    <p:sldId id="274" r:id="rId9"/>
    <p:sldId id="262" r:id="rId10"/>
    <p:sldId id="263" r:id="rId11"/>
    <p:sldId id="277" r:id="rId12"/>
    <p:sldId id="264" r:id="rId13"/>
    <p:sldId id="279" r:id="rId14"/>
    <p:sldId id="265" r:id="rId15"/>
    <p:sldId id="285" r:id="rId16"/>
    <p:sldId id="278" r:id="rId17"/>
    <p:sldId id="266" r:id="rId18"/>
    <p:sldId id="267" r:id="rId19"/>
    <p:sldId id="269" r:id="rId20"/>
    <p:sldId id="268" r:id="rId21"/>
    <p:sldId id="270" r:id="rId22"/>
    <p:sldId id="271" r:id="rId23"/>
    <p:sldId id="293" r:id="rId24"/>
    <p:sldId id="292" r:id="rId25"/>
    <p:sldId id="290" r:id="rId26"/>
    <p:sldId id="291" r:id="rId27"/>
    <p:sldId id="294" r:id="rId28"/>
    <p:sldId id="295" r:id="rId29"/>
    <p:sldId id="296" r:id="rId30"/>
    <p:sldId id="307" r:id="rId31"/>
    <p:sldId id="275" r:id="rId32"/>
    <p:sldId id="282" r:id="rId33"/>
    <p:sldId id="280" r:id="rId34"/>
    <p:sldId id="308" r:id="rId35"/>
    <p:sldId id="281" r:id="rId36"/>
    <p:sldId id="303" r:id="rId37"/>
    <p:sldId id="283" r:id="rId38"/>
    <p:sldId id="304" r:id="rId39"/>
    <p:sldId id="305" r:id="rId40"/>
    <p:sldId id="306" r:id="rId41"/>
    <p:sldId id="284" r:id="rId42"/>
    <p:sldId id="286" r:id="rId43"/>
    <p:sldId id="287" r:id="rId44"/>
    <p:sldId id="288" r:id="rId45"/>
    <p:sldId id="289" r:id="rId46"/>
    <p:sldId id="297" r:id="rId47"/>
    <p:sldId id="298" r:id="rId48"/>
    <p:sldId id="299" r:id="rId49"/>
    <p:sldId id="300" r:id="rId50"/>
    <p:sldId id="302" r:id="rId51"/>
    <p:sldId id="301" r:id="rId52"/>
  </p:sldIdLst>
  <p:sldSz cx="9144000" cy="6858000" type="screen4x3"/>
  <p:notesSz cx="6884988" cy="100187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9990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2BB0D475-BDBA-4CBF-9879-103588F6EC7D}" type="datetimeFigureOut">
              <a:rPr lang="da-DK" smtClean="0"/>
              <a:pPr/>
              <a:t>19-05-2016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9990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E92CF3A8-E9AE-4BE3-AF25-0BF29BAE530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9990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F36E67A9-B495-4487-AF0D-4A39001EBF9B}" type="datetimeFigureOut">
              <a:rPr lang="da-DK" smtClean="0"/>
              <a:pPr/>
              <a:t>19-05-2016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8562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8" tIns="48294" rIns="96588" bIns="48294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8499" y="4758889"/>
            <a:ext cx="5507990" cy="4508421"/>
          </a:xfrm>
          <a:prstGeom prst="rect">
            <a:avLst/>
          </a:prstGeom>
        </p:spPr>
        <p:txBody>
          <a:bodyPr vert="horz" lIns="96588" tIns="48294" rIns="96588" bIns="48294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9990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9810C358-1139-44C3-83C7-2DEBCBD2A80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FOrside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0C358-1139-44C3-83C7-2DEBCBD2A808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Monte </a:t>
            </a:r>
            <a:r>
              <a:rPr lang="da-DK" dirty="0" err="1" smtClean="0"/>
              <a:t>carlo</a:t>
            </a:r>
            <a:r>
              <a:rPr lang="da-DK" baseline="0" dirty="0" smtClean="0"/>
              <a:t> metoden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0C358-1139-44C3-83C7-2DEBCBD2A808}" type="slidenum">
              <a:rPr lang="da-DK" smtClean="0"/>
              <a:pPr/>
              <a:t>12</a:t>
            </a:fld>
            <a:endParaRPr 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Pointe: ikke afhængig af sample </a:t>
            </a:r>
            <a:r>
              <a:rPr lang="da-DK" dirty="0" err="1" smtClean="0"/>
              <a:t>size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0C358-1139-44C3-83C7-2DEBCBD2A808}" type="slidenum">
              <a:rPr lang="da-DK" smtClean="0"/>
              <a:pPr/>
              <a:t>14</a:t>
            </a:fld>
            <a:endParaRPr 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Eksempel: regressionsanalyse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0C358-1139-44C3-83C7-2DEBCBD2A808}" type="slidenum">
              <a:rPr lang="da-DK" smtClean="0"/>
              <a:pPr/>
              <a:t>17</a:t>
            </a:fld>
            <a:endParaRPr 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Eksempel: </a:t>
            </a:r>
            <a:r>
              <a:rPr lang="da-DK" dirty="0" err="1" smtClean="0"/>
              <a:t>pathanalyse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0C358-1139-44C3-83C7-2DEBCBD2A808}" type="slidenum">
              <a:rPr lang="da-DK" smtClean="0"/>
              <a:pPr/>
              <a:t>18</a:t>
            </a:fld>
            <a:endParaRPr lang="da-D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Eksempel: CFA med flere faktorer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0C358-1139-44C3-83C7-2DEBCBD2A808}" type="slidenum">
              <a:rPr lang="da-DK" smtClean="0"/>
              <a:pPr/>
              <a:t>19</a:t>
            </a:fld>
            <a:endParaRPr lang="da-D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Eksempel: CFA med</a:t>
            </a:r>
            <a:r>
              <a:rPr lang="da-DK" baseline="0" dirty="0" smtClean="0"/>
              <a:t> enkelt faktor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0C358-1139-44C3-83C7-2DEBCBD2A808}" type="slidenum">
              <a:rPr lang="da-DK" smtClean="0"/>
              <a:pPr/>
              <a:t>20</a:t>
            </a:fld>
            <a:endParaRPr lang="da-DK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Eksempel: CFA med flere faktorer og </a:t>
            </a:r>
            <a:r>
              <a:rPr lang="da-DK" dirty="0" err="1" smtClean="0"/>
              <a:t>baggrundsvariable/mediatorer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0C358-1139-44C3-83C7-2DEBCBD2A808}" type="slidenum">
              <a:rPr lang="da-DK" smtClean="0"/>
              <a:pPr/>
              <a:t>21</a:t>
            </a:fld>
            <a:endParaRPr lang="da-DK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Eksempel: </a:t>
            </a:r>
            <a:r>
              <a:rPr lang="da-DK" dirty="0" err="1" smtClean="0"/>
              <a:t>SEM-model</a:t>
            </a:r>
            <a:r>
              <a:rPr lang="da-DK" dirty="0" smtClean="0"/>
              <a:t> med relationer</a:t>
            </a:r>
            <a:r>
              <a:rPr lang="da-DK" baseline="0" dirty="0" smtClean="0"/>
              <a:t> mellem flere latente variable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0C358-1139-44C3-83C7-2DEBCBD2A808}" type="slidenum">
              <a:rPr lang="da-DK" smtClean="0"/>
              <a:pPr/>
              <a:t>22</a:t>
            </a:fld>
            <a:endParaRPr lang="da-D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5881"/>
            <a:r>
              <a:rPr lang="da-DK" dirty="0" smtClean="0"/>
              <a:t>Mcex5.2jan2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0C358-1139-44C3-83C7-2DEBCBD2A808}" type="slidenum">
              <a:rPr lang="da-DK" smtClean="0"/>
              <a:pPr/>
              <a:t>37</a:t>
            </a:fld>
            <a:endParaRPr lang="da-DK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5881"/>
            <a:r>
              <a:rPr lang="da-DK" dirty="0" smtClean="0"/>
              <a:t>Mcex5.2jan2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0C358-1139-44C3-83C7-2DEBCBD2A808}" type="slidenum">
              <a:rPr lang="da-DK" smtClean="0"/>
              <a:pPr/>
              <a:t>39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Effekt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0C358-1139-44C3-83C7-2DEBCBD2A808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Mcex5.2jan2_missA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0C358-1139-44C3-83C7-2DEBCBD2A808}" type="slidenum">
              <a:rPr lang="da-DK" smtClean="0"/>
              <a:pPr/>
              <a:t>41</a:t>
            </a:fld>
            <a:endParaRPr lang="da-DK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Ex5.8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0C358-1139-44C3-83C7-2DEBCBD2A808}" type="slidenum">
              <a:rPr lang="da-DK" smtClean="0"/>
              <a:pPr/>
              <a:t>46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Statistisk signifikans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0C358-1139-44C3-83C7-2DEBCBD2A808}" type="slidenum">
              <a:rPr lang="da-DK" smtClean="0"/>
              <a:pPr/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Sammenhæng statistisk power, effektstørrelse,</a:t>
            </a:r>
            <a:r>
              <a:rPr lang="da-DK" baseline="0" dirty="0" smtClean="0"/>
              <a:t> testtype, signifikansniveau, sample </a:t>
            </a:r>
            <a:r>
              <a:rPr lang="da-DK" baseline="0" dirty="0" err="1" smtClean="0"/>
              <a:t>size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0C358-1139-44C3-83C7-2DEBCBD2A808}" type="slidenum">
              <a:rPr lang="da-DK" smtClean="0"/>
              <a:pPr/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Effektstørrelser</a:t>
            </a:r>
            <a:r>
              <a:rPr lang="da-DK" baseline="0" dirty="0" smtClean="0"/>
              <a:t> for forskellige situationer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0C358-1139-44C3-83C7-2DEBCBD2A808}" type="slidenum">
              <a:rPr lang="da-DK" smtClean="0"/>
              <a:pPr/>
              <a:t>6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Diffuse</a:t>
            </a:r>
            <a:r>
              <a:rPr lang="da-DK" baseline="0" dirty="0" smtClean="0"/>
              <a:t> spørgsmål giver uklare svar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0C358-1139-44C3-83C7-2DEBCBD2A808}" type="slidenum">
              <a:rPr lang="da-DK" smtClean="0"/>
              <a:pPr/>
              <a:t>7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Effektstørrelser</a:t>
            </a:r>
            <a:r>
              <a:rPr lang="da-DK" baseline="0" dirty="0" smtClean="0"/>
              <a:t> for forskellige situationer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0C358-1139-44C3-83C7-2DEBCBD2A808}" type="slidenum">
              <a:rPr lang="da-DK" smtClean="0"/>
              <a:pPr/>
              <a:t>8</a:t>
            </a:fld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Tests svarende til effektstørrelserne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0C358-1139-44C3-83C7-2DEBCBD2A808}" type="slidenum">
              <a:rPr lang="da-DK" smtClean="0"/>
              <a:pPr/>
              <a:t>9</a:t>
            </a:fld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Tabeller</a:t>
            </a:r>
            <a:r>
              <a:rPr lang="da-DK" baseline="0" dirty="0" smtClean="0"/>
              <a:t> for sample </a:t>
            </a:r>
            <a:r>
              <a:rPr lang="da-DK" baseline="0" dirty="0" err="1" smtClean="0"/>
              <a:t>size</a:t>
            </a:r>
            <a:r>
              <a:rPr lang="da-DK" baseline="0" dirty="0" smtClean="0"/>
              <a:t> (uddeles)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0C358-1139-44C3-83C7-2DEBCBD2A808}" type="slidenum">
              <a:rPr lang="da-DK" smtClean="0"/>
              <a:pPr/>
              <a:t>10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12C9-97DB-453C-BE16-067F4ABD045A}" type="datetimeFigureOut">
              <a:rPr lang="da-DK" smtClean="0"/>
              <a:pPr/>
              <a:t>19-05-2016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B094-E496-4E6C-A33A-A424F449524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12C9-97DB-453C-BE16-067F4ABD045A}" type="datetimeFigureOut">
              <a:rPr lang="da-DK" smtClean="0"/>
              <a:pPr/>
              <a:t>19-05-2016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B094-E496-4E6C-A33A-A424F449524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12C9-97DB-453C-BE16-067F4ABD045A}" type="datetimeFigureOut">
              <a:rPr lang="da-DK" smtClean="0"/>
              <a:pPr/>
              <a:t>19-05-2016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B094-E496-4E6C-A33A-A424F449524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12C9-97DB-453C-BE16-067F4ABD045A}" type="datetimeFigureOut">
              <a:rPr lang="da-DK" smtClean="0"/>
              <a:pPr/>
              <a:t>19-05-2016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B094-E496-4E6C-A33A-A424F449524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12C9-97DB-453C-BE16-067F4ABD045A}" type="datetimeFigureOut">
              <a:rPr lang="da-DK" smtClean="0"/>
              <a:pPr/>
              <a:t>19-05-2016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B094-E496-4E6C-A33A-A424F449524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12C9-97DB-453C-BE16-067F4ABD045A}" type="datetimeFigureOut">
              <a:rPr lang="da-DK" smtClean="0"/>
              <a:pPr/>
              <a:t>19-05-2016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B094-E496-4E6C-A33A-A424F449524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12C9-97DB-453C-BE16-067F4ABD045A}" type="datetimeFigureOut">
              <a:rPr lang="da-DK" smtClean="0"/>
              <a:pPr/>
              <a:t>19-05-2016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B094-E496-4E6C-A33A-A424F449524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12C9-97DB-453C-BE16-067F4ABD045A}" type="datetimeFigureOut">
              <a:rPr lang="da-DK" smtClean="0"/>
              <a:pPr/>
              <a:t>19-05-2016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B094-E496-4E6C-A33A-A424F449524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12C9-97DB-453C-BE16-067F4ABD045A}" type="datetimeFigureOut">
              <a:rPr lang="da-DK" smtClean="0"/>
              <a:pPr/>
              <a:t>19-05-2016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B094-E496-4E6C-A33A-A424F449524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12C9-97DB-453C-BE16-067F4ABD045A}" type="datetimeFigureOut">
              <a:rPr lang="da-DK" smtClean="0"/>
              <a:pPr/>
              <a:t>19-05-2016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B094-E496-4E6C-A33A-A424F449524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12C9-97DB-453C-BE16-067F4ABD045A}" type="datetimeFigureOut">
              <a:rPr lang="da-DK" smtClean="0"/>
              <a:pPr/>
              <a:t>19-05-2016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B094-E496-4E6C-A33A-A424F449524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212C9-97DB-453C-BE16-067F4ABD045A}" type="datetimeFigureOut">
              <a:rPr lang="da-DK" smtClean="0"/>
              <a:pPr/>
              <a:t>19-05-2016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FB094-E496-4E6C-A33A-A424F449524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nielsoper.com/statcalc/calculator.aspx?id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/>
          <a:lstStyle/>
          <a:p>
            <a:r>
              <a:rPr lang="da-DK" dirty="0" smtClean="0"/>
              <a:t>Hvor mange forsøgspersoner skal jeg bruge?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6400800" cy="1752600"/>
          </a:xfrm>
        </p:spPr>
        <p:txBody>
          <a:bodyPr/>
          <a:lstStyle/>
          <a:p>
            <a:r>
              <a:rPr lang="da-DK" dirty="0" smtClean="0"/>
              <a:t>Cand. Psych., ph.d. Jan </a:t>
            </a:r>
            <a:r>
              <a:rPr lang="da-DK" dirty="0" err="1" smtClean="0"/>
              <a:t>Ivanouw</a:t>
            </a:r>
            <a:endParaRPr lang="da-DK" dirty="0" smtClean="0"/>
          </a:p>
          <a:p>
            <a:r>
              <a:rPr lang="da-DK" dirty="0" smtClean="0"/>
              <a:t>Institut for </a:t>
            </a:r>
            <a:r>
              <a:rPr lang="da-DK" dirty="0" err="1" smtClean="0"/>
              <a:t>Folksundhedsvidenskab</a:t>
            </a:r>
            <a:endParaRPr lang="da-DK" dirty="0" smtClean="0"/>
          </a:p>
          <a:p>
            <a:r>
              <a:rPr lang="da-DK" dirty="0" smtClean="0"/>
              <a:t>Københavns Universitet</a:t>
            </a:r>
            <a:endParaRPr lang="da-D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CIA: et program til beregning af sikkerhedsintervaller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Program </a:t>
            </a:r>
            <a:r>
              <a:rPr lang="da-DK" dirty="0" err="1" smtClean="0"/>
              <a:t>Confidence</a:t>
            </a:r>
            <a:r>
              <a:rPr lang="da-DK" dirty="0" smtClean="0"/>
              <a:t> Interval </a:t>
            </a:r>
            <a:r>
              <a:rPr lang="da-DK" dirty="0" err="1" smtClean="0"/>
              <a:t>Analysis</a:t>
            </a:r>
            <a:r>
              <a:rPr lang="da-DK" dirty="0" smtClean="0"/>
              <a:t> med:</a:t>
            </a:r>
          </a:p>
          <a:p>
            <a:r>
              <a:rPr lang="da-DK" dirty="0" err="1" smtClean="0"/>
              <a:t>Altman</a:t>
            </a:r>
            <a:r>
              <a:rPr lang="da-DK" dirty="0" smtClean="0"/>
              <a:t>, D.G. et al. (2000). </a:t>
            </a:r>
            <a:r>
              <a:rPr lang="da-DK" i="1" dirty="0" err="1" smtClean="0"/>
              <a:t>Statistics</a:t>
            </a:r>
            <a:r>
              <a:rPr lang="da-DK" i="1" dirty="0" smtClean="0"/>
              <a:t> </a:t>
            </a:r>
            <a:r>
              <a:rPr lang="da-DK" i="1" dirty="0" err="1" smtClean="0"/>
              <a:t>with</a:t>
            </a:r>
            <a:r>
              <a:rPr lang="da-DK" i="1" dirty="0" smtClean="0"/>
              <a:t> </a:t>
            </a:r>
            <a:r>
              <a:rPr lang="da-DK" i="1" dirty="0" err="1" smtClean="0"/>
              <a:t>confidence</a:t>
            </a:r>
            <a:r>
              <a:rPr lang="da-DK" dirty="0" smtClean="0"/>
              <a:t>. London: BMI </a:t>
            </a:r>
            <a:r>
              <a:rPr lang="da-DK" dirty="0" err="1" smtClean="0"/>
              <a:t>Books</a:t>
            </a:r>
            <a:r>
              <a:rPr lang="da-DK" dirty="0" smtClean="0"/>
              <a:t>. (300-400 </a:t>
            </a:r>
            <a:r>
              <a:rPr lang="da-DK" dirty="0" err="1" smtClean="0"/>
              <a:t>kr</a:t>
            </a:r>
            <a:r>
              <a:rPr lang="da-DK" dirty="0" smtClean="0"/>
              <a:t>)</a:t>
            </a:r>
          </a:p>
          <a:p>
            <a:r>
              <a:rPr lang="da-DK" dirty="0" smtClean="0"/>
              <a:t>Beregner sikkerhedsgrænser for en lang række størrelser (teoretisk)</a:t>
            </a:r>
          </a:p>
          <a:p>
            <a:pPr lvl="1"/>
            <a:r>
              <a:rPr lang="da-DK" dirty="0" smtClean="0"/>
              <a:t>Gennemsnit, medianer, procenter og forskelle mellem dem, epidemiologiske størrelser (</a:t>
            </a:r>
            <a:r>
              <a:rPr lang="da-DK" dirty="0" err="1" smtClean="0"/>
              <a:t>case-kontrol</a:t>
            </a:r>
            <a:r>
              <a:rPr lang="da-DK" dirty="0" smtClean="0"/>
              <a:t> studier mv.), korrelationskoefficienter, regressions-koefficienter, </a:t>
            </a:r>
            <a:r>
              <a:rPr lang="da-DK" dirty="0" err="1" smtClean="0"/>
              <a:t>time-to-event</a:t>
            </a:r>
            <a:r>
              <a:rPr lang="da-DK" dirty="0" smtClean="0"/>
              <a:t>, diagnostik (sensitivitet, specificitet, positiv og negativ </a:t>
            </a:r>
            <a:r>
              <a:rPr lang="da-DK" dirty="0" err="1" smtClean="0"/>
              <a:t>prædiktiv</a:t>
            </a:r>
            <a:r>
              <a:rPr lang="da-DK" dirty="0" smtClean="0"/>
              <a:t> værdi), </a:t>
            </a:r>
            <a:r>
              <a:rPr lang="da-DK" dirty="0" err="1" smtClean="0"/>
              <a:t>reliabilitet</a:t>
            </a:r>
            <a:r>
              <a:rPr lang="da-DK" dirty="0" smtClean="0"/>
              <a:t> af klassifikation (</a:t>
            </a:r>
            <a:r>
              <a:rPr lang="da-DK" dirty="0" err="1" smtClean="0"/>
              <a:t>Kappa</a:t>
            </a:r>
            <a:r>
              <a:rPr lang="da-DK" dirty="0" smtClean="0"/>
              <a:t>), </a:t>
            </a:r>
            <a:r>
              <a:rPr lang="da-DK" dirty="0" err="1" smtClean="0"/>
              <a:t>ROC-kurver</a:t>
            </a:r>
            <a:r>
              <a:rPr lang="da-DK" dirty="0" smtClean="0"/>
              <a:t>, </a:t>
            </a:r>
            <a:r>
              <a:rPr lang="da-DK" dirty="0" err="1" smtClean="0"/>
              <a:t>Numbers-needed-to-treat</a:t>
            </a:r>
            <a:r>
              <a:rPr lang="da-DK" dirty="0" smtClean="0"/>
              <a:t>, mv.</a:t>
            </a:r>
            <a:endParaRPr lang="da-D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29600" cy="1143000"/>
          </a:xfrm>
        </p:spPr>
        <p:txBody>
          <a:bodyPr/>
          <a:lstStyle/>
          <a:p>
            <a:r>
              <a:rPr lang="da-DK" dirty="0" smtClean="0"/>
              <a:t>Vurdering af forskningshypoteser</a:t>
            </a:r>
            <a:endParaRPr lang="da-D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Vurdering af forskningshypoteser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Undersøgelse af om der er signifikante resultater, eller kun tilfældigt opståede variationer</a:t>
            </a:r>
            <a:endParaRPr lang="da-DK" dirty="0"/>
          </a:p>
          <a:p>
            <a:r>
              <a:rPr lang="da-DK" dirty="0" smtClean="0"/>
              <a:t>Tidligere praksis: kun signifikans eller ikke, baseret på p-værdi, f.eks. p &lt; 0.05</a:t>
            </a:r>
          </a:p>
          <a:p>
            <a:r>
              <a:rPr lang="da-DK" dirty="0" smtClean="0"/>
              <a:t>Nu: inddragelse af effektstørrelse sammen med signifikansprøvning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Et centralt værk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Jacob Cohen (1988). </a:t>
            </a:r>
            <a:r>
              <a:rPr lang="da-DK" i="1" dirty="0" err="1" smtClean="0"/>
              <a:t>Statistical</a:t>
            </a:r>
            <a:r>
              <a:rPr lang="da-DK" i="1" dirty="0" smtClean="0"/>
              <a:t> power for the </a:t>
            </a:r>
            <a:r>
              <a:rPr lang="da-DK" i="1" dirty="0" err="1" smtClean="0"/>
              <a:t>behavioral</a:t>
            </a:r>
            <a:r>
              <a:rPr lang="da-DK" i="1" dirty="0" smtClean="0"/>
              <a:t> </a:t>
            </a:r>
            <a:r>
              <a:rPr lang="da-DK" i="1" dirty="0" err="1" smtClean="0"/>
              <a:t>sciences</a:t>
            </a:r>
            <a:r>
              <a:rPr lang="da-DK" i="1" dirty="0" smtClean="0"/>
              <a:t>. </a:t>
            </a:r>
            <a:r>
              <a:rPr lang="da-DK" dirty="0" smtClean="0"/>
              <a:t>2nd ed. </a:t>
            </a:r>
            <a:r>
              <a:rPr lang="da-DK" dirty="0" err="1" smtClean="0"/>
              <a:t>Hillsdale</a:t>
            </a:r>
            <a:r>
              <a:rPr lang="da-DK" dirty="0" smtClean="0"/>
              <a:t>, NJ: </a:t>
            </a:r>
            <a:r>
              <a:rPr lang="da-DK" dirty="0" err="1" smtClean="0"/>
              <a:t>Erlbaum</a:t>
            </a:r>
            <a:r>
              <a:rPr lang="da-DK" dirty="0" smtClean="0"/>
              <a:t>.</a:t>
            </a:r>
          </a:p>
          <a:p>
            <a:r>
              <a:rPr lang="da-DK" dirty="0" smtClean="0"/>
              <a:t>En meget nøjagtig, og ret forståelig (= ikke ret meget matematik), gennemgang af området med mange tabeller og konkrete eksempler</a:t>
            </a:r>
          </a:p>
          <a:p>
            <a:r>
              <a:rPr lang="da-DK" dirty="0" smtClean="0"/>
              <a:t>Mange senere fremstillinger og internetbaserede </a:t>
            </a:r>
            <a:r>
              <a:rPr lang="da-DK" dirty="0" err="1" smtClean="0"/>
              <a:t>småprogrammer</a:t>
            </a:r>
            <a:r>
              <a:rPr lang="da-DK" dirty="0" smtClean="0"/>
              <a:t> er baseret på bogen</a:t>
            </a:r>
            <a:endParaRPr lang="da-D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Effektstørrelser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Effektstørrelse er en generel betegnelse for mange forskellige interessante størrelser i forskningsprojekter:</a:t>
            </a:r>
          </a:p>
          <a:p>
            <a:pPr lvl="1"/>
            <a:r>
              <a:rPr lang="da-DK" dirty="0" smtClean="0"/>
              <a:t>Korrelation mellem to variable: r</a:t>
            </a:r>
          </a:p>
          <a:p>
            <a:pPr lvl="1"/>
            <a:r>
              <a:rPr lang="da-DK" dirty="0" smtClean="0"/>
              <a:t>Forskel mellem to gennemsnit: </a:t>
            </a:r>
            <a:r>
              <a:rPr lang="da-DK" dirty="0" err="1" smtClean="0"/>
              <a:t>Cohen’s</a:t>
            </a:r>
            <a:r>
              <a:rPr lang="da-DK" dirty="0" smtClean="0"/>
              <a:t> d</a:t>
            </a:r>
          </a:p>
          <a:p>
            <a:pPr lvl="1"/>
            <a:r>
              <a:rPr lang="da-DK" dirty="0" smtClean="0"/>
              <a:t>Proportioner: g og deres differenser: h</a:t>
            </a:r>
          </a:p>
          <a:p>
            <a:pPr lvl="1"/>
            <a:r>
              <a:rPr lang="da-DK" dirty="0" smtClean="0"/>
              <a:t>Tabeller: w (eller </a:t>
            </a:r>
            <a:r>
              <a:rPr lang="el-GR" dirty="0" smtClean="0"/>
              <a:t>χ</a:t>
            </a:r>
            <a:r>
              <a:rPr lang="da-DK" dirty="0" smtClean="0"/>
              <a:t>^2 )</a:t>
            </a:r>
          </a:p>
          <a:p>
            <a:pPr lvl="1"/>
            <a:r>
              <a:rPr lang="da-DK" dirty="0" smtClean="0"/>
              <a:t>Regressionsanalyse: f^2 (eller R^2)</a:t>
            </a:r>
          </a:p>
          <a:p>
            <a:pPr lvl="1"/>
            <a:r>
              <a:rPr lang="da-DK" dirty="0" smtClean="0"/>
              <a:t>Variansanalyse: f (eller </a:t>
            </a:r>
            <a:r>
              <a:rPr lang="da-DK" dirty="0" smtClean="0">
                <a:latin typeface="WP Greek Helve" pitchFamily="2" charset="2"/>
              </a:rPr>
              <a:t>0</a:t>
            </a:r>
            <a:r>
              <a:rPr lang="da-DK" dirty="0" smtClean="0"/>
              <a:t>^2)</a:t>
            </a:r>
          </a:p>
          <a:p>
            <a:pPr lvl="1"/>
            <a:endParaRPr lang="da-D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Angivelse af effektstørrelser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Teksteksempler fra </a:t>
            </a:r>
            <a:r>
              <a:rPr lang="da-DK" dirty="0" err="1" smtClean="0"/>
              <a:t>Sekscinska</a:t>
            </a:r>
            <a:r>
              <a:rPr lang="da-DK" dirty="0" smtClean="0"/>
              <a:t> et al. (2016) om forskellige kvinderoller og forbrug: </a:t>
            </a:r>
          </a:p>
          <a:p>
            <a:pPr lvl="1"/>
            <a:r>
              <a:rPr lang="da-DK" dirty="0" err="1" smtClean="0"/>
              <a:t>Further</a:t>
            </a:r>
            <a:r>
              <a:rPr lang="da-DK" dirty="0" smtClean="0"/>
              <a:t> </a:t>
            </a:r>
            <a:r>
              <a:rPr lang="da-DK" dirty="0" err="1" smtClean="0"/>
              <a:t>analysis</a:t>
            </a:r>
            <a:r>
              <a:rPr lang="da-DK" dirty="0" smtClean="0"/>
              <a:t> </a:t>
            </a:r>
            <a:r>
              <a:rPr lang="da-DK" dirty="0" err="1" smtClean="0"/>
              <a:t>showed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the </a:t>
            </a:r>
            <a:r>
              <a:rPr lang="da-DK" dirty="0" err="1" smtClean="0"/>
              <a:t>non-traditional</a:t>
            </a:r>
            <a:r>
              <a:rPr lang="da-DK" dirty="0" smtClean="0"/>
              <a:t> </a:t>
            </a:r>
            <a:r>
              <a:rPr lang="da-DK" dirty="0" err="1" smtClean="0"/>
              <a:t>group</a:t>
            </a:r>
            <a:r>
              <a:rPr lang="da-DK" dirty="0" smtClean="0"/>
              <a:t> </a:t>
            </a:r>
            <a:r>
              <a:rPr lang="da-DK" dirty="0" err="1" smtClean="0"/>
              <a:t>was</a:t>
            </a:r>
            <a:r>
              <a:rPr lang="da-DK" dirty="0" smtClean="0"/>
              <a:t> </a:t>
            </a:r>
            <a:r>
              <a:rPr lang="da-DK" dirty="0" err="1" smtClean="0"/>
              <a:t>prone</a:t>
            </a:r>
            <a:r>
              <a:rPr lang="da-DK" dirty="0" smtClean="0"/>
              <a:t> to </a:t>
            </a:r>
            <a:r>
              <a:rPr lang="da-DK" dirty="0" err="1" smtClean="0"/>
              <a:t>spend</a:t>
            </a:r>
            <a:r>
              <a:rPr lang="da-DK" dirty="0" smtClean="0"/>
              <a:t> </a:t>
            </a:r>
            <a:r>
              <a:rPr lang="da-DK" dirty="0" err="1" smtClean="0"/>
              <a:t>less</a:t>
            </a:r>
            <a:r>
              <a:rPr lang="da-DK" dirty="0" smtClean="0"/>
              <a:t> </a:t>
            </a:r>
            <a:r>
              <a:rPr lang="da-DK" dirty="0" err="1" smtClean="0"/>
              <a:t>money</a:t>
            </a:r>
            <a:r>
              <a:rPr lang="da-DK" dirty="0" smtClean="0"/>
              <a:t> </a:t>
            </a:r>
            <a:r>
              <a:rPr lang="da-DK" dirty="0" err="1" smtClean="0"/>
              <a:t>on</a:t>
            </a:r>
            <a:r>
              <a:rPr lang="da-DK" dirty="0" smtClean="0"/>
              <a:t> </a:t>
            </a:r>
            <a:r>
              <a:rPr lang="da-DK" dirty="0" err="1" smtClean="0"/>
              <a:t>food</a:t>
            </a:r>
            <a:r>
              <a:rPr lang="da-DK" dirty="0" smtClean="0"/>
              <a:t> and </a:t>
            </a:r>
            <a:r>
              <a:rPr lang="da-DK" dirty="0" err="1" smtClean="0"/>
              <a:t>hygiene</a:t>
            </a:r>
            <a:r>
              <a:rPr lang="da-DK" dirty="0" smtClean="0"/>
              <a:t> </a:t>
            </a:r>
            <a:r>
              <a:rPr lang="da-DK" dirty="0" err="1" smtClean="0"/>
              <a:t>consumption</a:t>
            </a:r>
            <a:r>
              <a:rPr lang="da-DK" dirty="0" smtClean="0"/>
              <a:t> </a:t>
            </a:r>
            <a:r>
              <a:rPr lang="da-DK" dirty="0" err="1" smtClean="0"/>
              <a:t>than</a:t>
            </a:r>
            <a:r>
              <a:rPr lang="da-DK" dirty="0" smtClean="0"/>
              <a:t> </a:t>
            </a:r>
            <a:r>
              <a:rPr lang="da-DK" dirty="0" err="1" smtClean="0"/>
              <a:t>other</a:t>
            </a:r>
            <a:r>
              <a:rPr lang="da-DK" dirty="0" smtClean="0"/>
              <a:t> social </a:t>
            </a:r>
            <a:r>
              <a:rPr lang="da-DK" dirty="0" err="1" smtClean="0"/>
              <a:t>rolegroups</a:t>
            </a:r>
            <a:r>
              <a:rPr lang="da-DK" dirty="0" smtClean="0"/>
              <a:t> (</a:t>
            </a:r>
            <a:r>
              <a:rPr lang="da-DK" dirty="0" err="1" smtClean="0"/>
              <a:t>non-traditional</a:t>
            </a:r>
            <a:r>
              <a:rPr lang="da-DK" dirty="0" smtClean="0"/>
              <a:t> vs. </a:t>
            </a:r>
            <a:r>
              <a:rPr lang="da-DK" dirty="0" err="1" smtClean="0"/>
              <a:t>traditional</a:t>
            </a:r>
            <a:r>
              <a:rPr lang="da-DK" dirty="0" smtClean="0"/>
              <a:t>: </a:t>
            </a:r>
            <a:r>
              <a:rPr lang="da-DK" i="1" dirty="0" smtClean="0"/>
              <a:t>t[135] = 3.49, p &lt; 0.001, </a:t>
            </a:r>
            <a:r>
              <a:rPr lang="da-DK" i="1" dirty="0" err="1" smtClean="0"/>
              <a:t>Cohen’s</a:t>
            </a:r>
            <a:r>
              <a:rPr lang="da-DK" i="1" dirty="0" smtClean="0"/>
              <a:t> d = 0.6; </a:t>
            </a:r>
            <a:r>
              <a:rPr lang="da-DK" i="1" dirty="0" err="1" smtClean="0"/>
              <a:t>non-traditional</a:t>
            </a:r>
            <a:r>
              <a:rPr lang="da-DK" i="1" dirty="0" smtClean="0"/>
              <a:t> </a:t>
            </a:r>
            <a:r>
              <a:rPr lang="da-DK" i="1" dirty="0" err="1" smtClean="0"/>
              <a:t>vs.control</a:t>
            </a:r>
            <a:r>
              <a:rPr lang="da-DK" i="1" dirty="0" smtClean="0"/>
              <a:t>: t[110] = 2.30, p &lt; 0.05, </a:t>
            </a:r>
            <a:r>
              <a:rPr lang="da-DK" i="1" dirty="0" err="1" smtClean="0"/>
              <a:t>Cohen’s</a:t>
            </a:r>
            <a:r>
              <a:rPr lang="da-DK" i="1" dirty="0" smtClean="0"/>
              <a:t> d = 0.41).</a:t>
            </a:r>
            <a:endParaRPr lang="da-DK" dirty="0" smtClean="0"/>
          </a:p>
          <a:p>
            <a:pPr lvl="1"/>
            <a:r>
              <a:rPr lang="da-DK" dirty="0" smtClean="0"/>
              <a:t>MANOVA </a:t>
            </a:r>
            <a:r>
              <a:rPr lang="da-DK" dirty="0" err="1" smtClean="0"/>
              <a:t>was</a:t>
            </a:r>
            <a:r>
              <a:rPr lang="da-DK" dirty="0" smtClean="0"/>
              <a:t> </a:t>
            </a:r>
            <a:r>
              <a:rPr lang="da-DK" dirty="0" err="1" smtClean="0"/>
              <a:t>used</a:t>
            </a:r>
            <a:r>
              <a:rPr lang="da-DK" dirty="0" smtClean="0"/>
              <a:t> to </a:t>
            </a:r>
            <a:r>
              <a:rPr lang="da-DK" dirty="0" err="1" smtClean="0"/>
              <a:t>examine</a:t>
            </a:r>
            <a:r>
              <a:rPr lang="da-DK" dirty="0" smtClean="0"/>
              <a:t> differences in the </a:t>
            </a:r>
            <a:r>
              <a:rPr lang="da-DK" dirty="0" err="1" smtClean="0"/>
              <a:t>judgment</a:t>
            </a:r>
            <a:r>
              <a:rPr lang="da-DK" dirty="0" smtClean="0"/>
              <a:t> of the </a:t>
            </a:r>
            <a:r>
              <a:rPr lang="da-DK" dirty="0" err="1" smtClean="0"/>
              <a:t>product</a:t>
            </a:r>
            <a:r>
              <a:rPr lang="da-DK" dirty="0" smtClean="0"/>
              <a:t> </a:t>
            </a:r>
            <a:r>
              <a:rPr lang="da-DK" dirty="0" err="1" smtClean="0"/>
              <a:t>across</a:t>
            </a:r>
            <a:r>
              <a:rPr lang="da-DK" dirty="0" smtClean="0"/>
              <a:t> the social </a:t>
            </a:r>
            <a:r>
              <a:rPr lang="da-DK" dirty="0" err="1" smtClean="0"/>
              <a:t>role</a:t>
            </a:r>
            <a:r>
              <a:rPr lang="da-DK" dirty="0" smtClean="0"/>
              <a:t> </a:t>
            </a:r>
            <a:r>
              <a:rPr lang="da-DK" dirty="0" err="1" smtClean="0"/>
              <a:t>categories</a:t>
            </a:r>
            <a:r>
              <a:rPr lang="da-DK" dirty="0" smtClean="0"/>
              <a:t>. </a:t>
            </a:r>
            <a:r>
              <a:rPr lang="da-DK" dirty="0" err="1" smtClean="0"/>
              <a:t>Results</a:t>
            </a:r>
            <a:r>
              <a:rPr lang="da-DK" dirty="0" smtClean="0"/>
              <a:t> </a:t>
            </a:r>
            <a:r>
              <a:rPr lang="da-DK" dirty="0" err="1" smtClean="0"/>
              <a:t>showed</a:t>
            </a:r>
            <a:r>
              <a:rPr lang="da-DK" dirty="0" smtClean="0"/>
              <a:t> a </a:t>
            </a:r>
            <a:r>
              <a:rPr lang="da-DK" dirty="0" err="1" smtClean="0"/>
              <a:t>significant</a:t>
            </a:r>
            <a:r>
              <a:rPr lang="da-DK" dirty="0" smtClean="0"/>
              <a:t> </a:t>
            </a:r>
            <a:r>
              <a:rPr lang="da-DK" dirty="0" err="1" smtClean="0"/>
              <a:t>effect</a:t>
            </a:r>
            <a:r>
              <a:rPr lang="da-DK" dirty="0" smtClean="0"/>
              <a:t> of </a:t>
            </a:r>
            <a:r>
              <a:rPr lang="da-DK" dirty="0" err="1" smtClean="0"/>
              <a:t>thinking</a:t>
            </a:r>
            <a:r>
              <a:rPr lang="da-DK" dirty="0" smtClean="0"/>
              <a:t> of social </a:t>
            </a:r>
            <a:r>
              <a:rPr lang="da-DK" dirty="0" err="1" smtClean="0"/>
              <a:t>roleactivation</a:t>
            </a:r>
            <a:r>
              <a:rPr lang="da-DK" dirty="0" smtClean="0"/>
              <a:t> (</a:t>
            </a:r>
            <a:r>
              <a:rPr lang="da-DK" i="1" dirty="0" smtClean="0"/>
              <a:t>F[12,160] = 3.01, p &lt; 0.001, </a:t>
            </a:r>
            <a:r>
              <a:rPr lang="da-DK" dirty="0" smtClean="0">
                <a:latin typeface="WP Greek Helve" pitchFamily="2" charset="2"/>
              </a:rPr>
              <a:t>0</a:t>
            </a:r>
            <a:r>
              <a:rPr lang="da-DK" dirty="0" smtClean="0"/>
              <a:t>^2 =</a:t>
            </a:r>
            <a:r>
              <a:rPr lang="da-DK" i="1" dirty="0" smtClean="0"/>
              <a:t> 0.18). </a:t>
            </a:r>
            <a:endParaRPr lang="da-D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Vurdering af effektstørrelser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Afhænger af anvendelsen</a:t>
            </a:r>
          </a:p>
          <a:p>
            <a:r>
              <a:rPr lang="da-DK" dirty="0" smtClean="0"/>
              <a:t>Et subjektivt skøn</a:t>
            </a:r>
          </a:p>
          <a:p>
            <a:r>
              <a:rPr lang="da-DK" dirty="0" smtClean="0"/>
              <a:t>Cohens tommelfingerregler:</a:t>
            </a:r>
          </a:p>
          <a:p>
            <a:pPr lvl="1"/>
            <a:r>
              <a:rPr lang="da-DK" dirty="0" smtClean="0"/>
              <a:t>Cohens d (forskel mellem gennemsnit)</a:t>
            </a:r>
          </a:p>
          <a:p>
            <a:pPr lvl="2"/>
            <a:r>
              <a:rPr lang="da-DK" dirty="0" smtClean="0"/>
              <a:t>Lille: 0,2</a:t>
            </a:r>
          </a:p>
          <a:p>
            <a:pPr lvl="2"/>
            <a:r>
              <a:rPr lang="da-DK" dirty="0" smtClean="0"/>
              <a:t>Mellem: 0,5</a:t>
            </a:r>
          </a:p>
          <a:p>
            <a:pPr lvl="2"/>
            <a:r>
              <a:rPr lang="da-DK" dirty="0" smtClean="0"/>
              <a:t>Stor: 0,8</a:t>
            </a:r>
          </a:p>
          <a:p>
            <a:pPr lvl="1"/>
            <a:r>
              <a:rPr lang="da-DK" dirty="0" smtClean="0"/>
              <a:t>Korrelationskoefficient:</a:t>
            </a:r>
          </a:p>
          <a:p>
            <a:pPr lvl="2"/>
            <a:r>
              <a:rPr lang="da-DK" dirty="0" smtClean="0"/>
              <a:t>Lille: 0,1</a:t>
            </a:r>
          </a:p>
          <a:p>
            <a:pPr lvl="2"/>
            <a:r>
              <a:rPr lang="da-DK" dirty="0" smtClean="0"/>
              <a:t>Mellem: 0,3</a:t>
            </a:r>
          </a:p>
          <a:p>
            <a:pPr lvl="2"/>
            <a:r>
              <a:rPr lang="da-DK" dirty="0" smtClean="0"/>
              <a:t>Stor: 0,5</a:t>
            </a:r>
            <a:endParaRPr lang="da-DK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influerer på signifikans?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Statistisk signifikant resultat betyder at en bestemt effektstørrelse med en vis sandsynlighed ikke kan være opstået ved en tilfældig variation, men er udtryk for noget systematisk = en lovmæssighed</a:t>
            </a:r>
          </a:p>
          <a:p>
            <a:r>
              <a:rPr lang="da-DK" dirty="0" smtClean="0"/>
              <a:t>Signifikans bestemmes af</a:t>
            </a:r>
          </a:p>
          <a:p>
            <a:pPr lvl="1"/>
            <a:r>
              <a:rPr lang="da-DK" dirty="0" smtClean="0"/>
              <a:t>Effektstørrelse</a:t>
            </a:r>
          </a:p>
          <a:p>
            <a:pPr lvl="1"/>
            <a:r>
              <a:rPr lang="da-DK" dirty="0" smtClean="0"/>
              <a:t>Valg af signifikansniveau (f.eks. 1%, 5%, 10%)</a:t>
            </a:r>
          </a:p>
          <a:p>
            <a:pPr lvl="1"/>
            <a:r>
              <a:rPr lang="da-DK" dirty="0" smtClean="0"/>
              <a:t>Antal personer i undersøgelsen</a:t>
            </a:r>
            <a:endParaRPr lang="da-D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Signifikans er en beslutning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Statistiske overvejelser gør vurderinger klare og gennemskuelige, men afgørelsen om noget skal anses for vigtigt (signifikant) er en vurderingssag</a:t>
            </a:r>
          </a:p>
          <a:p>
            <a:r>
              <a:rPr lang="da-DK" dirty="0" smtClean="0"/>
              <a:t>Man kan gøre to fejl efter en undersøgelse:</a:t>
            </a:r>
          </a:p>
          <a:p>
            <a:pPr lvl="1"/>
            <a:r>
              <a:rPr lang="da-DK" dirty="0" smtClean="0"/>
              <a:t>Godtage er resultat som udtryk for en lovmæssighed, selvom det i virkeligheden blot er tilfældigt (type I fejl)</a:t>
            </a:r>
          </a:p>
          <a:p>
            <a:pPr lvl="1"/>
            <a:r>
              <a:rPr lang="da-DK" dirty="0" smtClean="0"/>
              <a:t>Afvise et resultat som tilfældigt, selvom der faktisk er en reel effekt (type II fejl)</a:t>
            </a:r>
          </a:p>
          <a:p>
            <a:pPr lvl="1"/>
            <a:endParaRPr lang="da-DK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Type I og II fejl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Type I fejl kontrolleres ved valg af signifikansniveau</a:t>
            </a:r>
          </a:p>
          <a:p>
            <a:pPr lvl="1"/>
            <a:r>
              <a:rPr lang="da-DK" dirty="0" smtClean="0"/>
              <a:t>Vælger man 5%-niveauet, har man 5% risiko for at komme til at godkende et tilfældigt resultat</a:t>
            </a:r>
          </a:p>
          <a:p>
            <a:r>
              <a:rPr lang="da-DK" dirty="0" smtClean="0"/>
              <a:t>Type II fejl kontrolleres ved valg af krav til statistisk power</a:t>
            </a:r>
          </a:p>
          <a:p>
            <a:pPr lvl="1"/>
            <a:r>
              <a:rPr lang="da-DK" dirty="0" smtClean="0"/>
              <a:t>En almindelig konvention (Cohen) er at med det valgte signifikansniveau skal der være 80% chance for at godtage en lovmæssighed hvis der faktisk er én</a:t>
            </a:r>
            <a:endParaRPr lang="da-D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Et almindeligt spørgsmål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Hvis studenter skal kritisere en undersøgelse, plejer det klassiske svar at være: Der er for få forsøgspersoner</a:t>
            </a:r>
          </a:p>
          <a:p>
            <a:r>
              <a:rPr lang="da-DK" dirty="0" smtClean="0"/>
              <a:t>Usikkerhed: Kan det betale sig at tænke på at undersøge dette spørgsmål? Bliver det ikke for besværligt med mange forsøgspersoner</a:t>
            </a:r>
          </a:p>
          <a:p>
            <a:r>
              <a:rPr lang="da-DK" dirty="0" smtClean="0"/>
              <a:t>En undskyldning: Der er ikke så mange forsøgspersoner, men det er bare et pilotstudie</a:t>
            </a:r>
            <a:endParaRPr lang="da-D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Antal forsøgspersoner og statistisk power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For at få større chance for at opnå et signifikant resultat, skal man have tilstrækkelig statistisk power</a:t>
            </a:r>
          </a:p>
          <a:p>
            <a:r>
              <a:rPr lang="da-DK" dirty="0" smtClean="0"/>
              <a:t>Man skal beslutte hvor lille effektstørrelse man vil kunne finde (jfr. tommelfingerregler)</a:t>
            </a:r>
          </a:p>
          <a:p>
            <a:r>
              <a:rPr lang="da-DK" dirty="0" smtClean="0"/>
              <a:t>Derefter kan man beregne hvor mange forsøgspersoner det kræver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Beregning af statistisk power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Tre traditioner</a:t>
            </a:r>
          </a:p>
          <a:p>
            <a:pPr lvl="1"/>
            <a:r>
              <a:rPr lang="da-DK" dirty="0" smtClean="0"/>
              <a:t>Tommelfingerregler  </a:t>
            </a:r>
          </a:p>
          <a:p>
            <a:pPr lvl="1"/>
            <a:r>
              <a:rPr lang="da-DK" dirty="0" err="1" smtClean="0"/>
              <a:t>Cohen’s</a:t>
            </a:r>
            <a:r>
              <a:rPr lang="da-DK" dirty="0" smtClean="0"/>
              <a:t> beregningsmetoder og tabeller</a:t>
            </a:r>
          </a:p>
          <a:p>
            <a:pPr lvl="1"/>
            <a:r>
              <a:rPr lang="da-DK" dirty="0" smtClean="0"/>
              <a:t>Simulationsmetoder (Monte Carlo)</a:t>
            </a:r>
            <a:endParaRPr lang="da-DK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Tommelfingerregler for regressionsanalyse 1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100 + m (where m is the number of predictors)</a:t>
            </a:r>
          </a:p>
          <a:p>
            <a:r>
              <a:rPr lang="en-US" dirty="0" smtClean="0"/>
              <a:t>observational psychological studies:</a:t>
            </a:r>
          </a:p>
          <a:p>
            <a:pPr lvl="1"/>
            <a:r>
              <a:rPr lang="en-US" dirty="0" smtClean="0"/>
              <a:t>n=100 is adequate </a:t>
            </a:r>
          </a:p>
          <a:p>
            <a:pPr lvl="1"/>
            <a:r>
              <a:rPr lang="en-US" dirty="0" smtClean="0"/>
              <a:t>n=200 is good </a:t>
            </a:r>
          </a:p>
          <a:p>
            <a:pPr lvl="1"/>
            <a:r>
              <a:rPr lang="en-US" dirty="0" smtClean="0"/>
              <a:t>n=400+ is great</a:t>
            </a:r>
          </a:p>
          <a:p>
            <a:r>
              <a:rPr lang="en-US" dirty="0" smtClean="0"/>
              <a:t>Green (1991) indicates that </a:t>
            </a:r>
            <a:r>
              <a:rPr lang="en-US" i="1" dirty="0" smtClean="0"/>
              <a:t>N</a:t>
            </a:r>
            <a:r>
              <a:rPr lang="en-US" dirty="0" smtClean="0"/>
              <a:t>&gt;50+8</a:t>
            </a:r>
            <a:r>
              <a:rPr lang="en-US" i="1" dirty="0" smtClean="0"/>
              <a:t>m</a:t>
            </a:r>
            <a:r>
              <a:rPr lang="en-US" dirty="0" smtClean="0"/>
              <a:t> (where m is the number of independent variables) is needed for testing multiple correlation and </a:t>
            </a:r>
            <a:r>
              <a:rPr lang="en-US" i="1" dirty="0" smtClean="0"/>
              <a:t>N</a:t>
            </a:r>
            <a:r>
              <a:rPr lang="en-US" dirty="0" smtClean="0"/>
              <a:t>&gt;104+</a:t>
            </a:r>
            <a:r>
              <a:rPr lang="en-US" i="1" dirty="0" smtClean="0"/>
              <a:t>m</a:t>
            </a:r>
            <a:r>
              <a:rPr lang="en-US" dirty="0" smtClean="0"/>
              <a:t> for testing individual predictors.</a:t>
            </a:r>
          </a:p>
          <a:p>
            <a:r>
              <a:rPr lang="en-US" dirty="0" smtClean="0"/>
              <a:t>Harris (1985) says that the number of participants should exceed the number of predictors by at least 50.</a:t>
            </a:r>
          </a:p>
          <a:p>
            <a:endParaRPr lang="en-US" dirty="0" smtClean="0"/>
          </a:p>
          <a:p>
            <a:endParaRPr lang="da-DK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Tommelfingerregler for regressionsanalyse 2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Van </a:t>
            </a:r>
            <a:r>
              <a:rPr lang="en-US" dirty="0" err="1" smtClean="0"/>
              <a:t>Voorhis</a:t>
            </a:r>
            <a:r>
              <a:rPr lang="en-US" dirty="0" smtClean="0"/>
              <a:t> &amp; Morgan (2007) for 6 or more predictors the absolute minimum of participants should be 10 per variable. Though it is better to go for 30 participants per variable.</a:t>
            </a:r>
            <a:endParaRPr lang="da-DK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Cohens tabeller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Eksempler på tabeller:</a:t>
            </a:r>
          </a:p>
          <a:p>
            <a:pPr lvl="1"/>
            <a:r>
              <a:rPr lang="da-DK" dirty="0" smtClean="0"/>
              <a:t>Forskel på gennemsnit: tosidig afgrænsning med 95%-signifikansniveau</a:t>
            </a:r>
          </a:p>
          <a:p>
            <a:pPr lvl="1"/>
            <a:r>
              <a:rPr lang="da-DK" dirty="0" smtClean="0"/>
              <a:t>Korrelationskoefficienter : tosidig afgrænsning med 95%-signifikansniveau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Cohens d 1</a:t>
            </a:r>
            <a:endParaRPr lang="da-DK" dirty="0"/>
          </a:p>
        </p:txBody>
      </p:sp>
      <p:pic>
        <p:nvPicPr>
          <p:cNvPr id="2050" name="Picture 2" descr="E:\PSF\SampleSiza\Cohen_d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156"/>
            <a:ext cx="8820472" cy="68078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PSF\SampleSiza\Cohen_d_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50523"/>
            <a:ext cx="8640960" cy="66074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PSF\SampleSiza\StatPowerKorrelation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8460432" cy="66532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PSF\SampleSiza\StatPowerKorrelation_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5349"/>
            <a:ext cx="8064896" cy="6522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 smtClean="0"/>
              <a:t>Apps</a:t>
            </a:r>
            <a:r>
              <a:rPr lang="da-DK" dirty="0" smtClean="0"/>
              <a:t> på nettet til beregning af samplestørrelse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For </a:t>
            </a:r>
            <a:r>
              <a:rPr lang="da-DK" dirty="0" err="1" smtClean="0"/>
              <a:t>mulitipel</a:t>
            </a:r>
            <a:r>
              <a:rPr lang="da-DK" dirty="0" smtClean="0"/>
              <a:t> regression:</a:t>
            </a:r>
          </a:p>
          <a:p>
            <a:pPr lvl="1"/>
            <a:r>
              <a:rPr lang="da-DK" dirty="0" smtClean="0">
                <a:hlinkClick r:id="rId2"/>
              </a:rPr>
              <a:t>http://www.danielsoper.com/statcalc/calculator.aspx?id=1</a:t>
            </a:r>
            <a:endParaRPr lang="da-DK" dirty="0" smtClean="0"/>
          </a:p>
          <a:p>
            <a:pPr lvl="2"/>
            <a:r>
              <a:rPr lang="da-DK" dirty="0" smtClean="0"/>
              <a:t>Lille effekt: f^2 = 0,02</a:t>
            </a:r>
          </a:p>
          <a:p>
            <a:pPr lvl="2"/>
            <a:r>
              <a:rPr lang="da-DK" dirty="0" smtClean="0"/>
              <a:t>Medium effekt:  f^2 = 0,15</a:t>
            </a:r>
          </a:p>
          <a:p>
            <a:pPr lvl="2"/>
            <a:r>
              <a:rPr lang="da-DK" dirty="0" smtClean="0"/>
              <a:t>Stor effekt:  f^2 = 0,35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Hvorfor spørgsmålet?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Antal forsøgspersoner er på en måde analogt med valg af forstørrelse: man kan se med det blotte øje, man kan bruge en lup, et forstørrelsesglas, et mikroskop, et elektronmikroskop</a:t>
            </a:r>
          </a:p>
          <a:p>
            <a:r>
              <a:rPr lang="da-DK" dirty="0" smtClean="0"/>
              <a:t>Jo bedre metode, jo mere præcist kan man se</a:t>
            </a:r>
          </a:p>
          <a:p>
            <a:r>
              <a:rPr lang="da-DK" dirty="0" smtClean="0"/>
              <a:t>Tilsvarende: Jo flere forsøgspersoner i en undersøgelse, jo mere præcise resultater kan man få</a:t>
            </a:r>
          </a:p>
          <a:p>
            <a:r>
              <a:rPr lang="da-DK" dirty="0" smtClean="0"/>
              <a:t>Hvor præcise resultater behøver man?</a:t>
            </a:r>
            <a:endParaRPr lang="da-DK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39552" y="1772816"/>
            <a:ext cx="8229600" cy="1143000"/>
          </a:xfrm>
        </p:spPr>
        <p:txBody>
          <a:bodyPr/>
          <a:lstStyle/>
          <a:p>
            <a:r>
              <a:rPr lang="da-DK" dirty="0" smtClean="0"/>
              <a:t>Simulation med </a:t>
            </a:r>
            <a:r>
              <a:rPr lang="da-DK" dirty="0" err="1" smtClean="0"/>
              <a:t>Mplus</a:t>
            </a:r>
            <a:endParaRPr lang="da-DK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Simulation (Monte Carlo)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Mplus-programmet</a:t>
            </a:r>
            <a:r>
              <a:rPr lang="da-DK" dirty="0" smtClean="0"/>
              <a:t> kan anvendes</a:t>
            </a:r>
          </a:p>
          <a:p>
            <a:r>
              <a:rPr lang="da-DK" dirty="0" smtClean="0"/>
              <a:t>Komplekse modeller kan undersøges</a:t>
            </a:r>
          </a:p>
          <a:p>
            <a:r>
              <a:rPr lang="da-DK" dirty="0" smtClean="0"/>
              <a:t>Forskellige </a:t>
            </a:r>
            <a:r>
              <a:rPr lang="da-DK" dirty="0" err="1" smtClean="0"/>
              <a:t>focusstørrelser</a:t>
            </a:r>
            <a:r>
              <a:rPr lang="da-DK" dirty="0" smtClean="0"/>
              <a:t> i samme undersøgelse kan kræve et forskelligt antal personer</a:t>
            </a:r>
          </a:p>
          <a:p>
            <a:r>
              <a:rPr lang="da-DK" dirty="0" smtClean="0"/>
              <a:t>Forskellige undersøgelsesmetoder kan kræve forskellige antal personer</a:t>
            </a:r>
            <a:endParaRPr lang="da-DK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Mplus</a:t>
            </a:r>
            <a:r>
              <a:rPr lang="da-DK" dirty="0" smtClean="0"/>
              <a:t> Monte Carlo-metode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Simulationsmetoden er anvendelig til mange forskellige formål, herunder til bestemmelse af statistisk power</a:t>
            </a:r>
          </a:p>
          <a:p>
            <a:r>
              <a:rPr lang="da-DK" dirty="0" smtClean="0"/>
              <a:t>Der er så mange valgmuligheder for specificering, at det kan blive ret komplekst</a:t>
            </a:r>
          </a:p>
          <a:p>
            <a:r>
              <a:rPr lang="da-DK" dirty="0" smtClean="0"/>
              <a:t>Man kan med fordel eksperimentere med forskellige specificeringer</a:t>
            </a:r>
          </a:p>
          <a:p>
            <a:r>
              <a:rPr lang="da-DK" dirty="0" smtClean="0"/>
              <a:t>Brug gerne som udgangspunkt en allerede opstillet model der ligner den aktuelle problemstilling</a:t>
            </a:r>
            <a:endParaRPr lang="da-DK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Forklaring af begreber i </a:t>
            </a:r>
            <a:r>
              <a:rPr lang="da-DK" dirty="0" smtClean="0"/>
              <a:t>output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dirty="0" smtClean="0"/>
              <a:t>Population: den formodede faktiske værdi</a:t>
            </a:r>
          </a:p>
          <a:p>
            <a:r>
              <a:rPr lang="da-DK" dirty="0" err="1" smtClean="0"/>
              <a:t>Average</a:t>
            </a:r>
            <a:r>
              <a:rPr lang="da-DK" dirty="0" smtClean="0"/>
              <a:t>: gennemsnitsværdien fra simulationerne</a:t>
            </a:r>
          </a:p>
          <a:p>
            <a:r>
              <a:rPr lang="da-DK" dirty="0" err="1" smtClean="0"/>
              <a:t>Std</a:t>
            </a:r>
            <a:r>
              <a:rPr lang="da-DK" dirty="0" smtClean="0"/>
              <a:t>. </a:t>
            </a:r>
            <a:r>
              <a:rPr lang="da-DK" dirty="0" err="1" smtClean="0"/>
              <a:t>Dev</a:t>
            </a:r>
            <a:r>
              <a:rPr lang="da-DK" dirty="0" smtClean="0"/>
              <a:t>.: Gennemsnitlig SD fra </a:t>
            </a:r>
            <a:r>
              <a:rPr lang="da-DK" dirty="0" smtClean="0"/>
              <a:t>simulationerne ~ SE for populationen</a:t>
            </a:r>
            <a:endParaRPr lang="da-DK" dirty="0" smtClean="0"/>
          </a:p>
          <a:p>
            <a:r>
              <a:rPr lang="da-DK" dirty="0" smtClean="0"/>
              <a:t>SE </a:t>
            </a:r>
            <a:r>
              <a:rPr lang="da-DK" dirty="0" err="1" smtClean="0"/>
              <a:t>Average</a:t>
            </a:r>
            <a:r>
              <a:rPr lang="da-DK" dirty="0" smtClean="0"/>
              <a:t>: </a:t>
            </a:r>
            <a:r>
              <a:rPr lang="da-DK" dirty="0" smtClean="0"/>
              <a:t>gennemsnitlige estimerede SE for hvert gennemløb (de simulerede gentagelser)</a:t>
            </a:r>
            <a:endParaRPr lang="da-DK" dirty="0" smtClean="0"/>
          </a:p>
          <a:p>
            <a:r>
              <a:rPr lang="da-DK" dirty="0" smtClean="0"/>
              <a:t>M.S.E.: </a:t>
            </a:r>
            <a:r>
              <a:rPr lang="da-DK" dirty="0" smtClean="0"/>
              <a:t> </a:t>
            </a:r>
            <a:r>
              <a:rPr lang="da-DK" dirty="0" err="1" smtClean="0"/>
              <a:t>mean</a:t>
            </a:r>
            <a:r>
              <a:rPr lang="da-DK" dirty="0" smtClean="0"/>
              <a:t> </a:t>
            </a:r>
            <a:r>
              <a:rPr lang="da-DK" dirty="0" err="1" smtClean="0"/>
              <a:t>square</a:t>
            </a:r>
            <a:r>
              <a:rPr lang="da-DK" dirty="0" smtClean="0"/>
              <a:t> </a:t>
            </a:r>
            <a:r>
              <a:rPr lang="da-DK" dirty="0" err="1" smtClean="0"/>
              <a:t>error</a:t>
            </a:r>
            <a:r>
              <a:rPr lang="da-DK" dirty="0" smtClean="0"/>
              <a:t> = varians over gentagelserne + kvadreret bias</a:t>
            </a:r>
            <a:endParaRPr lang="da-DK" dirty="0" smtClean="0"/>
          </a:p>
          <a:p>
            <a:r>
              <a:rPr lang="da-DK" dirty="0" smtClean="0"/>
              <a:t>95% Cover: hvor mange af værdierne fra simulationerne der ligger inden for 95% grænser for værdien</a:t>
            </a:r>
          </a:p>
          <a:p>
            <a:r>
              <a:rPr lang="da-DK" dirty="0" smtClean="0"/>
              <a:t>% Sign. </a:t>
            </a:r>
            <a:r>
              <a:rPr lang="da-DK" dirty="0" err="1" smtClean="0"/>
              <a:t>Coeff</a:t>
            </a:r>
            <a:r>
              <a:rPr lang="da-DK" dirty="0" smtClean="0"/>
              <a:t>: For estimater forskellig fra 0 er det Statistisk power. For estimater = 0 er det </a:t>
            </a:r>
            <a:r>
              <a:rPr lang="da-DK" dirty="0" smtClean="0"/>
              <a:t>p-værdi</a:t>
            </a:r>
            <a:endParaRPr lang="da-DK" dirty="0" smtClean="0"/>
          </a:p>
          <a:p>
            <a:pPr>
              <a:buNone/>
            </a:pPr>
            <a:endParaRPr lang="da-DK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Bias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Bias for parameteren:</a:t>
            </a:r>
          </a:p>
          <a:p>
            <a:pPr lvl="1"/>
            <a:r>
              <a:rPr lang="da-DK" dirty="0" smtClean="0"/>
              <a:t>Differensen mellem Population og </a:t>
            </a:r>
            <a:r>
              <a:rPr lang="da-DK" dirty="0" err="1" smtClean="0"/>
              <a:t>Average</a:t>
            </a:r>
            <a:r>
              <a:rPr lang="da-DK" dirty="0" smtClean="0"/>
              <a:t> divideret med Population x 100</a:t>
            </a:r>
          </a:p>
          <a:p>
            <a:r>
              <a:rPr lang="da-DK" dirty="0" smtClean="0"/>
              <a:t>Bias for standardfejlen (SE):</a:t>
            </a:r>
          </a:p>
          <a:p>
            <a:pPr lvl="1"/>
            <a:r>
              <a:rPr lang="da-DK" dirty="0" smtClean="0"/>
              <a:t>Differensen mellem </a:t>
            </a:r>
            <a:r>
              <a:rPr lang="da-DK" dirty="0" err="1" smtClean="0"/>
              <a:t>Std.Dev</a:t>
            </a:r>
            <a:r>
              <a:rPr lang="da-DK" dirty="0" smtClean="0"/>
              <a:t> og S.E. divideret med </a:t>
            </a:r>
            <a:r>
              <a:rPr lang="da-DK" dirty="0" err="1" smtClean="0"/>
              <a:t>Std.Dev</a:t>
            </a:r>
            <a:r>
              <a:rPr lang="da-DK" dirty="0" smtClean="0"/>
              <a:t>. x 100</a:t>
            </a:r>
            <a:endParaRPr lang="da-DK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Kriterier for simulationen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Bias i alle parametre og SE &lt; 10%</a:t>
            </a:r>
          </a:p>
          <a:p>
            <a:r>
              <a:rPr lang="da-DK" dirty="0" smtClean="0"/>
              <a:t>Bias i </a:t>
            </a:r>
            <a:r>
              <a:rPr lang="da-DK" dirty="0" err="1" smtClean="0"/>
              <a:t>målparameter</a:t>
            </a:r>
            <a:r>
              <a:rPr lang="da-DK" dirty="0" smtClean="0"/>
              <a:t> &lt; 5%</a:t>
            </a:r>
          </a:p>
          <a:p>
            <a:r>
              <a:rPr lang="da-DK" dirty="0" err="1" smtClean="0"/>
              <a:t>Coverage</a:t>
            </a:r>
            <a:r>
              <a:rPr lang="da-DK" dirty="0" smtClean="0"/>
              <a:t> 0.91-0.98</a:t>
            </a:r>
          </a:p>
          <a:p>
            <a:endParaRPr lang="da-DK" dirty="0" smtClean="0"/>
          </a:p>
          <a:p>
            <a:r>
              <a:rPr lang="da-DK" dirty="0" smtClean="0"/>
              <a:t>Hvis ovennævnte kriterier er opfyldt, kan man bruge den testede sample </a:t>
            </a:r>
            <a:r>
              <a:rPr lang="da-DK" dirty="0" err="1" smtClean="0"/>
              <a:t>size</a:t>
            </a:r>
            <a:r>
              <a:rPr lang="da-DK" dirty="0" smtClean="0"/>
              <a:t> hvor den statistiske power &gt; 80%</a:t>
            </a:r>
            <a:endParaRPr lang="da-DK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Simulation af korrelation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Der simuleres et eksempel med 3 items til en latent variabel og 3 items til en anden</a:t>
            </a:r>
          </a:p>
          <a:p>
            <a:r>
              <a:rPr lang="da-DK" dirty="0" smtClean="0"/>
              <a:t>Items er </a:t>
            </a:r>
            <a:r>
              <a:rPr lang="da-DK" dirty="0" err="1" smtClean="0"/>
              <a:t>ordinale</a:t>
            </a:r>
            <a:r>
              <a:rPr lang="da-DK" dirty="0" smtClean="0"/>
              <a:t> med to muligheder (ja/nej)</a:t>
            </a:r>
          </a:p>
          <a:p>
            <a:r>
              <a:rPr lang="da-DK" dirty="0" smtClean="0"/>
              <a:t>Undersøgelsen går ud på at finde korrelationen mellem de to latente variable</a:t>
            </a:r>
          </a:p>
          <a:p>
            <a:r>
              <a:rPr lang="da-DK" dirty="0" smtClean="0"/>
              <a:t>Der opstilles model for at kunne finde en mellemstor effekt r = 0,3</a:t>
            </a: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endParaRPr lang="da-DK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da-DK" dirty="0" smtClean="0"/>
              <a:t>Input: Simulation af korrelation</a:t>
            </a:r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1619672" y="1256467"/>
            <a:ext cx="58864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 </a:t>
            </a:r>
            <a:r>
              <a:rPr lang="da-DK" sz="1700" dirty="0" err="1" smtClean="0"/>
              <a:t>montecarlo</a:t>
            </a:r>
            <a:r>
              <a:rPr lang="da-DK" sz="1700" dirty="0" smtClean="0"/>
              <a:t>:</a:t>
            </a:r>
          </a:p>
          <a:p>
            <a:r>
              <a:rPr lang="da-DK" sz="1700" dirty="0" smtClean="0"/>
              <a:t>  	</a:t>
            </a:r>
            <a:r>
              <a:rPr lang="da-DK" sz="1700" dirty="0" err="1" smtClean="0"/>
              <a:t>names</a:t>
            </a:r>
            <a:r>
              <a:rPr lang="da-DK" sz="1700" dirty="0" smtClean="0"/>
              <a:t> = u1-u6;</a:t>
            </a:r>
          </a:p>
          <a:p>
            <a:r>
              <a:rPr lang="da-DK" sz="1700" dirty="0" smtClean="0"/>
              <a:t>  	</a:t>
            </a:r>
            <a:r>
              <a:rPr lang="da-DK" sz="1700" dirty="0" err="1" smtClean="0"/>
              <a:t>generate</a:t>
            </a:r>
            <a:r>
              <a:rPr lang="da-DK" sz="1700" dirty="0" smtClean="0"/>
              <a:t> = u1-u6(2);</a:t>
            </a:r>
          </a:p>
          <a:p>
            <a:r>
              <a:rPr lang="da-DK" sz="1700" dirty="0" smtClean="0"/>
              <a:t>  	</a:t>
            </a:r>
            <a:r>
              <a:rPr lang="da-DK" sz="1700" dirty="0" err="1" smtClean="0"/>
              <a:t>categorical</a:t>
            </a:r>
            <a:r>
              <a:rPr lang="da-DK" sz="1700" dirty="0" smtClean="0"/>
              <a:t> = u1-u6;</a:t>
            </a:r>
          </a:p>
          <a:p>
            <a:r>
              <a:rPr lang="da-DK" sz="1700" dirty="0" smtClean="0"/>
              <a:t>  	</a:t>
            </a:r>
            <a:r>
              <a:rPr lang="da-DK" sz="1700" dirty="0" err="1" smtClean="0"/>
              <a:t>nobs</a:t>
            </a:r>
            <a:r>
              <a:rPr lang="da-DK" sz="1700" dirty="0" smtClean="0"/>
              <a:t> = 105;</a:t>
            </a:r>
          </a:p>
          <a:p>
            <a:r>
              <a:rPr lang="da-DK" sz="1700" dirty="0" smtClean="0"/>
              <a:t>  	</a:t>
            </a:r>
            <a:r>
              <a:rPr lang="da-DK" sz="1700" dirty="0" err="1" smtClean="0"/>
              <a:t>nreps</a:t>
            </a:r>
            <a:r>
              <a:rPr lang="da-DK" sz="1700" dirty="0" smtClean="0"/>
              <a:t> = 100;</a:t>
            </a:r>
          </a:p>
          <a:p>
            <a:r>
              <a:rPr lang="da-DK" sz="1700" dirty="0" smtClean="0"/>
              <a:t>  model </a:t>
            </a:r>
            <a:r>
              <a:rPr lang="da-DK" sz="1700" dirty="0" err="1" smtClean="0"/>
              <a:t>montecarlo</a:t>
            </a:r>
            <a:r>
              <a:rPr lang="da-DK" sz="1700" dirty="0" smtClean="0"/>
              <a:t>:</a:t>
            </a:r>
          </a:p>
          <a:p>
            <a:r>
              <a:rPr lang="da-DK" sz="1700" dirty="0" smtClean="0"/>
              <a:t>  	f1 by u1@1 u2-u3*1;</a:t>
            </a:r>
          </a:p>
          <a:p>
            <a:r>
              <a:rPr lang="da-DK" sz="1700" dirty="0" smtClean="0"/>
              <a:t>  	f2 by u4@1 u5-u6*1;</a:t>
            </a:r>
          </a:p>
          <a:p>
            <a:r>
              <a:rPr lang="da-DK" sz="1700" dirty="0" smtClean="0"/>
              <a:t>	[u1$1- u6$1 *.3];</a:t>
            </a:r>
          </a:p>
          <a:p>
            <a:r>
              <a:rPr lang="da-DK" sz="1700" dirty="0" smtClean="0"/>
              <a:t>      	[u1$2- u6$2 *.6];</a:t>
            </a:r>
          </a:p>
          <a:p>
            <a:r>
              <a:rPr lang="da-DK" sz="1700" dirty="0" smtClean="0"/>
              <a:t>	u1-u6*.2;</a:t>
            </a:r>
          </a:p>
          <a:p>
            <a:r>
              <a:rPr lang="da-DK" sz="1700" dirty="0" smtClean="0"/>
              <a:t>  	f1-f2*.8;</a:t>
            </a:r>
          </a:p>
          <a:p>
            <a:r>
              <a:rPr lang="da-DK" sz="1700" dirty="0" smtClean="0"/>
              <a:t>      	F1 </a:t>
            </a:r>
            <a:r>
              <a:rPr lang="da-DK" sz="1700" dirty="0" err="1" smtClean="0"/>
              <a:t>with</a:t>
            </a:r>
            <a:r>
              <a:rPr lang="da-DK" sz="1700" dirty="0" smtClean="0"/>
              <a:t> F2*.3;</a:t>
            </a:r>
          </a:p>
          <a:p>
            <a:r>
              <a:rPr lang="da-DK" sz="1700" dirty="0" smtClean="0"/>
              <a:t>  model:	</a:t>
            </a:r>
          </a:p>
          <a:p>
            <a:r>
              <a:rPr lang="da-DK" sz="1700" dirty="0" smtClean="0"/>
              <a:t>  	f1 by u1@1 u2-u3*1;</a:t>
            </a:r>
          </a:p>
          <a:p>
            <a:r>
              <a:rPr lang="da-DK" sz="1700" dirty="0" smtClean="0"/>
              <a:t>  	f2 by u4@1 u5-u6*1;</a:t>
            </a:r>
          </a:p>
          <a:p>
            <a:r>
              <a:rPr lang="da-DK" sz="1700" dirty="0" smtClean="0"/>
              <a:t> 	[u1$1- u6$1 *.3];</a:t>
            </a:r>
          </a:p>
          <a:p>
            <a:r>
              <a:rPr lang="da-DK" sz="1700" dirty="0" smtClean="0"/>
              <a:t>      	[u1$2- u6$2 *.6];</a:t>
            </a:r>
          </a:p>
          <a:p>
            <a:r>
              <a:rPr lang="da-DK" sz="1700" dirty="0" smtClean="0"/>
              <a:t>  	f1-f2*.8;</a:t>
            </a:r>
          </a:p>
          <a:p>
            <a:r>
              <a:rPr lang="da-DK" sz="1700" dirty="0" smtClean="0"/>
              <a:t>      F1 </a:t>
            </a:r>
            <a:r>
              <a:rPr lang="da-DK" sz="1700" dirty="0" err="1" smtClean="0"/>
              <a:t>with</a:t>
            </a:r>
            <a:r>
              <a:rPr lang="da-DK" sz="1700" dirty="0" smtClean="0"/>
              <a:t> F2*.3;</a:t>
            </a:r>
            <a:endParaRPr lang="da-DK" sz="17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Simulation af korrelation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Med de foretagne valg af parametre (gennemsnit, varianser mv.) skal der bruges n = 105</a:t>
            </a:r>
          </a:p>
          <a:p>
            <a:r>
              <a:rPr lang="da-DK" dirty="0" smtClean="0"/>
              <a:t>Hvad sker der hvis man blot analyserer data som om items var kontinuerte variable?</a:t>
            </a:r>
          </a:p>
          <a:p>
            <a:r>
              <a:rPr lang="da-DK" dirty="0" smtClean="0"/>
              <a:t>Der opstilles en model for </a:t>
            </a:r>
            <a:r>
              <a:rPr lang="da-DK" dirty="0" err="1" smtClean="0"/>
              <a:t>misspecificering</a:t>
            </a:r>
            <a:r>
              <a:rPr lang="da-DK" dirty="0" smtClean="0"/>
              <a:t> </a:t>
            </a:r>
            <a:endParaRPr lang="da-DK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da-DK" dirty="0" smtClean="0"/>
              <a:t>Input: Misspecificeret model</a:t>
            </a:r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1619672" y="1256467"/>
            <a:ext cx="5886400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 </a:t>
            </a:r>
            <a:r>
              <a:rPr lang="da-DK" sz="1700" dirty="0" err="1" smtClean="0"/>
              <a:t>montecarlo</a:t>
            </a:r>
            <a:r>
              <a:rPr lang="da-DK" sz="1700" dirty="0" smtClean="0"/>
              <a:t>:</a:t>
            </a:r>
          </a:p>
          <a:p>
            <a:r>
              <a:rPr lang="da-DK" sz="1700" dirty="0" smtClean="0"/>
              <a:t>  	</a:t>
            </a:r>
            <a:r>
              <a:rPr lang="da-DK" sz="1700" dirty="0" err="1" smtClean="0"/>
              <a:t>names</a:t>
            </a:r>
            <a:r>
              <a:rPr lang="da-DK" sz="1700" dirty="0" smtClean="0"/>
              <a:t> = u1-u6;</a:t>
            </a:r>
          </a:p>
          <a:p>
            <a:r>
              <a:rPr lang="da-DK" sz="1700" dirty="0" smtClean="0"/>
              <a:t>  	</a:t>
            </a:r>
            <a:r>
              <a:rPr lang="da-DK" sz="1700" dirty="0" err="1" smtClean="0"/>
              <a:t>generate</a:t>
            </a:r>
            <a:r>
              <a:rPr lang="da-DK" sz="1700" dirty="0" smtClean="0"/>
              <a:t> = u1-u6(2);</a:t>
            </a:r>
          </a:p>
          <a:p>
            <a:r>
              <a:rPr lang="da-DK" sz="1700" dirty="0" smtClean="0"/>
              <a:t>  	!</a:t>
            </a:r>
            <a:r>
              <a:rPr lang="da-DK" sz="1700" dirty="0" err="1" smtClean="0"/>
              <a:t>categorical</a:t>
            </a:r>
            <a:r>
              <a:rPr lang="da-DK" sz="1700" dirty="0" smtClean="0"/>
              <a:t> = u1-u6;</a:t>
            </a:r>
          </a:p>
          <a:p>
            <a:r>
              <a:rPr lang="da-DK" sz="1700" dirty="0" smtClean="0"/>
              <a:t>  	</a:t>
            </a:r>
            <a:r>
              <a:rPr lang="da-DK" sz="1700" dirty="0" err="1" smtClean="0"/>
              <a:t>nobs</a:t>
            </a:r>
            <a:r>
              <a:rPr lang="da-DK" sz="1700" dirty="0" smtClean="0"/>
              <a:t> = 105;</a:t>
            </a:r>
          </a:p>
          <a:p>
            <a:r>
              <a:rPr lang="da-DK" sz="1700" dirty="0" smtClean="0"/>
              <a:t>  	</a:t>
            </a:r>
            <a:r>
              <a:rPr lang="da-DK" sz="1700" dirty="0" err="1" smtClean="0"/>
              <a:t>nreps</a:t>
            </a:r>
            <a:r>
              <a:rPr lang="da-DK" sz="1700" dirty="0" smtClean="0"/>
              <a:t> = 100;</a:t>
            </a:r>
          </a:p>
          <a:p>
            <a:r>
              <a:rPr lang="da-DK" sz="1700" dirty="0" smtClean="0"/>
              <a:t>  model </a:t>
            </a:r>
            <a:r>
              <a:rPr lang="da-DK" sz="1700" dirty="0" err="1" smtClean="0"/>
              <a:t>montecarlo</a:t>
            </a:r>
            <a:r>
              <a:rPr lang="da-DK" sz="1700" dirty="0" smtClean="0"/>
              <a:t>:</a:t>
            </a:r>
          </a:p>
          <a:p>
            <a:r>
              <a:rPr lang="da-DK" sz="1700" dirty="0" smtClean="0"/>
              <a:t>  	f1 by u1@1 u2-u3*1;</a:t>
            </a:r>
          </a:p>
          <a:p>
            <a:r>
              <a:rPr lang="da-DK" sz="1700" dirty="0" smtClean="0"/>
              <a:t>  	f2 by u4@1 u5-u6*1;</a:t>
            </a:r>
          </a:p>
          <a:p>
            <a:r>
              <a:rPr lang="da-DK" sz="1700" dirty="0" smtClean="0"/>
              <a:t>	[u1$1- u6$1 *.3];</a:t>
            </a:r>
          </a:p>
          <a:p>
            <a:r>
              <a:rPr lang="da-DK" sz="1700" dirty="0" smtClean="0"/>
              <a:t>      	[u1$2- u6$2 *.6];</a:t>
            </a:r>
          </a:p>
          <a:p>
            <a:r>
              <a:rPr lang="da-DK" sz="1700" dirty="0" smtClean="0"/>
              <a:t>	u1-u6*.2;</a:t>
            </a:r>
          </a:p>
          <a:p>
            <a:r>
              <a:rPr lang="da-DK" sz="1700" dirty="0" smtClean="0"/>
              <a:t>  	f1-f2*.8;</a:t>
            </a:r>
          </a:p>
          <a:p>
            <a:r>
              <a:rPr lang="da-DK" sz="1700" dirty="0" smtClean="0"/>
              <a:t>      	F1 </a:t>
            </a:r>
            <a:r>
              <a:rPr lang="da-DK" sz="1700" dirty="0" err="1" smtClean="0"/>
              <a:t>with</a:t>
            </a:r>
            <a:r>
              <a:rPr lang="da-DK" sz="1700" dirty="0" smtClean="0"/>
              <a:t> F2*.3;</a:t>
            </a:r>
          </a:p>
          <a:p>
            <a:r>
              <a:rPr lang="da-DK" sz="1700" dirty="0" smtClean="0"/>
              <a:t>  model:	</a:t>
            </a:r>
          </a:p>
          <a:p>
            <a:r>
              <a:rPr lang="da-DK" sz="1700" dirty="0" smtClean="0"/>
              <a:t>  	f1 by u1@1 u2-u3*1;</a:t>
            </a:r>
          </a:p>
          <a:p>
            <a:r>
              <a:rPr lang="da-DK" sz="1700" dirty="0" smtClean="0"/>
              <a:t>  	f2 by u4@1 u5-u6*1;</a:t>
            </a:r>
          </a:p>
          <a:p>
            <a:r>
              <a:rPr lang="da-DK" sz="1700" dirty="0" smtClean="0"/>
              <a:t>	 u1-u6*.2;</a:t>
            </a:r>
          </a:p>
          <a:p>
            <a:r>
              <a:rPr lang="da-DK" sz="1700" dirty="0" smtClean="0"/>
              <a:t> 	 f1-f2*.8;</a:t>
            </a:r>
          </a:p>
          <a:p>
            <a:r>
              <a:rPr lang="da-DK" sz="1700" dirty="0" smtClean="0"/>
              <a:t>      	F1 </a:t>
            </a:r>
            <a:r>
              <a:rPr lang="da-DK" sz="1700" dirty="0" err="1" smtClean="0"/>
              <a:t>with</a:t>
            </a:r>
            <a:r>
              <a:rPr lang="da-DK" sz="1700" dirty="0" smtClean="0"/>
              <a:t> F2*.3;</a:t>
            </a:r>
            <a:endParaRPr lang="da-DK" sz="1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To situationer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Estimation</a:t>
            </a:r>
            <a:r>
              <a:rPr lang="da-DK" dirty="0" smtClean="0"/>
              <a:t> af størrelser</a:t>
            </a:r>
          </a:p>
          <a:p>
            <a:r>
              <a:rPr lang="da-DK" dirty="0" smtClean="0"/>
              <a:t>Vurdering af forskningshypoteser</a:t>
            </a:r>
            <a:endParaRPr lang="da-DK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827584" y="0"/>
            <a:ext cx="7632848" cy="6909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 		</a:t>
            </a:r>
            <a:r>
              <a:rPr lang="da-DK" sz="1700" dirty="0" smtClean="0"/>
              <a:t>	ESTIMATES     S. E.     M. S. E.  95%    % Sig</a:t>
            </a:r>
          </a:p>
          <a:p>
            <a:r>
              <a:rPr lang="da-DK" sz="1700" dirty="0" smtClean="0"/>
              <a:t>                 Population   </a:t>
            </a:r>
            <a:r>
              <a:rPr lang="da-DK" sz="1700" dirty="0" err="1" smtClean="0"/>
              <a:t>Average</a:t>
            </a:r>
            <a:r>
              <a:rPr lang="da-DK" sz="1700" dirty="0" smtClean="0"/>
              <a:t>   </a:t>
            </a:r>
            <a:r>
              <a:rPr lang="da-DK" sz="1700" dirty="0" err="1" smtClean="0"/>
              <a:t>Std</a:t>
            </a:r>
            <a:r>
              <a:rPr lang="da-DK" sz="1700" dirty="0" smtClean="0"/>
              <a:t>. </a:t>
            </a:r>
            <a:r>
              <a:rPr lang="da-DK" sz="1700" dirty="0" err="1" smtClean="0"/>
              <a:t>Dev</a:t>
            </a:r>
            <a:r>
              <a:rPr lang="da-DK" sz="1700" dirty="0" smtClean="0"/>
              <a:t>.   </a:t>
            </a:r>
            <a:r>
              <a:rPr lang="da-DK" sz="1700" dirty="0" err="1" smtClean="0"/>
              <a:t>Average</a:t>
            </a:r>
            <a:r>
              <a:rPr lang="da-DK" sz="1700" dirty="0" smtClean="0"/>
              <a:t>               Cover  </a:t>
            </a:r>
            <a:r>
              <a:rPr lang="da-DK" sz="1700" dirty="0" err="1" smtClean="0"/>
              <a:t>Coeff</a:t>
            </a:r>
            <a:endParaRPr lang="da-DK" sz="1700" dirty="0" smtClean="0"/>
          </a:p>
          <a:p>
            <a:r>
              <a:rPr lang="da-DK" sz="1700" dirty="0" smtClean="0"/>
              <a:t> F1       BY</a:t>
            </a:r>
          </a:p>
          <a:p>
            <a:r>
              <a:rPr lang="pl-PL" sz="1700" dirty="0" smtClean="0"/>
              <a:t>  U1                  1.000     1.0000     0.0000     0.0000     0.0000 1.000 0.000</a:t>
            </a:r>
          </a:p>
          <a:p>
            <a:r>
              <a:rPr lang="pl-PL" sz="1700" dirty="0" smtClean="0"/>
              <a:t>  U2                  1.000     1.0107     0.1097     0.1163     0.0120 0.980 1.000</a:t>
            </a:r>
          </a:p>
          <a:p>
            <a:r>
              <a:rPr lang="pl-PL" sz="1700" dirty="0" smtClean="0"/>
              <a:t>  U3                  1.000     1.0069     0.1044     0.1158     0.0108 0.970 1.000</a:t>
            </a:r>
          </a:p>
          <a:p>
            <a:endParaRPr lang="da-DK" sz="1700" dirty="0" smtClean="0"/>
          </a:p>
          <a:p>
            <a:r>
              <a:rPr lang="da-DK" sz="1700" dirty="0" smtClean="0"/>
              <a:t> F2       BY</a:t>
            </a:r>
          </a:p>
          <a:p>
            <a:r>
              <a:rPr lang="pl-PL" sz="1700" dirty="0" smtClean="0"/>
              <a:t>  U4                  1.000     1.0000     0.0000     0.0000     0.0000 1.000 0.000</a:t>
            </a:r>
          </a:p>
          <a:p>
            <a:r>
              <a:rPr lang="pl-PL" sz="1700" dirty="0" smtClean="0"/>
              <a:t>  U5                  1.000     1.0100     0.1163     0.1171     0.0135 0.960 1.000</a:t>
            </a:r>
          </a:p>
          <a:p>
            <a:r>
              <a:rPr lang="pl-PL" sz="1700" dirty="0" smtClean="0"/>
              <a:t>  U6                  1.000     1.0095     0.1322     0.1172     0.0174 0.910 1.000</a:t>
            </a:r>
          </a:p>
          <a:p>
            <a:endParaRPr lang="da-DK" sz="1700" dirty="0" smtClean="0"/>
          </a:p>
          <a:p>
            <a:r>
              <a:rPr lang="da-DK" sz="1700" dirty="0" smtClean="0"/>
              <a:t> F1       WITH</a:t>
            </a:r>
          </a:p>
          <a:p>
            <a:r>
              <a:rPr lang="da-DK" sz="1700" dirty="0" smtClean="0"/>
              <a:t>  F2                  0.300     0.1361     0.0536     0.0490     0.0297 0.150 0.840</a:t>
            </a:r>
          </a:p>
          <a:p>
            <a:endParaRPr lang="da-DK" sz="1700" dirty="0" smtClean="0"/>
          </a:p>
          <a:p>
            <a:r>
              <a:rPr lang="da-DK" sz="1700" dirty="0" smtClean="0"/>
              <a:t> </a:t>
            </a:r>
            <a:r>
              <a:rPr lang="da-DK" sz="1700" dirty="0" err="1" smtClean="0"/>
              <a:t>Intercepts</a:t>
            </a:r>
            <a:endParaRPr lang="da-DK" sz="1700" dirty="0" smtClean="0"/>
          </a:p>
          <a:p>
            <a:r>
              <a:rPr lang="pl-PL" sz="1700" dirty="0" smtClean="0"/>
              <a:t>  U1                  0.000     0.6582     0.0825     0.0751     0.4399 0.000 1.000</a:t>
            </a:r>
          </a:p>
          <a:p>
            <a:r>
              <a:rPr lang="da-DK" sz="1700" dirty="0" smtClean="0"/>
              <a:t>(forkortet af red)</a:t>
            </a:r>
            <a:endParaRPr lang="pl-PL" sz="1700" dirty="0" smtClean="0"/>
          </a:p>
          <a:p>
            <a:endParaRPr lang="da-DK" sz="1700" dirty="0" smtClean="0"/>
          </a:p>
          <a:p>
            <a:r>
              <a:rPr lang="da-DK" sz="1700" dirty="0" smtClean="0"/>
              <a:t> </a:t>
            </a:r>
            <a:r>
              <a:rPr lang="da-DK" sz="1700" dirty="0" err="1" smtClean="0"/>
              <a:t>Variances</a:t>
            </a:r>
            <a:endParaRPr lang="da-DK" sz="1700" dirty="0" smtClean="0"/>
          </a:p>
          <a:p>
            <a:r>
              <a:rPr lang="da-DK" sz="1700" dirty="0" smtClean="0"/>
              <a:t>  F1                  0.800     0.4048     0.0726     0.0834     0.1614 0.010 1.000</a:t>
            </a:r>
          </a:p>
          <a:p>
            <a:r>
              <a:rPr lang="da-DK" sz="1700" dirty="0" smtClean="0"/>
              <a:t>  F2                  0.800     0.4015     0.0751     0.0829     0.1644 0.000 1.000</a:t>
            </a:r>
          </a:p>
          <a:p>
            <a:endParaRPr lang="da-DK" sz="1700" dirty="0" smtClean="0"/>
          </a:p>
          <a:p>
            <a:r>
              <a:rPr lang="da-DK" sz="1700" dirty="0" smtClean="0"/>
              <a:t> </a:t>
            </a:r>
            <a:r>
              <a:rPr lang="da-DK" sz="1700" dirty="0" err="1" smtClean="0"/>
              <a:t>Residual</a:t>
            </a:r>
            <a:r>
              <a:rPr lang="da-DK" sz="1700" dirty="0" smtClean="0"/>
              <a:t> </a:t>
            </a:r>
            <a:r>
              <a:rPr lang="da-DK" sz="1700" dirty="0" err="1" smtClean="0"/>
              <a:t>Variances</a:t>
            </a:r>
            <a:endParaRPr lang="da-DK" sz="1700" dirty="0" smtClean="0"/>
          </a:p>
          <a:p>
            <a:r>
              <a:rPr lang="pl-PL" sz="1700" dirty="0" smtClean="0"/>
              <a:t>  U1                  0.200     0.1885     0.0466     0.0408     0.0023 0.870 1.000</a:t>
            </a:r>
            <a:endParaRPr lang="da-DK" sz="1700" dirty="0" smtClean="0"/>
          </a:p>
          <a:p>
            <a:r>
              <a:rPr lang="da-DK" sz="1700" dirty="0" smtClean="0"/>
              <a:t>(forkortet af red)</a:t>
            </a:r>
            <a:endParaRPr lang="pl-PL" sz="1700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Misspecificering</a:t>
            </a:r>
            <a:r>
              <a:rPr lang="da-DK" dirty="0" smtClean="0"/>
              <a:t> af korrelation 2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Misspecificering</a:t>
            </a:r>
            <a:r>
              <a:rPr lang="da-DK" dirty="0" smtClean="0"/>
              <a:t>: data er (genereret som) kategoriale men analyseres som kontinuerte</a:t>
            </a:r>
          </a:p>
          <a:p>
            <a:r>
              <a:rPr lang="da-DK" dirty="0" smtClean="0"/>
              <a:t>De bliver meget stor bias og lav </a:t>
            </a:r>
            <a:r>
              <a:rPr lang="da-DK" dirty="0" err="1" smtClean="0"/>
              <a:t>coverage</a:t>
            </a:r>
            <a:r>
              <a:rPr lang="da-DK" dirty="0" smtClean="0"/>
              <a:t> af en række parametre</a:t>
            </a:r>
          </a:p>
          <a:p>
            <a:r>
              <a:rPr lang="da-DK" dirty="0" err="1" smtClean="0"/>
              <a:t>Målparameteren</a:t>
            </a:r>
            <a:r>
              <a:rPr lang="da-DK" dirty="0" smtClean="0"/>
              <a:t> (korrelation) bliver helt forkert</a:t>
            </a:r>
          </a:p>
          <a:p>
            <a:r>
              <a:rPr lang="da-DK" dirty="0" smtClean="0"/>
              <a:t>Den angivne statistiske power er derfor ikke troværdig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Simulation af logistisk regression</a:t>
            </a:r>
            <a:endParaRPr lang="da-DK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403648" y="1556792"/>
          <a:ext cx="5832648" cy="4932706"/>
        </p:xfrm>
        <a:graphic>
          <a:graphicData uri="http://schemas.openxmlformats.org/presentationml/2006/ole">
            <p:oleObj spid="_x0000_s1027" name="Acrobat Document" r:id="rId3" imgW="6801120" imgH="5809680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Logistisk </a:t>
            </a:r>
            <a:r>
              <a:rPr lang="da-DK" dirty="0" err="1" smtClean="0"/>
              <a:t>regr</a:t>
            </a:r>
            <a:r>
              <a:rPr lang="da-DK" dirty="0" smtClean="0"/>
              <a:t>. - Input til </a:t>
            </a:r>
            <a:r>
              <a:rPr lang="da-DK" dirty="0" err="1" smtClean="0"/>
              <a:t>Mplus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>
          <a:xfrm>
            <a:off x="276672" y="1412776"/>
            <a:ext cx="8867328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TITLE:	</a:t>
            </a:r>
            <a:r>
              <a:rPr lang="en-US" dirty="0" err="1" smtClean="0"/>
              <a:t>Eksempel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logistisk</a:t>
            </a:r>
            <a:r>
              <a:rPr lang="en-US" dirty="0" smtClean="0"/>
              <a:t> regression</a:t>
            </a:r>
            <a:endParaRPr lang="da-DK" dirty="0" smtClean="0"/>
          </a:p>
          <a:p>
            <a:r>
              <a:rPr lang="da-DK" dirty="0" smtClean="0"/>
              <a:t>  MONTECARLO:			</a:t>
            </a:r>
          </a:p>
          <a:p>
            <a:r>
              <a:rPr lang="da-DK" dirty="0" smtClean="0"/>
              <a:t>  		NAMES = u1 x1 x3;</a:t>
            </a:r>
          </a:p>
          <a:p>
            <a:r>
              <a:rPr lang="da-DK" dirty="0" smtClean="0"/>
              <a:t>  		NOBSERVATIONS = 80; </a:t>
            </a:r>
          </a:p>
          <a:p>
            <a:r>
              <a:rPr lang="da-DK" dirty="0" smtClean="0"/>
              <a:t>  		NREPS = 100;</a:t>
            </a:r>
          </a:p>
          <a:p>
            <a:r>
              <a:rPr lang="da-DK" dirty="0" smtClean="0"/>
              <a:t>  		SEED = 5397;</a:t>
            </a:r>
          </a:p>
          <a:p>
            <a:r>
              <a:rPr lang="da-DK" dirty="0" smtClean="0"/>
              <a:t>  		GENERATE = u1(1);</a:t>
            </a:r>
          </a:p>
          <a:p>
            <a:r>
              <a:rPr lang="da-DK" dirty="0" smtClean="0"/>
              <a:t>  		CATEGORICAL = u1;</a:t>
            </a:r>
          </a:p>
          <a:p>
            <a:r>
              <a:rPr lang="da-DK" dirty="0" smtClean="0"/>
              <a:t>  MODEL POPULATION:</a:t>
            </a:r>
          </a:p>
          <a:p>
            <a:r>
              <a:rPr lang="da-DK" dirty="0" smtClean="0"/>
              <a:t>  		[x1-x3@0];</a:t>
            </a:r>
          </a:p>
          <a:p>
            <a:r>
              <a:rPr lang="da-DK" dirty="0" smtClean="0"/>
              <a:t>  		x1-x3@1;</a:t>
            </a:r>
          </a:p>
          <a:p>
            <a:r>
              <a:rPr lang="da-DK" dirty="0" smtClean="0"/>
              <a:t>  		u1 ON x1*1 x3*2;</a:t>
            </a:r>
          </a:p>
          <a:p>
            <a:r>
              <a:rPr lang="da-DK" dirty="0" smtClean="0"/>
              <a:t>  		[u1$1*1];</a:t>
            </a:r>
          </a:p>
          <a:p>
            <a:r>
              <a:rPr lang="da-DK" dirty="0" smtClean="0"/>
              <a:t>  ANALYSIS:</a:t>
            </a:r>
          </a:p>
          <a:p>
            <a:r>
              <a:rPr lang="da-DK" dirty="0" smtClean="0"/>
              <a:t>  		ESTIMATOR = ML;</a:t>
            </a:r>
          </a:p>
          <a:p>
            <a:r>
              <a:rPr lang="es-ES" dirty="0" smtClean="0"/>
              <a:t>  MODEL:	u1 ON x1*1 x3*2;</a:t>
            </a:r>
          </a:p>
          <a:p>
            <a:r>
              <a:rPr lang="da-DK" dirty="0" smtClean="0"/>
              <a:t>  		[u1$1*1];</a:t>
            </a:r>
            <a:endParaRPr lang="da-DK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Logistisk </a:t>
            </a:r>
            <a:r>
              <a:rPr lang="da-DK" dirty="0" err="1" smtClean="0"/>
              <a:t>regr</a:t>
            </a:r>
            <a:r>
              <a:rPr lang="da-DK" dirty="0" smtClean="0"/>
              <a:t>. - resultater fra </a:t>
            </a:r>
            <a:r>
              <a:rPr lang="da-DK" dirty="0" err="1" smtClean="0"/>
              <a:t>Mplus</a:t>
            </a:r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539552" y="1916832"/>
            <a:ext cx="77048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dirty="0" smtClean="0"/>
              <a:t>MODEL RESULTS (n = 80)</a:t>
            </a:r>
          </a:p>
          <a:p>
            <a:endParaRPr lang="da-DK" dirty="0" smtClean="0"/>
          </a:p>
          <a:p>
            <a:r>
              <a:rPr lang="da-DK" dirty="0" smtClean="0"/>
              <a:t>                              ESTIMATES              S. E.     M. S. E.              95%      % Sig</a:t>
            </a:r>
          </a:p>
          <a:p>
            <a:r>
              <a:rPr lang="da-DK" dirty="0" smtClean="0"/>
              <a:t>                 Population   </a:t>
            </a:r>
            <a:r>
              <a:rPr lang="da-DK" dirty="0" err="1" smtClean="0"/>
              <a:t>Average</a:t>
            </a:r>
            <a:r>
              <a:rPr lang="da-DK" dirty="0" smtClean="0"/>
              <a:t>   </a:t>
            </a:r>
            <a:r>
              <a:rPr lang="da-DK" dirty="0" err="1" smtClean="0"/>
              <a:t>Std</a:t>
            </a:r>
            <a:r>
              <a:rPr lang="da-DK" dirty="0" smtClean="0"/>
              <a:t>. </a:t>
            </a:r>
            <a:r>
              <a:rPr lang="da-DK" dirty="0" err="1" smtClean="0"/>
              <a:t>Dev</a:t>
            </a:r>
            <a:r>
              <a:rPr lang="da-DK" dirty="0" smtClean="0"/>
              <a:t>.   </a:t>
            </a:r>
            <a:r>
              <a:rPr lang="da-DK" dirty="0" err="1" smtClean="0"/>
              <a:t>Average</a:t>
            </a:r>
            <a:r>
              <a:rPr lang="da-DK" dirty="0" smtClean="0"/>
              <a:t>             Cover    </a:t>
            </a:r>
            <a:r>
              <a:rPr lang="da-DK" dirty="0" err="1" smtClean="0"/>
              <a:t>Coeff</a:t>
            </a:r>
            <a:endParaRPr lang="da-DK" dirty="0" smtClean="0"/>
          </a:p>
          <a:p>
            <a:r>
              <a:rPr lang="da-DK" dirty="0" smtClean="0"/>
              <a:t> U1         ON</a:t>
            </a:r>
          </a:p>
          <a:p>
            <a:r>
              <a:rPr lang="da-DK" dirty="0" smtClean="0"/>
              <a:t>  X1                  1.000     1.0904     0.4198     0.3970     0.1826 0.950 0.870</a:t>
            </a:r>
          </a:p>
          <a:p>
            <a:r>
              <a:rPr lang="da-DK" dirty="0" smtClean="0"/>
              <a:t>  X3                  2.000     2.2189     0.6400     0.5453     0.4535 0.970 1.000</a:t>
            </a:r>
          </a:p>
          <a:p>
            <a:endParaRPr lang="da-DK" dirty="0" smtClean="0"/>
          </a:p>
          <a:p>
            <a:r>
              <a:rPr lang="da-DK" dirty="0" smtClean="0"/>
              <a:t> </a:t>
            </a:r>
            <a:r>
              <a:rPr lang="da-DK" dirty="0" err="1" smtClean="0"/>
              <a:t>Thresholds</a:t>
            </a:r>
            <a:endParaRPr lang="da-DK" dirty="0" smtClean="0"/>
          </a:p>
          <a:p>
            <a:r>
              <a:rPr lang="pl-PL" dirty="0" smtClean="0"/>
              <a:t>  U1$1       </a:t>
            </a:r>
            <a:r>
              <a:rPr lang="da-DK" dirty="0" smtClean="0"/>
              <a:t> </a:t>
            </a:r>
            <a:r>
              <a:rPr lang="pl-PL" dirty="0" smtClean="0"/>
              <a:t>     1.000     1.0776     0.3798     0.3717     0.1489 0.970 0.870</a:t>
            </a:r>
            <a:endParaRPr lang="da-DK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Resultater: Lavere effekt (x3 = 0,5)</a:t>
            </a:r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539552" y="1484784"/>
            <a:ext cx="77768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 </a:t>
            </a:r>
            <a:r>
              <a:rPr lang="da-DK" b="1" dirty="0" smtClean="0"/>
              <a:t>ESTIMATES  (n =80)                                          </a:t>
            </a:r>
            <a:r>
              <a:rPr lang="da-DK" dirty="0" smtClean="0"/>
              <a:t>S. E.     M. S. E.  95%  % Sig</a:t>
            </a:r>
          </a:p>
          <a:p>
            <a:r>
              <a:rPr lang="da-DK" dirty="0" smtClean="0"/>
              <a:t>                Population   </a:t>
            </a:r>
            <a:r>
              <a:rPr lang="da-DK" dirty="0" err="1" smtClean="0"/>
              <a:t>Average</a:t>
            </a:r>
            <a:r>
              <a:rPr lang="da-DK" dirty="0" smtClean="0"/>
              <a:t>   </a:t>
            </a:r>
            <a:r>
              <a:rPr lang="da-DK" dirty="0" err="1" smtClean="0"/>
              <a:t>Std</a:t>
            </a:r>
            <a:r>
              <a:rPr lang="da-DK" dirty="0" smtClean="0"/>
              <a:t>. </a:t>
            </a:r>
            <a:r>
              <a:rPr lang="da-DK" dirty="0" err="1" smtClean="0"/>
              <a:t>Dev</a:t>
            </a:r>
            <a:r>
              <a:rPr lang="da-DK" dirty="0" smtClean="0"/>
              <a:t>.   </a:t>
            </a:r>
            <a:r>
              <a:rPr lang="da-DK" dirty="0" err="1" smtClean="0"/>
              <a:t>Average</a:t>
            </a:r>
            <a:r>
              <a:rPr lang="da-DK" dirty="0" smtClean="0"/>
              <a:t>               Cover   </a:t>
            </a:r>
            <a:r>
              <a:rPr lang="da-DK" dirty="0" err="1" smtClean="0"/>
              <a:t>Coeff</a:t>
            </a:r>
            <a:endParaRPr lang="da-DK" dirty="0" smtClean="0"/>
          </a:p>
          <a:p>
            <a:r>
              <a:rPr lang="da-DK" dirty="0" smtClean="0"/>
              <a:t> U1         ON</a:t>
            </a:r>
          </a:p>
          <a:p>
            <a:r>
              <a:rPr lang="da-DK" dirty="0" smtClean="0"/>
              <a:t>  X1                  1.000     1.0701     0.3495     0.3443     0.1258 0.990 0.950</a:t>
            </a:r>
          </a:p>
          <a:p>
            <a:r>
              <a:rPr lang="da-DK" dirty="0" smtClean="0"/>
              <a:t>  X3                  0.500     0.5833     0.3147     0.3065     0.1050 0.960 0.470</a:t>
            </a:r>
          </a:p>
          <a:p>
            <a:endParaRPr lang="da-DK" dirty="0" smtClean="0"/>
          </a:p>
          <a:p>
            <a:r>
              <a:rPr lang="da-DK" dirty="0" smtClean="0"/>
              <a:t> </a:t>
            </a:r>
            <a:r>
              <a:rPr lang="da-DK" dirty="0" err="1" smtClean="0"/>
              <a:t>Thresholds</a:t>
            </a:r>
            <a:endParaRPr lang="da-DK" dirty="0" smtClean="0"/>
          </a:p>
          <a:p>
            <a:r>
              <a:rPr lang="pl-PL" dirty="0" smtClean="0"/>
              <a:t>  U1$1             1.000     1.0867     0.3119     0.3069     0.1038 0.970 1.000</a:t>
            </a: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b="1" dirty="0" smtClean="0"/>
              <a:t>ESTIMATES  (n = 185)                                         </a:t>
            </a:r>
            <a:r>
              <a:rPr lang="da-DK" dirty="0" smtClean="0"/>
              <a:t>S. E.     M. S. E.  95%     % Sig</a:t>
            </a:r>
          </a:p>
          <a:p>
            <a:r>
              <a:rPr lang="da-DK" dirty="0" smtClean="0"/>
              <a:t>                Population   </a:t>
            </a:r>
            <a:r>
              <a:rPr lang="da-DK" dirty="0" err="1" smtClean="0"/>
              <a:t>Average</a:t>
            </a:r>
            <a:r>
              <a:rPr lang="da-DK" dirty="0" smtClean="0"/>
              <a:t>   </a:t>
            </a:r>
            <a:r>
              <a:rPr lang="da-DK" dirty="0" err="1" smtClean="0"/>
              <a:t>Std</a:t>
            </a:r>
            <a:r>
              <a:rPr lang="da-DK" dirty="0" smtClean="0"/>
              <a:t>. </a:t>
            </a:r>
            <a:r>
              <a:rPr lang="da-DK" dirty="0" err="1" smtClean="0"/>
              <a:t>Dev</a:t>
            </a:r>
            <a:r>
              <a:rPr lang="da-DK" dirty="0" smtClean="0"/>
              <a:t>.   </a:t>
            </a:r>
            <a:r>
              <a:rPr lang="da-DK" dirty="0" err="1" smtClean="0"/>
              <a:t>Average</a:t>
            </a:r>
            <a:r>
              <a:rPr lang="da-DK" dirty="0" smtClean="0"/>
              <a:t>                 Cover </a:t>
            </a:r>
            <a:r>
              <a:rPr lang="da-DK" dirty="0" err="1" smtClean="0"/>
              <a:t>Coeff</a:t>
            </a:r>
            <a:endParaRPr lang="da-DK" dirty="0" smtClean="0"/>
          </a:p>
          <a:p>
            <a:r>
              <a:rPr lang="da-DK" dirty="0" smtClean="0"/>
              <a:t> U1         ON</a:t>
            </a:r>
          </a:p>
          <a:p>
            <a:r>
              <a:rPr lang="da-DK" dirty="0" smtClean="0"/>
              <a:t>  X1                  1.000     1.0076     0.1971     0.2140     0.0385 0.980 1.000</a:t>
            </a:r>
          </a:p>
          <a:p>
            <a:r>
              <a:rPr lang="da-DK" dirty="0" smtClean="0"/>
              <a:t>  X3                  0.500     0.5233     0.1767     0.1889     0.0315 0.960 0.890</a:t>
            </a:r>
          </a:p>
          <a:p>
            <a:endParaRPr lang="da-DK" dirty="0" smtClean="0"/>
          </a:p>
          <a:p>
            <a:r>
              <a:rPr lang="da-DK" dirty="0" smtClean="0"/>
              <a:t> </a:t>
            </a:r>
            <a:r>
              <a:rPr lang="da-DK" dirty="0" err="1" smtClean="0"/>
              <a:t>Thresholds</a:t>
            </a:r>
            <a:endParaRPr lang="da-DK" dirty="0" smtClean="0"/>
          </a:p>
          <a:p>
            <a:r>
              <a:rPr lang="pl-PL" dirty="0" smtClean="0"/>
              <a:t>  U1$1                1.000     1.0126     0.2016     0.1916     0.0404 0.950 1.000</a:t>
            </a:r>
            <a:r>
              <a:rPr lang="da-DK" dirty="0" smtClean="0"/>
              <a:t>                                          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Model med baggrundsvariable</a:t>
            </a:r>
            <a:endParaRPr lang="da-DK" dirty="0"/>
          </a:p>
        </p:txBody>
      </p:sp>
      <p:pic>
        <p:nvPicPr>
          <p:cNvPr id="6147" name="Picture 3" descr="E:\PSF\SampleSiza\MutenEx5_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484784"/>
            <a:ext cx="4891707" cy="50695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1043608" y="188640"/>
            <a:ext cx="64087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TITLE:	Model med </a:t>
            </a:r>
            <a:r>
              <a:rPr lang="en-US" dirty="0" err="1" smtClean="0"/>
              <a:t>baggrundsvariable</a:t>
            </a:r>
            <a:endParaRPr lang="en-US" dirty="0" smtClean="0"/>
          </a:p>
          <a:p>
            <a:r>
              <a:rPr lang="da-DK" dirty="0" smtClean="0"/>
              <a:t>  </a:t>
            </a:r>
            <a:r>
              <a:rPr lang="da-DK" dirty="0" err="1" smtClean="0"/>
              <a:t>montecarlo</a:t>
            </a:r>
            <a:r>
              <a:rPr lang="da-DK" dirty="0" smtClean="0"/>
              <a:t>:</a:t>
            </a:r>
          </a:p>
          <a:p>
            <a:r>
              <a:rPr lang="da-DK" dirty="0" smtClean="0"/>
              <a:t>  	</a:t>
            </a:r>
            <a:r>
              <a:rPr lang="da-DK" dirty="0" err="1" smtClean="0"/>
              <a:t>names</a:t>
            </a:r>
            <a:r>
              <a:rPr lang="da-DK" dirty="0" smtClean="0"/>
              <a:t> = y1-y6 x1-x3;</a:t>
            </a:r>
          </a:p>
          <a:p>
            <a:r>
              <a:rPr lang="da-DK" dirty="0" smtClean="0"/>
              <a:t>  	</a:t>
            </a:r>
            <a:r>
              <a:rPr lang="da-DK" dirty="0" err="1" smtClean="0"/>
              <a:t>nobs</a:t>
            </a:r>
            <a:r>
              <a:rPr lang="da-DK" dirty="0" smtClean="0"/>
              <a:t> = 50;</a:t>
            </a:r>
          </a:p>
          <a:p>
            <a:r>
              <a:rPr lang="da-DK" dirty="0" smtClean="0"/>
              <a:t>  	</a:t>
            </a:r>
            <a:r>
              <a:rPr lang="da-DK" dirty="0" err="1" smtClean="0"/>
              <a:t>nreps</a:t>
            </a:r>
            <a:r>
              <a:rPr lang="da-DK" dirty="0" smtClean="0"/>
              <a:t> = 100;</a:t>
            </a:r>
          </a:p>
          <a:p>
            <a:r>
              <a:rPr lang="da-DK" dirty="0" smtClean="0"/>
              <a:t>  model population:</a:t>
            </a:r>
          </a:p>
          <a:p>
            <a:r>
              <a:rPr lang="da-DK" dirty="0" smtClean="0"/>
              <a:t>  	[x1@0 x2@1 x3@2]; x1@3 x2@2 x3@1;</a:t>
            </a:r>
          </a:p>
          <a:p>
            <a:r>
              <a:rPr lang="da-DK" dirty="0" smtClean="0"/>
              <a:t>  	f1 by y1@1 y2-y3*1;</a:t>
            </a:r>
          </a:p>
          <a:p>
            <a:r>
              <a:rPr lang="da-DK" dirty="0" smtClean="0"/>
              <a:t>  	f2 by y4@1 y5-y6*1;</a:t>
            </a:r>
          </a:p>
          <a:p>
            <a:r>
              <a:rPr lang="da-DK" dirty="0" smtClean="0"/>
              <a:t>  	f1 </a:t>
            </a:r>
            <a:r>
              <a:rPr lang="da-DK" dirty="0" err="1" smtClean="0"/>
              <a:t>on</a:t>
            </a:r>
            <a:r>
              <a:rPr lang="da-DK" dirty="0" smtClean="0"/>
              <a:t> x1*.5 x2*.6 x3*.7;</a:t>
            </a:r>
          </a:p>
          <a:p>
            <a:r>
              <a:rPr lang="da-DK" dirty="0" smtClean="0"/>
              <a:t>  	f2 </a:t>
            </a:r>
            <a:r>
              <a:rPr lang="da-DK" dirty="0" err="1" smtClean="0"/>
              <a:t>on</a:t>
            </a:r>
            <a:r>
              <a:rPr lang="da-DK" dirty="0" smtClean="0"/>
              <a:t> x1*.7 x2*.6 x3*.5;</a:t>
            </a:r>
          </a:p>
          <a:p>
            <a:r>
              <a:rPr lang="da-DK" dirty="0" smtClean="0"/>
              <a:t>  	f1-f2*.7;</a:t>
            </a:r>
          </a:p>
          <a:p>
            <a:r>
              <a:rPr lang="da-DK" dirty="0" smtClean="0"/>
              <a:t>  	f1 </a:t>
            </a:r>
            <a:r>
              <a:rPr lang="da-DK" dirty="0" err="1" smtClean="0"/>
              <a:t>with</a:t>
            </a:r>
            <a:r>
              <a:rPr lang="da-DK" dirty="0" smtClean="0"/>
              <a:t> f2*.25;</a:t>
            </a:r>
          </a:p>
          <a:p>
            <a:r>
              <a:rPr lang="da-DK" dirty="0" smtClean="0"/>
              <a:t>  	y1-y6*.5;</a:t>
            </a:r>
          </a:p>
          <a:p>
            <a:r>
              <a:rPr lang="da-DK" dirty="0" smtClean="0"/>
              <a:t>  model:	</a:t>
            </a:r>
          </a:p>
          <a:p>
            <a:r>
              <a:rPr lang="da-DK" dirty="0" smtClean="0"/>
              <a:t>  	f1 by y1@1 y2-y3*1;</a:t>
            </a:r>
          </a:p>
          <a:p>
            <a:r>
              <a:rPr lang="da-DK" dirty="0" smtClean="0"/>
              <a:t>  	f2 by y4@1 y5-y6*1;</a:t>
            </a:r>
          </a:p>
          <a:p>
            <a:r>
              <a:rPr lang="da-DK" dirty="0" smtClean="0"/>
              <a:t>  	f1 </a:t>
            </a:r>
            <a:r>
              <a:rPr lang="da-DK" dirty="0" err="1" smtClean="0"/>
              <a:t>on</a:t>
            </a:r>
            <a:r>
              <a:rPr lang="da-DK" dirty="0" smtClean="0"/>
              <a:t> x1*.5 x2*.6 x3*.7;</a:t>
            </a:r>
          </a:p>
          <a:p>
            <a:r>
              <a:rPr lang="da-DK" dirty="0" smtClean="0"/>
              <a:t>  	f2 </a:t>
            </a:r>
            <a:r>
              <a:rPr lang="da-DK" dirty="0" err="1" smtClean="0"/>
              <a:t>on</a:t>
            </a:r>
            <a:r>
              <a:rPr lang="da-DK" dirty="0" smtClean="0"/>
              <a:t> x1*.7 x2*.6 x3*.5;</a:t>
            </a:r>
          </a:p>
          <a:p>
            <a:r>
              <a:rPr lang="da-DK" dirty="0" smtClean="0"/>
              <a:t>  	f1-f2*.7;</a:t>
            </a:r>
          </a:p>
          <a:p>
            <a:r>
              <a:rPr lang="da-DK" dirty="0" smtClean="0"/>
              <a:t>  	f1 </a:t>
            </a:r>
            <a:r>
              <a:rPr lang="da-DK" dirty="0" err="1" smtClean="0"/>
              <a:t>with</a:t>
            </a:r>
            <a:r>
              <a:rPr lang="da-DK" dirty="0" smtClean="0"/>
              <a:t> f2*.25;</a:t>
            </a:r>
          </a:p>
          <a:p>
            <a:r>
              <a:rPr lang="da-DK" dirty="0" smtClean="0"/>
              <a:t>  	y1-y6*.5;</a:t>
            </a:r>
            <a:endParaRPr lang="da-DK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Model med baggrundsvariable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N = 50 giver godt statistisk power </a:t>
            </a:r>
            <a:r>
              <a:rPr lang="da-DK" dirty="0" err="1" smtClean="0"/>
              <a:t>mht</a:t>
            </a:r>
            <a:r>
              <a:rPr lang="da-DK" dirty="0" smtClean="0"/>
              <a:t> at vurdere indflydelsen fra baggrundsvariable</a:t>
            </a:r>
          </a:p>
          <a:p>
            <a:r>
              <a:rPr lang="da-DK" dirty="0" smtClean="0"/>
              <a:t>Hvis man vil identificere baggrundsvariable med koefficienter der for alle tre er 0,2  lavere, kræver det n = 85</a:t>
            </a:r>
            <a:endParaRPr lang="da-DK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Undersøgelse af behandlingsforløb</a:t>
            </a:r>
            <a:endParaRPr lang="da-DK" dirty="0"/>
          </a:p>
        </p:txBody>
      </p:sp>
      <p:pic>
        <p:nvPicPr>
          <p:cNvPr id="7171" name="Picture 3" descr="E:\PSF\SampleSiza\GrowthM_ex6.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12776"/>
            <a:ext cx="7200800" cy="51912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143000"/>
          </a:xfrm>
        </p:spPr>
        <p:txBody>
          <a:bodyPr/>
          <a:lstStyle/>
          <a:p>
            <a:r>
              <a:rPr lang="da-DK" dirty="0" err="1" smtClean="0"/>
              <a:t>Estimation</a:t>
            </a:r>
            <a:r>
              <a:rPr lang="da-DK" dirty="0" smtClean="0"/>
              <a:t> af størrelser</a:t>
            </a:r>
            <a:endParaRPr lang="da-DK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23528" y="764704"/>
            <a:ext cx="83529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title: Growth model</a:t>
            </a:r>
            <a:endParaRPr lang="da-DK" dirty="0" smtClean="0"/>
          </a:p>
          <a:p>
            <a:r>
              <a:rPr lang="da-DK" dirty="0" smtClean="0"/>
              <a:t> </a:t>
            </a:r>
            <a:r>
              <a:rPr lang="da-DK" dirty="0" err="1" smtClean="0"/>
              <a:t>montecarlo</a:t>
            </a:r>
            <a:r>
              <a:rPr lang="da-DK" dirty="0" smtClean="0"/>
              <a:t>:</a:t>
            </a:r>
          </a:p>
          <a:p>
            <a:r>
              <a:rPr lang="da-DK" dirty="0" smtClean="0"/>
              <a:t>  	</a:t>
            </a:r>
            <a:r>
              <a:rPr lang="da-DK" dirty="0" err="1" smtClean="0"/>
              <a:t>names</a:t>
            </a:r>
            <a:r>
              <a:rPr lang="da-DK" dirty="0" smtClean="0"/>
              <a:t> = u11-u14;</a:t>
            </a:r>
          </a:p>
          <a:p>
            <a:r>
              <a:rPr lang="da-DK" dirty="0" smtClean="0"/>
              <a:t>  	</a:t>
            </a:r>
            <a:r>
              <a:rPr lang="da-DK" dirty="0" err="1" smtClean="0"/>
              <a:t>generate</a:t>
            </a:r>
            <a:r>
              <a:rPr lang="da-DK" dirty="0" smtClean="0"/>
              <a:t> = u11-u14(1);</a:t>
            </a:r>
          </a:p>
          <a:p>
            <a:r>
              <a:rPr lang="da-DK" dirty="0" smtClean="0"/>
              <a:t>  	</a:t>
            </a:r>
            <a:r>
              <a:rPr lang="da-DK" dirty="0" err="1" smtClean="0"/>
              <a:t>categorical</a:t>
            </a:r>
            <a:r>
              <a:rPr lang="da-DK" dirty="0" smtClean="0"/>
              <a:t> = u11 - u14;</a:t>
            </a:r>
          </a:p>
          <a:p>
            <a:r>
              <a:rPr lang="da-DK" dirty="0" smtClean="0"/>
              <a:t>	</a:t>
            </a:r>
            <a:r>
              <a:rPr lang="da-DK" dirty="0" err="1" smtClean="0"/>
              <a:t>nobs</a:t>
            </a:r>
            <a:r>
              <a:rPr lang="da-DK" dirty="0" smtClean="0"/>
              <a:t> = 200;</a:t>
            </a:r>
          </a:p>
          <a:p>
            <a:r>
              <a:rPr lang="da-DK" dirty="0" smtClean="0"/>
              <a:t>  	</a:t>
            </a:r>
            <a:r>
              <a:rPr lang="da-DK" dirty="0" err="1" smtClean="0"/>
              <a:t>nreps</a:t>
            </a:r>
            <a:r>
              <a:rPr lang="da-DK" dirty="0" smtClean="0"/>
              <a:t> = 100;</a:t>
            </a:r>
          </a:p>
          <a:p>
            <a:r>
              <a:rPr lang="da-DK" dirty="0" smtClean="0"/>
              <a:t>model population:</a:t>
            </a:r>
          </a:p>
          <a:p>
            <a:r>
              <a:rPr lang="pl-PL" dirty="0" smtClean="0"/>
              <a:t>  	i s | u11@0 u12@1 u13@2 u14@3;</a:t>
            </a:r>
          </a:p>
          <a:p>
            <a:r>
              <a:rPr lang="da-DK" dirty="0" smtClean="0"/>
              <a:t>  	[u11$1-u14$1*-.5] (1);</a:t>
            </a:r>
          </a:p>
          <a:p>
            <a:r>
              <a:rPr lang="pl-PL" dirty="0" smtClean="0"/>
              <a:t>  	u11*.5 u12*.6 u13*.9 u14*1.4;</a:t>
            </a:r>
          </a:p>
          <a:p>
            <a:r>
              <a:rPr lang="da-DK" dirty="0" smtClean="0"/>
              <a:t>  	[i@0 s*-.5];</a:t>
            </a:r>
          </a:p>
          <a:p>
            <a:r>
              <a:rPr lang="en-US" dirty="0" smtClean="0"/>
              <a:t>  	</a:t>
            </a:r>
            <a:r>
              <a:rPr lang="en-US" dirty="0" err="1" smtClean="0"/>
              <a:t>i</a:t>
            </a:r>
            <a:r>
              <a:rPr lang="en-US" dirty="0" smtClean="0"/>
              <a:t>*.5; s*.1; </a:t>
            </a:r>
            <a:r>
              <a:rPr lang="en-US" dirty="0" err="1" smtClean="0"/>
              <a:t>i</a:t>
            </a:r>
            <a:r>
              <a:rPr lang="en-US" dirty="0" smtClean="0"/>
              <a:t> with s*0;</a:t>
            </a:r>
          </a:p>
          <a:p>
            <a:r>
              <a:rPr lang="da-DK" dirty="0" smtClean="0"/>
              <a:t>  model:</a:t>
            </a:r>
          </a:p>
          <a:p>
            <a:r>
              <a:rPr lang="pl-PL" dirty="0" smtClean="0"/>
              <a:t>  	i s | u11@0 u12@1 u13@2 u14@3;</a:t>
            </a:r>
          </a:p>
          <a:p>
            <a:r>
              <a:rPr lang="da-DK" dirty="0" smtClean="0"/>
              <a:t>  	[u11$1-u14$1*-.5] (1);</a:t>
            </a:r>
          </a:p>
          <a:p>
            <a:r>
              <a:rPr lang="da-DK" dirty="0" smtClean="0"/>
              <a:t>	[i@0 s*-.5];</a:t>
            </a:r>
          </a:p>
          <a:p>
            <a:r>
              <a:rPr lang="en-US" dirty="0" smtClean="0"/>
              <a:t>  	</a:t>
            </a:r>
            <a:r>
              <a:rPr lang="en-US" dirty="0" err="1" smtClean="0"/>
              <a:t>i</a:t>
            </a:r>
            <a:r>
              <a:rPr lang="en-US" dirty="0" smtClean="0"/>
              <a:t>*.5; s*.1; </a:t>
            </a:r>
            <a:r>
              <a:rPr lang="en-US" dirty="0" err="1" smtClean="0"/>
              <a:t>i</a:t>
            </a:r>
            <a:r>
              <a:rPr lang="en-US" dirty="0" smtClean="0"/>
              <a:t> with s*0;</a:t>
            </a:r>
          </a:p>
          <a:p>
            <a:r>
              <a:rPr lang="pl-PL" dirty="0" smtClean="0"/>
              <a:t>  	{u11@1 u12*.913 u13*.745 u14*.598};	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Resultat for </a:t>
            </a:r>
            <a:r>
              <a:rPr lang="da-DK" dirty="0" err="1" smtClean="0"/>
              <a:t>Growth</a:t>
            </a:r>
            <a:r>
              <a:rPr lang="da-DK" dirty="0" smtClean="0"/>
              <a:t> </a:t>
            </a:r>
            <a:r>
              <a:rPr lang="da-DK" dirty="0" err="1" smtClean="0"/>
              <a:t>modeling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Modellen indebærer en enkelt </a:t>
            </a:r>
            <a:r>
              <a:rPr lang="da-DK" dirty="0" err="1" smtClean="0"/>
              <a:t>ja/nej-vurdering</a:t>
            </a:r>
            <a:r>
              <a:rPr lang="da-DK" dirty="0" smtClean="0"/>
              <a:t> 4 gange</a:t>
            </a:r>
          </a:p>
          <a:p>
            <a:r>
              <a:rPr lang="da-DK" dirty="0" smtClean="0"/>
              <a:t>Der er mange parametre at vurdere</a:t>
            </a:r>
          </a:p>
          <a:p>
            <a:r>
              <a:rPr lang="da-DK" dirty="0" smtClean="0"/>
              <a:t>Med en vis konstellation skal n = 200</a:t>
            </a:r>
            <a:endParaRPr lang="da-D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Estimation</a:t>
            </a:r>
            <a:r>
              <a:rPr lang="da-DK" dirty="0" smtClean="0"/>
              <a:t> af størrelser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Hvor præcist estimatet er, kan vurderes </a:t>
            </a:r>
          </a:p>
          <a:p>
            <a:pPr lvl="1"/>
            <a:r>
              <a:rPr lang="da-DK" dirty="0" smtClean="0"/>
              <a:t>Teoretisk ved hjælp af standardfejlen (SE)</a:t>
            </a:r>
          </a:p>
          <a:p>
            <a:pPr lvl="1"/>
            <a:r>
              <a:rPr lang="da-DK" dirty="0" smtClean="0"/>
              <a:t>Empirisk ved </a:t>
            </a:r>
            <a:r>
              <a:rPr lang="da-DK" dirty="0" err="1" smtClean="0"/>
              <a:t>bootstrapmetode</a:t>
            </a:r>
            <a:endParaRPr lang="da-D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Estimation</a:t>
            </a:r>
            <a:r>
              <a:rPr lang="da-DK" dirty="0" smtClean="0"/>
              <a:t> af størrelser: teoretisk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Hvis man f.eks. gerne vil kende den gennemsnitlige præstation i et eller andet for en bestemt gruppe, indsamler man resultater og beregner gennemsnittet</a:t>
            </a:r>
          </a:p>
          <a:p>
            <a:r>
              <a:rPr lang="da-DK" dirty="0" smtClean="0"/>
              <a:t>95%  sikkerhedsinterval fås ved at addere og subtrahere 1.96*SE til gennemsnittet (hvis variablen er normalfordelt)</a:t>
            </a:r>
          </a:p>
          <a:p>
            <a:r>
              <a:rPr lang="da-DK" dirty="0" smtClean="0"/>
              <a:t>SE for et gennemsnit er SD/kvadratroden af antal personer</a:t>
            </a:r>
          </a:p>
          <a:p>
            <a:r>
              <a:rPr lang="da-DK" dirty="0" smtClean="0"/>
              <a:t>Hvor sikkert man får bestemt det, afhænger altså af antal personer man har undersøgt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Estimation</a:t>
            </a:r>
            <a:r>
              <a:rPr lang="da-DK" dirty="0" smtClean="0"/>
              <a:t> af størrelser: empirisk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dirty="0" err="1" smtClean="0"/>
              <a:t>Bootstrap</a:t>
            </a:r>
            <a:endParaRPr lang="da-DK" dirty="0" smtClean="0"/>
          </a:p>
          <a:p>
            <a:pPr lvl="1"/>
            <a:r>
              <a:rPr lang="da-DK" dirty="0" smtClean="0"/>
              <a:t>Nyttig når der ikke findes teoretiske formler, eller variablen ikke er normalfordelt</a:t>
            </a:r>
          </a:p>
          <a:p>
            <a:r>
              <a:rPr lang="da-DK" dirty="0" smtClean="0"/>
              <a:t>Metode:</a:t>
            </a:r>
          </a:p>
          <a:p>
            <a:pPr lvl="1"/>
            <a:r>
              <a:rPr lang="da-DK" dirty="0" smtClean="0"/>
              <a:t>Blandt f.eks. 100 forsøgspersoner udtrækkes tilfældigt 100 personer – og man ’lægger personerne tilbage’ efter hver udtrækning, så de kan blive udtrukket flere gange</a:t>
            </a:r>
          </a:p>
          <a:p>
            <a:pPr lvl="1"/>
            <a:r>
              <a:rPr lang="da-DK" dirty="0" smtClean="0"/>
              <a:t>Når man har udtrukket disse 100 personer, beregner man den størrelse man er interesseret i, f.eks. medianen</a:t>
            </a:r>
          </a:p>
          <a:p>
            <a:pPr lvl="1"/>
            <a:r>
              <a:rPr lang="da-DK" dirty="0" smtClean="0"/>
              <a:t>Man gentager dette mange gange (f.eks. 1000)</a:t>
            </a:r>
          </a:p>
          <a:p>
            <a:pPr lvl="1"/>
            <a:r>
              <a:rPr lang="da-DK" dirty="0" smtClean="0"/>
              <a:t>De 1000 medianer udgør en fordeling (smallere end variablens fordelinger). Standardafvigelsen (SD) i denne fordeling er standardfejlen (SE) for bestemmelse af medianen ud fra samplet</a:t>
            </a:r>
          </a:p>
          <a:p>
            <a:pPr lvl="1"/>
            <a:r>
              <a:rPr lang="da-DK" dirty="0" smtClean="0"/>
              <a:t>SE kan derefter bruges til at beregne sikkerhedsintervallet</a:t>
            </a:r>
          </a:p>
          <a:p>
            <a:pPr lvl="1"/>
            <a:endParaRPr lang="da-D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Sikkerhedsinterval afhænger af antal personer i undersøgelsen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 smtClean="0"/>
              <a:t>Eksempler:</a:t>
            </a:r>
          </a:p>
          <a:p>
            <a:pPr lvl="1"/>
            <a:r>
              <a:rPr lang="da-DK" dirty="0" smtClean="0"/>
              <a:t>1) 10 personer, 6 svarer ja til </a:t>
            </a:r>
            <a:r>
              <a:rPr lang="da-DK" dirty="0" err="1" smtClean="0"/>
              <a:t>spm</a:t>
            </a:r>
            <a:r>
              <a:rPr lang="da-DK" dirty="0" smtClean="0"/>
              <a:t> Cl: 31% - 83%</a:t>
            </a:r>
          </a:p>
          <a:p>
            <a:pPr lvl="1"/>
            <a:r>
              <a:rPr lang="da-DK" dirty="0" smtClean="0"/>
              <a:t>2) 100 personer, 60 svarer ja til </a:t>
            </a:r>
            <a:r>
              <a:rPr lang="da-DK" dirty="0" err="1" smtClean="0"/>
              <a:t>spm</a:t>
            </a:r>
            <a:r>
              <a:rPr lang="da-DK" dirty="0" smtClean="0"/>
              <a:t> Cl: 50% - 69%</a:t>
            </a:r>
          </a:p>
          <a:p>
            <a:pPr lvl="1"/>
            <a:r>
              <a:rPr lang="da-DK" dirty="0" smtClean="0"/>
              <a:t>3) 25 personer, </a:t>
            </a:r>
            <a:r>
              <a:rPr lang="da-DK" dirty="0" err="1" smtClean="0"/>
              <a:t>gns</a:t>
            </a:r>
            <a:r>
              <a:rPr lang="da-DK" dirty="0" smtClean="0"/>
              <a:t> 10, SD 6: Cl: 7,5 – 12,5</a:t>
            </a:r>
          </a:p>
          <a:p>
            <a:pPr lvl="1"/>
            <a:r>
              <a:rPr lang="da-DK" dirty="0" smtClean="0"/>
              <a:t>4) 25 personer, </a:t>
            </a:r>
            <a:r>
              <a:rPr lang="da-DK" dirty="0" err="1" smtClean="0"/>
              <a:t>gns</a:t>
            </a:r>
            <a:r>
              <a:rPr lang="da-DK" dirty="0" smtClean="0"/>
              <a:t> 7, SD 6: Cl: 4,5 – 9,5</a:t>
            </a:r>
          </a:p>
          <a:p>
            <a:pPr lvl="1"/>
            <a:r>
              <a:rPr lang="da-DK" dirty="0" smtClean="0"/>
              <a:t>5) 25 personer, </a:t>
            </a:r>
            <a:r>
              <a:rPr lang="da-DK" dirty="0" err="1" smtClean="0"/>
              <a:t>gns</a:t>
            </a:r>
            <a:r>
              <a:rPr lang="da-DK" dirty="0" smtClean="0"/>
              <a:t> 10, SD 3: Cl: 8,8 - 11,2</a:t>
            </a:r>
          </a:p>
          <a:p>
            <a:pPr lvl="1"/>
            <a:r>
              <a:rPr lang="da-DK" dirty="0" smtClean="0"/>
              <a:t>6) 25 personer, </a:t>
            </a:r>
            <a:r>
              <a:rPr lang="da-DK" dirty="0" err="1" smtClean="0"/>
              <a:t>gns</a:t>
            </a:r>
            <a:r>
              <a:rPr lang="da-DK" dirty="0" smtClean="0"/>
              <a:t> 7, SD 3: Cl: 5,8 - 8,2</a:t>
            </a:r>
            <a:endParaRPr lang="da-DK" b="1" dirty="0" smtClean="0"/>
          </a:p>
          <a:p>
            <a:pPr lvl="1"/>
            <a:r>
              <a:rPr lang="da-DK" dirty="0" smtClean="0"/>
              <a:t>7) 50 personer, </a:t>
            </a:r>
            <a:r>
              <a:rPr lang="da-DK" dirty="0" err="1" smtClean="0"/>
              <a:t>gns</a:t>
            </a:r>
            <a:r>
              <a:rPr lang="da-DK" dirty="0" smtClean="0"/>
              <a:t> 10, SD 3: Cl: 9,1 – 10,9</a:t>
            </a:r>
          </a:p>
          <a:p>
            <a:pPr lvl="1"/>
            <a:r>
              <a:rPr lang="da-DK" dirty="0" smtClean="0"/>
              <a:t>8) 50 personer, </a:t>
            </a:r>
            <a:r>
              <a:rPr lang="da-DK" dirty="0" err="1" smtClean="0"/>
              <a:t>gns</a:t>
            </a:r>
            <a:r>
              <a:rPr lang="da-DK" dirty="0" smtClean="0"/>
              <a:t> 7, SD 3: Cl: 6,1 – 7,9</a:t>
            </a:r>
          </a:p>
          <a:p>
            <a:pPr lvl="1"/>
            <a:r>
              <a:rPr lang="da-DK" dirty="0" smtClean="0"/>
              <a:t>Differens mellem 3) og 4): 3 Cl: -0,4 – 6,4</a:t>
            </a:r>
          </a:p>
          <a:p>
            <a:pPr lvl="1"/>
            <a:r>
              <a:rPr lang="da-DK" dirty="0" smtClean="0"/>
              <a:t>Differens mellem 5) og 6): 3 Cl: 1,3 – 4,7</a:t>
            </a:r>
          </a:p>
          <a:p>
            <a:pPr lvl="1"/>
            <a:r>
              <a:rPr lang="da-DK" dirty="0" smtClean="0"/>
              <a:t>Differens mellem 3) og 4): 3 Cl: 1,8 – 4,2</a:t>
            </a:r>
          </a:p>
          <a:p>
            <a:pPr lvl="1"/>
            <a:endParaRPr lang="da-DK" dirty="0" smtClean="0"/>
          </a:p>
          <a:p>
            <a:pPr lvl="1"/>
            <a:endParaRPr lang="da-DK" dirty="0" smtClean="0"/>
          </a:p>
          <a:p>
            <a:pPr lvl="1"/>
            <a:endParaRPr lang="da-DK" dirty="0" smtClean="0"/>
          </a:p>
          <a:p>
            <a:pPr lvl="1"/>
            <a:endParaRPr lang="da-DK" dirty="0" smtClean="0"/>
          </a:p>
          <a:p>
            <a:pPr lvl="1"/>
            <a:endParaRPr lang="da-D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4491</TotalTime>
  <Words>2220</Words>
  <Application>Microsoft Office PowerPoint</Application>
  <PresentationFormat>Skærmshow (4:3)</PresentationFormat>
  <Paragraphs>389</Paragraphs>
  <Slides>51</Slides>
  <Notes>21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51</vt:i4>
      </vt:variant>
    </vt:vector>
  </HeadingPairs>
  <TitlesOfParts>
    <vt:vector size="53" baseType="lpstr">
      <vt:lpstr>Kontortema</vt:lpstr>
      <vt:lpstr>Acrobat Document</vt:lpstr>
      <vt:lpstr>Hvor mange forsøgspersoner skal jeg bruge?</vt:lpstr>
      <vt:lpstr>Et almindeligt spørgsmål</vt:lpstr>
      <vt:lpstr>Hvorfor spørgsmålet?</vt:lpstr>
      <vt:lpstr>To situationer</vt:lpstr>
      <vt:lpstr>Estimation af størrelser</vt:lpstr>
      <vt:lpstr>Estimation af størrelser</vt:lpstr>
      <vt:lpstr>Estimation af størrelser: teoretisk</vt:lpstr>
      <vt:lpstr>Estimation af størrelser: empirisk</vt:lpstr>
      <vt:lpstr>Sikkerhedsinterval afhænger af antal personer i undersøgelsen</vt:lpstr>
      <vt:lpstr>CIA: et program til beregning af sikkerhedsintervaller</vt:lpstr>
      <vt:lpstr>Vurdering af forskningshypoteser</vt:lpstr>
      <vt:lpstr>Vurdering af forskningshypoteser</vt:lpstr>
      <vt:lpstr>Et centralt værk</vt:lpstr>
      <vt:lpstr>Effektstørrelser</vt:lpstr>
      <vt:lpstr>Angivelse af effektstørrelser</vt:lpstr>
      <vt:lpstr>Vurdering af effektstørrelser</vt:lpstr>
      <vt:lpstr>Hvad influerer på signifikans?</vt:lpstr>
      <vt:lpstr>Signifikans er en beslutning</vt:lpstr>
      <vt:lpstr>Type I og II fejl</vt:lpstr>
      <vt:lpstr>Antal forsøgspersoner og statistisk power</vt:lpstr>
      <vt:lpstr>Beregning af statistisk power</vt:lpstr>
      <vt:lpstr>Tommelfingerregler for regressionsanalyse 1</vt:lpstr>
      <vt:lpstr>Tommelfingerregler for regressionsanalyse 2</vt:lpstr>
      <vt:lpstr>Cohens tabeller</vt:lpstr>
      <vt:lpstr>Cohens d 1</vt:lpstr>
      <vt:lpstr>Dias nummer 26</vt:lpstr>
      <vt:lpstr>Dias nummer 27</vt:lpstr>
      <vt:lpstr>Dias nummer 28</vt:lpstr>
      <vt:lpstr>Apps på nettet til beregning af samplestørrelse</vt:lpstr>
      <vt:lpstr>Simulation med Mplus</vt:lpstr>
      <vt:lpstr>Simulation (Monte Carlo)</vt:lpstr>
      <vt:lpstr>Mplus Monte Carlo-metode</vt:lpstr>
      <vt:lpstr>Forklaring af begreber i output</vt:lpstr>
      <vt:lpstr>Bias</vt:lpstr>
      <vt:lpstr>Kriterier for simulationen</vt:lpstr>
      <vt:lpstr>Simulation af korrelation</vt:lpstr>
      <vt:lpstr>Input: Simulation af korrelation</vt:lpstr>
      <vt:lpstr>Simulation af korrelation</vt:lpstr>
      <vt:lpstr>Input: Misspecificeret model</vt:lpstr>
      <vt:lpstr>Dias nummer 40</vt:lpstr>
      <vt:lpstr>Misspecificering af korrelation 2</vt:lpstr>
      <vt:lpstr>Simulation af logistisk regression</vt:lpstr>
      <vt:lpstr>Logistisk regr. - Input til Mplus</vt:lpstr>
      <vt:lpstr>Logistisk regr. - resultater fra Mplus</vt:lpstr>
      <vt:lpstr>Resultater: Lavere effekt (x3 = 0,5)</vt:lpstr>
      <vt:lpstr>Model med baggrundsvariable</vt:lpstr>
      <vt:lpstr>Dias nummer 47</vt:lpstr>
      <vt:lpstr>Model med baggrundsvariable</vt:lpstr>
      <vt:lpstr>Undersøgelse af behandlingsforløb</vt:lpstr>
      <vt:lpstr>Dias nummer 50</vt:lpstr>
      <vt:lpstr>Resultat for Growth modeling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Jan Ivanouw</dc:creator>
  <cp:lastModifiedBy>Jan Ivanouw</cp:lastModifiedBy>
  <cp:revision>211</cp:revision>
  <dcterms:created xsi:type="dcterms:W3CDTF">2015-08-27T22:23:38Z</dcterms:created>
  <dcterms:modified xsi:type="dcterms:W3CDTF">2016-05-19T17:03:24Z</dcterms:modified>
</cp:coreProperties>
</file>