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91" r:id="rId3"/>
    <p:sldId id="315" r:id="rId4"/>
    <p:sldId id="314" r:id="rId5"/>
    <p:sldId id="316" r:id="rId6"/>
    <p:sldId id="293" r:id="rId7"/>
    <p:sldId id="294" r:id="rId8"/>
    <p:sldId id="296" r:id="rId9"/>
    <p:sldId id="319" r:id="rId10"/>
    <p:sldId id="320" r:id="rId11"/>
    <p:sldId id="321" r:id="rId12"/>
    <p:sldId id="325" r:id="rId13"/>
    <p:sldId id="326" r:id="rId14"/>
    <p:sldId id="327" r:id="rId15"/>
    <p:sldId id="269" r:id="rId16"/>
    <p:sldId id="298" r:id="rId17"/>
    <p:sldId id="299" r:id="rId18"/>
    <p:sldId id="311" r:id="rId19"/>
    <p:sldId id="301" r:id="rId20"/>
    <p:sldId id="308" r:id="rId21"/>
    <p:sldId id="309" r:id="rId22"/>
    <p:sldId id="367" r:id="rId23"/>
    <p:sldId id="332" r:id="rId24"/>
    <p:sldId id="312" r:id="rId25"/>
    <p:sldId id="345" r:id="rId26"/>
    <p:sldId id="341" r:id="rId27"/>
    <p:sldId id="348" r:id="rId28"/>
    <p:sldId id="347" r:id="rId29"/>
    <p:sldId id="350" r:id="rId30"/>
    <p:sldId id="356" r:id="rId31"/>
    <p:sldId id="352" r:id="rId32"/>
    <p:sldId id="344" r:id="rId33"/>
    <p:sldId id="349" r:id="rId34"/>
    <p:sldId id="360" r:id="rId35"/>
    <p:sldId id="359" r:id="rId36"/>
    <p:sldId id="368" r:id="rId37"/>
    <p:sldId id="342" r:id="rId38"/>
    <p:sldId id="364" r:id="rId39"/>
    <p:sldId id="351" r:id="rId40"/>
    <p:sldId id="363" r:id="rId41"/>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96D"/>
    <a:srgbClr val="E4F76F"/>
    <a:srgbClr val="4D4D4D"/>
    <a:srgbClr val="A9ABAD"/>
    <a:srgbClr val="007386"/>
    <a:srgbClr val="008096"/>
    <a:srgbClr val="008886"/>
    <a:srgbClr val="008080"/>
    <a:srgbClr val="006666"/>
    <a:srgbClr val="4A7EBB"/>
  </p:clrMru>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94660"/>
  </p:normalViewPr>
  <p:slideViewPr>
    <p:cSldViewPr showGuides="1">
      <p:cViewPr>
        <p:scale>
          <a:sx n="90" d="100"/>
          <a:sy n="90" d="100"/>
        </p:scale>
        <p:origin x="-100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F984326E-8E99-4B45-8A11-627DB87F8043}" type="datetimeFigureOut">
              <a:rPr lang="da-DK" smtClean="0"/>
              <a:pPr/>
              <a:t>12-05-2011</a:t>
            </a:fld>
            <a:endParaRPr lang="da-DK"/>
          </a:p>
        </p:txBody>
      </p:sp>
      <p:sp>
        <p:nvSpPr>
          <p:cNvPr id="4" name="Pladsholder til sidefod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24AFF49B-161B-4173-B489-CD97B8A56821}" type="slidenum">
              <a:rPr lang="da-DK" smtClean="0"/>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54D9B725-9EB4-4802-9774-021ACE905A79}" type="datetimeFigureOut">
              <a:rPr lang="da-DK" smtClean="0"/>
              <a:pPr/>
              <a:t>12-05-2011</a:t>
            </a:fld>
            <a:endParaRPr lang="da-DK"/>
          </a:p>
        </p:txBody>
      </p:sp>
      <p:sp>
        <p:nvSpPr>
          <p:cNvPr id="4" name="Pladsholder til diasbilled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73983AF4-B700-481D-8DF4-AAC536CDC402}"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err="1" smtClean="0"/>
              <a:t>When</a:t>
            </a:r>
            <a:r>
              <a:rPr lang="da-DK" baseline="0" dirty="0" smtClean="0"/>
              <a:t> </a:t>
            </a:r>
            <a:r>
              <a:rPr lang="da-DK" baseline="0" dirty="0" err="1" smtClean="0"/>
              <a:t>two</a:t>
            </a:r>
            <a:r>
              <a:rPr lang="da-DK" baseline="0" dirty="0" smtClean="0"/>
              <a:t> parties </a:t>
            </a:r>
            <a:r>
              <a:rPr lang="da-DK" baseline="0" dirty="0" err="1" smtClean="0"/>
              <a:t>consider</a:t>
            </a:r>
            <a:r>
              <a:rPr lang="da-DK" baseline="0" dirty="0" smtClean="0"/>
              <a:t> </a:t>
            </a:r>
            <a:r>
              <a:rPr lang="da-DK" baseline="0" dirty="0" err="1" smtClean="0"/>
              <a:t>entering</a:t>
            </a:r>
            <a:r>
              <a:rPr lang="da-DK" baseline="0" dirty="0" smtClean="0"/>
              <a:t> a long term </a:t>
            </a:r>
            <a:r>
              <a:rPr lang="da-DK" baseline="0" dirty="0" err="1" smtClean="0"/>
              <a:t>relationship</a:t>
            </a:r>
            <a:r>
              <a:rPr lang="da-DK" baseline="0" dirty="0" smtClean="0"/>
              <a:t> </a:t>
            </a:r>
            <a:r>
              <a:rPr lang="da-DK" baseline="0" dirty="0" err="1" smtClean="0"/>
              <a:t>they</a:t>
            </a:r>
            <a:r>
              <a:rPr lang="da-DK" baseline="0" dirty="0" smtClean="0"/>
              <a:t> must </a:t>
            </a:r>
            <a:r>
              <a:rPr lang="da-DK" baseline="0" dirty="0" err="1" smtClean="0"/>
              <a:t>decide</a:t>
            </a:r>
            <a:r>
              <a:rPr lang="da-DK" baseline="0" dirty="0" smtClean="0"/>
              <a:t> </a:t>
            </a:r>
            <a:r>
              <a:rPr lang="da-DK" baseline="0" dirty="0" err="1" smtClean="0"/>
              <a:t>if</a:t>
            </a:r>
            <a:r>
              <a:rPr lang="da-DK" baseline="0" dirty="0" smtClean="0"/>
              <a:t> </a:t>
            </a:r>
            <a:r>
              <a:rPr lang="da-DK" baseline="0" dirty="0" err="1" smtClean="0"/>
              <a:t>they</a:t>
            </a:r>
            <a:r>
              <a:rPr lang="da-DK" baseline="0" dirty="0" smtClean="0"/>
              <a:t> </a:t>
            </a:r>
            <a:r>
              <a:rPr lang="da-DK" baseline="0" dirty="0" err="1" smtClean="0"/>
              <a:t>are</a:t>
            </a:r>
            <a:r>
              <a:rPr lang="da-DK" baseline="0" dirty="0" smtClean="0"/>
              <a:t> </a:t>
            </a:r>
            <a:r>
              <a:rPr lang="da-DK" baseline="0" dirty="0" err="1" smtClean="0"/>
              <a:t>interested</a:t>
            </a:r>
            <a:r>
              <a:rPr lang="da-DK" baseline="0" dirty="0" smtClean="0"/>
              <a:t> in </a:t>
            </a:r>
            <a:r>
              <a:rPr lang="da-DK" baseline="0" dirty="0" err="1" smtClean="0"/>
              <a:t>starting</a:t>
            </a:r>
            <a:r>
              <a:rPr lang="da-DK" baseline="0" dirty="0" smtClean="0"/>
              <a:t> </a:t>
            </a:r>
            <a:r>
              <a:rPr lang="da-DK" baseline="0" dirty="0" err="1" smtClean="0"/>
              <a:t>that</a:t>
            </a:r>
            <a:r>
              <a:rPr lang="da-DK" baseline="0" dirty="0" smtClean="0"/>
              <a:t> </a:t>
            </a:r>
            <a:r>
              <a:rPr lang="da-DK" baseline="0" dirty="0" err="1" smtClean="0"/>
              <a:t>relationship</a:t>
            </a:r>
            <a:r>
              <a:rPr lang="da-DK" baseline="0" dirty="0" smtClean="0"/>
              <a:t> and </a:t>
            </a:r>
            <a:r>
              <a:rPr lang="da-DK" baseline="0" dirty="0" err="1" smtClean="0"/>
              <a:t>also</a:t>
            </a:r>
            <a:r>
              <a:rPr lang="da-DK" baseline="0" dirty="0" smtClean="0"/>
              <a:t> must </a:t>
            </a:r>
            <a:r>
              <a:rPr lang="da-DK" baseline="0" dirty="0" err="1" smtClean="0"/>
              <a:t>decide</a:t>
            </a:r>
            <a:r>
              <a:rPr lang="da-DK" baseline="0" dirty="0" smtClean="0"/>
              <a:t> </a:t>
            </a:r>
            <a:r>
              <a:rPr lang="da-DK" baseline="0" dirty="0" err="1" smtClean="0"/>
              <a:t>if</a:t>
            </a:r>
            <a:r>
              <a:rPr lang="da-DK" baseline="0" dirty="0" smtClean="0"/>
              <a:t> the </a:t>
            </a:r>
            <a:r>
              <a:rPr lang="da-DK" baseline="0" dirty="0" err="1" smtClean="0"/>
              <a:t>other</a:t>
            </a:r>
            <a:r>
              <a:rPr lang="da-DK" baseline="0" dirty="0" smtClean="0"/>
              <a:t> person is </a:t>
            </a:r>
            <a:r>
              <a:rPr lang="da-DK" baseline="0" dirty="0" err="1" smtClean="0"/>
              <a:t>worth</a:t>
            </a:r>
            <a:r>
              <a:rPr lang="da-DK" baseline="0" dirty="0" smtClean="0"/>
              <a:t> </a:t>
            </a:r>
            <a:r>
              <a:rPr lang="da-DK" baseline="0" dirty="0" err="1" smtClean="0"/>
              <a:t>starting</a:t>
            </a:r>
            <a:r>
              <a:rPr lang="da-DK" baseline="0" dirty="0" smtClean="0"/>
              <a:t> a </a:t>
            </a:r>
            <a:r>
              <a:rPr lang="da-DK" baseline="0" dirty="0" err="1" smtClean="0"/>
              <a:t>relationship</a:t>
            </a:r>
            <a:r>
              <a:rPr lang="da-DK" baseline="0" dirty="0" smtClean="0"/>
              <a:t> </a:t>
            </a:r>
            <a:r>
              <a:rPr lang="da-DK" baseline="0" dirty="0" err="1" smtClean="0"/>
              <a:t>with</a:t>
            </a:r>
            <a:r>
              <a:rPr lang="da-DK" baseline="0" dirty="0" smtClean="0"/>
              <a:t>.</a:t>
            </a:r>
            <a:endParaRPr lang="da-DK" dirty="0"/>
          </a:p>
        </p:txBody>
      </p:sp>
      <p:sp>
        <p:nvSpPr>
          <p:cNvPr id="4" name="Pladsholder til diasnummer 3"/>
          <p:cNvSpPr>
            <a:spLocks noGrp="1"/>
          </p:cNvSpPr>
          <p:nvPr>
            <p:ph type="sldNum" sz="quarter" idx="10"/>
          </p:nvPr>
        </p:nvSpPr>
        <p:spPr/>
        <p:txBody>
          <a:bodyPr/>
          <a:lstStyle/>
          <a:p>
            <a:fld id="{73983AF4-B700-481D-8DF4-AAC536CDC402}" type="slidenum">
              <a:rPr lang="da-DK" smtClean="0"/>
              <a:pPr/>
              <a:t>30</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rgbClr val="4D4D4D"/>
                </a:solidFill>
                <a:latin typeface="Calibri" pitchFamily="34" charset="0"/>
              </a:defRPr>
            </a:lvl1pPr>
          </a:lstStyle>
          <a:p>
            <a:r>
              <a:rPr lang="en-GB" noProof="0" smtClean="0"/>
              <a:t>Klik for at redigere titeltypografi i masteren</a:t>
            </a:r>
            <a:endParaRPr lang="en-GB" noProof="0"/>
          </a:p>
        </p:txBody>
      </p:sp>
      <p:sp>
        <p:nvSpPr>
          <p:cNvPr id="3" name="Undertitel 2"/>
          <p:cNvSpPr>
            <a:spLocks noGrp="1"/>
          </p:cNvSpPr>
          <p:nvPr>
            <p:ph type="subTitle" idx="1"/>
          </p:nvPr>
        </p:nvSpPr>
        <p:spPr>
          <a:xfrm>
            <a:off x="1371600" y="3886200"/>
            <a:ext cx="6400800" cy="1752600"/>
          </a:xfrm>
        </p:spPr>
        <p:txBody>
          <a:bodyPr>
            <a:noAutofit/>
          </a:bodyPr>
          <a:lstStyle>
            <a:lvl1pPr marL="0" indent="0" algn="ctr">
              <a:buNone/>
              <a:defRPr sz="4400">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Klik for at redigere undertiteltypografien i masteren</a:t>
            </a:r>
            <a:endParaRPr lang="en-GB" noProof="0"/>
          </a:p>
        </p:txBody>
      </p:sp>
      <p:sp>
        <p:nvSpPr>
          <p:cNvPr id="6" name="Pladsholder til sidefod 4"/>
          <p:cNvSpPr>
            <a:spLocks noGrp="1"/>
          </p:cNvSpPr>
          <p:nvPr>
            <p:ph type="ftr" sz="quarter" idx="10"/>
          </p:nvPr>
        </p:nvSpPr>
        <p:spPr/>
        <p:txBody>
          <a:bodyPr/>
          <a:lstStyle>
            <a:lvl1pPr>
              <a:defRPr/>
            </a:lvl1pPr>
          </a:lstStyle>
          <a:p>
            <a:pPr>
              <a:defRPr/>
            </a:pPr>
            <a:endParaRPr lang="en-US"/>
          </a:p>
        </p:txBody>
      </p:sp>
      <p:sp>
        <p:nvSpPr>
          <p:cNvPr id="7" name="Pladsholder til diasnummer 5"/>
          <p:cNvSpPr>
            <a:spLocks noGrp="1"/>
          </p:cNvSpPr>
          <p:nvPr>
            <p:ph type="sldNum" sz="quarter" idx="11"/>
          </p:nvPr>
        </p:nvSpPr>
        <p:spPr/>
        <p:txBody>
          <a:bodyPr/>
          <a:lstStyle>
            <a:lvl1pPr>
              <a:defRPr/>
            </a:lvl1pPr>
          </a:lstStyle>
          <a:p>
            <a:pPr>
              <a:defRPr/>
            </a:pPr>
            <a:fld id="{23465DFB-1D97-4776-B133-FAE9832DAEF2}" type="slidenum">
              <a:rPr lang="en-US"/>
              <a:pPr>
                <a:defRPr/>
              </a:pPr>
              <a:t>‹nr.›</a:t>
            </a:fld>
            <a:endParaRPr lang="en-US"/>
          </a:p>
        </p:txBody>
      </p:sp>
      <p:cxnSp>
        <p:nvCxnSpPr>
          <p:cNvPr id="8" name="Lige forbindelse 7"/>
          <p:cNvCxnSpPr/>
          <p:nvPr userDrawn="1"/>
        </p:nvCxnSpPr>
        <p:spPr>
          <a:xfrm>
            <a:off x="0" y="6357938"/>
            <a:ext cx="9144000" cy="1587"/>
          </a:xfrm>
          <a:prstGeom prst="line">
            <a:avLst/>
          </a:prstGeom>
          <a:ln>
            <a:solidFill>
              <a:srgbClr val="A9AB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fld id="{8FEC250E-1697-4822-AA8E-7424C9855BA7}" type="datetimeFigureOut">
              <a:rPr lang="en-US"/>
              <a:pPr>
                <a:defRPr/>
              </a:pPr>
              <a:t>5/12/2011</a:t>
            </a:fld>
            <a:endParaRPr lang="en-US"/>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0A374951-F9F7-44C3-8B72-6E712B4AB6F1}"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en-US"/>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fld id="{1C98C2B5-E577-49E6-B843-A2EF94F18006}" type="datetimeFigureOut">
              <a:rPr lang="en-US"/>
              <a:pPr>
                <a:defRPr/>
              </a:pPr>
              <a:t>5/12/2011</a:t>
            </a:fld>
            <a:endParaRPr lang="en-US"/>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E018099A-93BB-4E5E-AB0F-AF391F370828}"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42852"/>
            <a:ext cx="8229600" cy="796908"/>
          </a:xfrm>
        </p:spPr>
        <p:txBody>
          <a:bodyPr/>
          <a:lstStyle>
            <a:lvl1pPr>
              <a:defRPr b="0">
                <a:solidFill>
                  <a:srgbClr val="4D4D4D"/>
                </a:solidFill>
              </a:defRPr>
            </a:lvl1pPr>
          </a:lstStyle>
          <a:p>
            <a:r>
              <a:rPr lang="en-GB" noProof="0" dirty="0" err="1" smtClean="0"/>
              <a:t>Klik</a:t>
            </a:r>
            <a:r>
              <a:rPr lang="en-GB" noProof="0" dirty="0" smtClean="0"/>
              <a:t> for at </a:t>
            </a:r>
            <a:r>
              <a:rPr lang="en-GB" noProof="0" dirty="0" err="1" smtClean="0"/>
              <a:t>redigere</a:t>
            </a:r>
            <a:r>
              <a:rPr lang="en-GB" noProof="0" dirty="0" smtClean="0"/>
              <a:t> </a:t>
            </a:r>
            <a:r>
              <a:rPr lang="en-GB" noProof="0" dirty="0" err="1" smtClean="0"/>
              <a:t>titeltypografi</a:t>
            </a:r>
            <a:r>
              <a:rPr lang="en-GB" noProof="0" dirty="0" smtClean="0"/>
              <a:t> </a:t>
            </a:r>
            <a:r>
              <a:rPr lang="en-GB" noProof="0" dirty="0" err="1" smtClean="0"/>
              <a:t>i</a:t>
            </a:r>
            <a:r>
              <a:rPr lang="en-GB" noProof="0" dirty="0" smtClean="0"/>
              <a:t> </a:t>
            </a:r>
            <a:r>
              <a:rPr lang="en-GB" noProof="0" dirty="0" err="1" smtClean="0"/>
              <a:t>masteren</a:t>
            </a:r>
            <a:endParaRPr lang="en-GB" noProof="0" dirty="0"/>
          </a:p>
        </p:txBody>
      </p:sp>
      <p:sp>
        <p:nvSpPr>
          <p:cNvPr id="3" name="Pladsholder til indhold 2"/>
          <p:cNvSpPr>
            <a:spLocks noGrp="1"/>
          </p:cNvSpPr>
          <p:nvPr>
            <p:ph idx="1"/>
          </p:nvPr>
        </p:nvSpPr>
        <p:spPr/>
        <p:txBody>
          <a:bodyPr/>
          <a:lstStyle/>
          <a:p>
            <a:pPr lvl="0"/>
            <a:r>
              <a:rPr lang="en-GB" noProof="0" dirty="0" err="1" smtClean="0"/>
              <a:t>Klik</a:t>
            </a:r>
            <a:r>
              <a:rPr lang="en-GB" noProof="0" dirty="0" smtClean="0"/>
              <a:t> for at </a:t>
            </a:r>
            <a:r>
              <a:rPr lang="en-GB" noProof="0" dirty="0" err="1" smtClean="0"/>
              <a:t>redigere</a:t>
            </a:r>
            <a:r>
              <a:rPr lang="en-GB" noProof="0" dirty="0" smtClean="0"/>
              <a:t> </a:t>
            </a:r>
            <a:r>
              <a:rPr lang="en-GB" noProof="0" dirty="0" err="1" smtClean="0"/>
              <a:t>typografi</a:t>
            </a:r>
            <a:r>
              <a:rPr lang="en-GB" noProof="0" dirty="0" smtClean="0"/>
              <a:t> </a:t>
            </a:r>
            <a:r>
              <a:rPr lang="en-GB" noProof="0" dirty="0" err="1" smtClean="0"/>
              <a:t>i</a:t>
            </a:r>
            <a:r>
              <a:rPr lang="en-GB" noProof="0" dirty="0" smtClean="0"/>
              <a:t> </a:t>
            </a:r>
            <a:r>
              <a:rPr lang="en-GB" noProof="0" dirty="0" err="1" smtClean="0"/>
              <a:t>masteren</a:t>
            </a:r>
            <a:endParaRPr lang="en-GB" noProof="0" dirty="0" smtClean="0"/>
          </a:p>
          <a:p>
            <a:pPr lvl="1"/>
            <a:r>
              <a:rPr lang="en-GB" noProof="0" dirty="0" err="1" smtClean="0"/>
              <a:t>Andet</a:t>
            </a:r>
            <a:r>
              <a:rPr lang="en-GB" noProof="0" dirty="0" smtClean="0"/>
              <a:t> </a:t>
            </a:r>
            <a:r>
              <a:rPr lang="en-GB" noProof="0" dirty="0" err="1" smtClean="0"/>
              <a:t>niveau</a:t>
            </a:r>
            <a:endParaRPr lang="en-GB" noProof="0" dirty="0" smtClean="0"/>
          </a:p>
          <a:p>
            <a:pPr lvl="2"/>
            <a:r>
              <a:rPr lang="en-GB" noProof="0" dirty="0" err="1" smtClean="0"/>
              <a:t>Tredje</a:t>
            </a:r>
            <a:r>
              <a:rPr lang="en-GB" noProof="0" dirty="0" smtClean="0"/>
              <a:t> </a:t>
            </a:r>
            <a:r>
              <a:rPr lang="en-GB" noProof="0" dirty="0" err="1" smtClean="0"/>
              <a:t>niveau</a:t>
            </a:r>
            <a:endParaRPr lang="en-GB" noProof="0" dirty="0" smtClean="0"/>
          </a:p>
          <a:p>
            <a:pPr lvl="3"/>
            <a:r>
              <a:rPr lang="en-GB" noProof="0" dirty="0" err="1" smtClean="0"/>
              <a:t>Fjerde</a:t>
            </a:r>
            <a:r>
              <a:rPr lang="en-GB" noProof="0" dirty="0" smtClean="0"/>
              <a:t> </a:t>
            </a:r>
            <a:r>
              <a:rPr lang="en-GB" noProof="0" dirty="0" err="1" smtClean="0"/>
              <a:t>niveau</a:t>
            </a:r>
            <a:endParaRPr lang="en-GB" noProof="0" dirty="0" smtClean="0"/>
          </a:p>
          <a:p>
            <a:pPr lvl="4"/>
            <a:r>
              <a:rPr lang="en-GB" noProof="0" dirty="0" err="1" smtClean="0"/>
              <a:t>Femte</a:t>
            </a:r>
            <a:r>
              <a:rPr lang="en-GB" noProof="0" dirty="0" smtClean="0"/>
              <a:t> </a:t>
            </a:r>
            <a:r>
              <a:rPr lang="en-GB" noProof="0" dirty="0" err="1" smtClean="0"/>
              <a:t>niveau</a:t>
            </a:r>
            <a:endParaRPr lang="en-GB" noProof="0" dirty="0"/>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fld id="{16BC37DB-A636-45BD-8B20-6A59026944B3}" type="datetimeFigureOut">
              <a:rPr lang="en-US"/>
              <a:pPr>
                <a:defRPr/>
              </a:pPr>
              <a:t>5/12/2011</a:t>
            </a:fld>
            <a:endParaRPr lang="en-US" dirty="0"/>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C2A69F15-BA88-4556-BA97-2333964187A9}" type="slidenum">
              <a:rPr lang="en-US"/>
              <a:pPr>
                <a:defRPr/>
              </a:pPr>
              <a:t>‹nr.›</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en-US"/>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fld id="{195F83B7-E060-4717-966B-B73B103F9D9B}" type="datetimeFigureOut">
              <a:rPr lang="en-US"/>
              <a:pPr>
                <a:defRPr/>
              </a:pPr>
              <a:t>5/12/2011</a:t>
            </a:fld>
            <a:endParaRPr lang="en-US"/>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096314CD-B4DE-4BA5-948C-47C5F7EE519B}"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Pladsholder til indhold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fld id="{6D6CD32E-A830-4CE8-BA95-BB26C88B99A1}" type="datetimeFigureOut">
              <a:rPr lang="en-US"/>
              <a:pPr>
                <a:defRPr/>
              </a:pPr>
              <a:t>5/12/2011</a:t>
            </a:fld>
            <a:endParaRPr lang="en-US"/>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7499942D-B478-4374-978B-3BBFD33785A0}"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en-US"/>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fld id="{18E95B62-3925-491F-AFDA-DC18DBA3A70E}" type="datetimeFigureOut">
              <a:rPr lang="en-US"/>
              <a:pPr>
                <a:defRPr/>
              </a:pPr>
              <a:t>5/12/2011</a:t>
            </a:fld>
            <a:endParaRPr lang="en-US"/>
          </a:p>
        </p:txBody>
      </p:sp>
      <p:sp>
        <p:nvSpPr>
          <p:cNvPr id="8" name="Pladsholder til sidefod 4"/>
          <p:cNvSpPr>
            <a:spLocks noGrp="1"/>
          </p:cNvSpPr>
          <p:nvPr>
            <p:ph type="ftr" sz="quarter" idx="11"/>
          </p:nvPr>
        </p:nvSpPr>
        <p:spPr/>
        <p:txBody>
          <a:bodyPr/>
          <a:lstStyle>
            <a:lvl1pPr>
              <a:defRPr/>
            </a:lvl1pPr>
          </a:lstStyle>
          <a:p>
            <a:pPr>
              <a:defRPr/>
            </a:pPr>
            <a:endParaRPr lang="en-US"/>
          </a:p>
        </p:txBody>
      </p:sp>
      <p:sp>
        <p:nvSpPr>
          <p:cNvPr id="9" name="Pladsholder til diasnummer 5"/>
          <p:cNvSpPr>
            <a:spLocks noGrp="1"/>
          </p:cNvSpPr>
          <p:nvPr>
            <p:ph type="sldNum" sz="quarter" idx="12"/>
          </p:nvPr>
        </p:nvSpPr>
        <p:spPr/>
        <p:txBody>
          <a:bodyPr/>
          <a:lstStyle>
            <a:lvl1pPr>
              <a:defRPr/>
            </a:lvl1pPr>
          </a:lstStyle>
          <a:p>
            <a:pPr>
              <a:defRPr/>
            </a:pPr>
            <a:fld id="{13E493DF-EDDD-48F1-96C4-E3B26DCCBD40}"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en-US"/>
          </a:p>
        </p:txBody>
      </p:sp>
      <p:sp>
        <p:nvSpPr>
          <p:cNvPr id="3"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fld id="{18402A13-A56D-4EAA-B3FF-E74648C0E452}" type="datetimeFigureOut">
              <a:rPr lang="en-US"/>
              <a:pPr>
                <a:defRPr/>
              </a:pPr>
              <a:t>5/12/2011</a:t>
            </a:fld>
            <a:endParaRPr lang="en-US"/>
          </a:p>
        </p:txBody>
      </p:sp>
      <p:sp>
        <p:nvSpPr>
          <p:cNvPr id="4" name="Pladsholder til sidefod 4"/>
          <p:cNvSpPr>
            <a:spLocks noGrp="1"/>
          </p:cNvSpPr>
          <p:nvPr>
            <p:ph type="ftr" sz="quarter" idx="11"/>
          </p:nvPr>
        </p:nvSpPr>
        <p:spPr/>
        <p:txBody>
          <a:bodyPr/>
          <a:lstStyle>
            <a:lvl1pPr>
              <a:defRPr/>
            </a:lvl1pPr>
          </a:lstStyle>
          <a:p>
            <a:pPr>
              <a:defRPr/>
            </a:pPr>
            <a:endParaRPr lang="en-US"/>
          </a:p>
        </p:txBody>
      </p:sp>
      <p:sp>
        <p:nvSpPr>
          <p:cNvPr id="5" name="Pladsholder til diasnummer 5"/>
          <p:cNvSpPr>
            <a:spLocks noGrp="1"/>
          </p:cNvSpPr>
          <p:nvPr>
            <p:ph type="sldNum" sz="quarter" idx="12"/>
          </p:nvPr>
        </p:nvSpPr>
        <p:spPr/>
        <p:txBody>
          <a:bodyPr/>
          <a:lstStyle>
            <a:lvl1pPr>
              <a:defRPr/>
            </a:lvl1pPr>
          </a:lstStyle>
          <a:p>
            <a:pPr>
              <a:defRPr/>
            </a:pPr>
            <a:fld id="{C6E14D50-AC8E-46AA-9ED2-4017ABC0F898}"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fld id="{E179FEDB-D747-46FE-BDA4-6CC23306A258}" type="datetimeFigureOut">
              <a:rPr lang="en-US"/>
              <a:pPr>
                <a:defRPr/>
              </a:pPr>
              <a:t>5/12/2011</a:t>
            </a:fld>
            <a:endParaRPr lang="en-US"/>
          </a:p>
        </p:txBody>
      </p:sp>
      <p:sp>
        <p:nvSpPr>
          <p:cNvPr id="3" name="Pladsholder til sidefod 4"/>
          <p:cNvSpPr>
            <a:spLocks noGrp="1"/>
          </p:cNvSpPr>
          <p:nvPr>
            <p:ph type="ftr" sz="quarter" idx="11"/>
          </p:nvPr>
        </p:nvSpPr>
        <p:spPr/>
        <p:txBody>
          <a:bodyPr/>
          <a:lstStyle>
            <a:lvl1pPr>
              <a:defRPr/>
            </a:lvl1pPr>
          </a:lstStyle>
          <a:p>
            <a:pPr>
              <a:defRPr/>
            </a:pPr>
            <a:endParaRPr lang="en-US"/>
          </a:p>
        </p:txBody>
      </p:sp>
      <p:sp>
        <p:nvSpPr>
          <p:cNvPr id="4" name="Pladsholder til diasnummer 5"/>
          <p:cNvSpPr>
            <a:spLocks noGrp="1"/>
          </p:cNvSpPr>
          <p:nvPr>
            <p:ph type="sldNum" sz="quarter" idx="12"/>
          </p:nvPr>
        </p:nvSpPr>
        <p:spPr/>
        <p:txBody>
          <a:bodyPr/>
          <a:lstStyle>
            <a:lvl1pPr>
              <a:defRPr/>
            </a:lvl1pPr>
          </a:lstStyle>
          <a:p>
            <a:pPr>
              <a:defRPr/>
            </a:pPr>
            <a:fld id="{6FEDD215-F849-4B7B-B286-659585868B60}"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en-US" dirty="0"/>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fld id="{3F39DF20-1132-468E-84FC-32ADE51A2F9B}" type="datetimeFigureOut">
              <a:rPr lang="en-US"/>
              <a:pPr>
                <a:defRPr/>
              </a:pPr>
              <a:t>5/12/2011</a:t>
            </a:fld>
            <a:endParaRPr lang="en-US"/>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EAF758B8-8F5E-4B93-88B4-F6FA5BACA6CA}"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en-US"/>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endParaRPr lang="en-US"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defRPr/>
            </a:pPr>
            <a:fld id="{7CDA492A-4329-4A42-A4B7-06530E94091B}" type="datetimeFigureOut">
              <a:rPr lang="en-US"/>
              <a:pPr>
                <a:defRPr/>
              </a:pPr>
              <a:t>5/12/2011</a:t>
            </a:fld>
            <a:endParaRPr lang="en-US"/>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0E4A9CB4-AF23-4AAE-BF27-E58B026B0492}"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142875"/>
            <a:ext cx="8229600" cy="796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noProof="0" smtClean="0"/>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90AE492-6CED-411B-9D8B-CAC4D8C842D4}" type="slidenum">
              <a:rPr lang="en-US"/>
              <a:pPr>
                <a:defRPr/>
              </a:pPr>
              <a:t>‹nr.›</a:t>
            </a:fld>
            <a:endParaRPr lang="en-US"/>
          </a:p>
        </p:txBody>
      </p:sp>
      <p:cxnSp>
        <p:nvCxnSpPr>
          <p:cNvPr id="9" name="Lige forbindelse 8"/>
          <p:cNvCxnSpPr/>
          <p:nvPr/>
        </p:nvCxnSpPr>
        <p:spPr>
          <a:xfrm>
            <a:off x="0" y="6357938"/>
            <a:ext cx="9144000" cy="1587"/>
          </a:xfrm>
          <a:prstGeom prst="line">
            <a:avLst/>
          </a:prstGeom>
          <a:ln>
            <a:solidFill>
              <a:srgbClr val="A9ABAD"/>
            </a:solidFill>
          </a:ln>
        </p:spPr>
        <p:style>
          <a:lnRef idx="1">
            <a:schemeClr val="accent1"/>
          </a:lnRef>
          <a:fillRef idx="0">
            <a:schemeClr val="accent1"/>
          </a:fillRef>
          <a:effectRef idx="0">
            <a:schemeClr val="accent1"/>
          </a:effectRef>
          <a:fontRef idx="minor">
            <a:schemeClr val="tx1"/>
          </a:fontRef>
        </p:style>
      </p:cxnSp>
      <p:pic>
        <p:nvPicPr>
          <p:cNvPr id="1034" name="Billede 12" descr="smal banner.bmp"/>
          <p:cNvPicPr>
            <a:picLocks noChangeAspect="1"/>
          </p:cNvPicPr>
          <p:nvPr/>
        </p:nvPicPr>
        <p:blipFill>
          <a:blip r:embed="rId13" cstate="print"/>
          <a:srcRect/>
          <a:stretch>
            <a:fillRect/>
          </a:stretch>
        </p:blipFill>
        <p:spPr bwMode="auto">
          <a:xfrm>
            <a:off x="4786313" y="6527800"/>
            <a:ext cx="4357687" cy="142875"/>
          </a:xfrm>
          <a:prstGeom prst="rect">
            <a:avLst/>
          </a:prstGeom>
          <a:noFill/>
          <a:ln w="9525">
            <a:noFill/>
            <a:miter lim="800000"/>
            <a:headEnd/>
            <a:tailEnd/>
          </a:ln>
        </p:spPr>
      </p:pic>
      <p:sp>
        <p:nvSpPr>
          <p:cNvPr id="13" name="Rektangel 12"/>
          <p:cNvSpPr/>
          <p:nvPr/>
        </p:nvSpPr>
        <p:spPr>
          <a:xfrm>
            <a:off x="-142908" y="1078230"/>
            <a:ext cx="9286876" cy="45719"/>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Billede 12" descr="MASTER LOGO one line pantone 430.png"/>
          <p:cNvPicPr>
            <a:picLocks noChangeAspect="1"/>
          </p:cNvPicPr>
          <p:nvPr userDrawn="1"/>
        </p:nvPicPr>
        <p:blipFill>
          <a:blip r:embed="rId14" cstate="print"/>
          <a:srcRect/>
          <a:stretch>
            <a:fillRect/>
          </a:stretch>
        </p:blipFill>
        <p:spPr bwMode="auto">
          <a:xfrm>
            <a:off x="142875" y="6445273"/>
            <a:ext cx="1785938" cy="269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ctr" rtl="0" eaLnBrk="1" fontAlgn="base" hangingPunct="1">
        <a:spcBef>
          <a:spcPct val="0"/>
        </a:spcBef>
        <a:spcAft>
          <a:spcPct val="0"/>
        </a:spcAft>
        <a:defRPr sz="3200" kern="1200">
          <a:solidFill>
            <a:srgbClr val="4D4D4D"/>
          </a:solidFill>
          <a:latin typeface="+mj-lt"/>
          <a:ea typeface="+mj-ea"/>
          <a:cs typeface="+mj-cs"/>
        </a:defRPr>
      </a:lvl1pPr>
      <a:lvl2pPr algn="ctr" rtl="0" eaLnBrk="1" fontAlgn="base" hangingPunct="1">
        <a:spcBef>
          <a:spcPct val="0"/>
        </a:spcBef>
        <a:spcAft>
          <a:spcPct val="0"/>
        </a:spcAft>
        <a:defRPr sz="3200">
          <a:solidFill>
            <a:srgbClr val="007386"/>
          </a:solidFill>
          <a:latin typeface="Calibri" pitchFamily="34" charset="0"/>
        </a:defRPr>
      </a:lvl2pPr>
      <a:lvl3pPr algn="ctr" rtl="0" eaLnBrk="1" fontAlgn="base" hangingPunct="1">
        <a:spcBef>
          <a:spcPct val="0"/>
        </a:spcBef>
        <a:spcAft>
          <a:spcPct val="0"/>
        </a:spcAft>
        <a:defRPr sz="3200">
          <a:solidFill>
            <a:srgbClr val="007386"/>
          </a:solidFill>
          <a:latin typeface="Calibri" pitchFamily="34" charset="0"/>
        </a:defRPr>
      </a:lvl3pPr>
      <a:lvl4pPr algn="ctr" rtl="0" eaLnBrk="1" fontAlgn="base" hangingPunct="1">
        <a:spcBef>
          <a:spcPct val="0"/>
        </a:spcBef>
        <a:spcAft>
          <a:spcPct val="0"/>
        </a:spcAft>
        <a:defRPr sz="3200">
          <a:solidFill>
            <a:srgbClr val="007386"/>
          </a:solidFill>
          <a:latin typeface="Calibri" pitchFamily="34" charset="0"/>
        </a:defRPr>
      </a:lvl4pPr>
      <a:lvl5pPr algn="ctr" rtl="0" eaLnBrk="1" fontAlgn="base" hangingPunct="1">
        <a:spcBef>
          <a:spcPct val="0"/>
        </a:spcBef>
        <a:spcAft>
          <a:spcPct val="0"/>
        </a:spcAft>
        <a:defRPr sz="3200">
          <a:solidFill>
            <a:srgbClr val="007386"/>
          </a:solidFill>
          <a:latin typeface="Calibri" pitchFamily="34" charset="0"/>
        </a:defRPr>
      </a:lvl5pPr>
      <a:lvl6pPr marL="457200" algn="ctr" rtl="0" eaLnBrk="1" fontAlgn="base" hangingPunct="1">
        <a:spcBef>
          <a:spcPct val="0"/>
        </a:spcBef>
        <a:spcAft>
          <a:spcPct val="0"/>
        </a:spcAft>
        <a:defRPr sz="3200">
          <a:solidFill>
            <a:srgbClr val="007386"/>
          </a:solidFill>
          <a:latin typeface="Calibri" pitchFamily="34" charset="0"/>
        </a:defRPr>
      </a:lvl6pPr>
      <a:lvl7pPr marL="914400" algn="ctr" rtl="0" eaLnBrk="1" fontAlgn="base" hangingPunct="1">
        <a:spcBef>
          <a:spcPct val="0"/>
        </a:spcBef>
        <a:spcAft>
          <a:spcPct val="0"/>
        </a:spcAft>
        <a:defRPr sz="3200">
          <a:solidFill>
            <a:srgbClr val="007386"/>
          </a:solidFill>
          <a:latin typeface="Calibri" pitchFamily="34" charset="0"/>
        </a:defRPr>
      </a:lvl7pPr>
      <a:lvl8pPr marL="1371600" algn="ctr" rtl="0" eaLnBrk="1" fontAlgn="base" hangingPunct="1">
        <a:spcBef>
          <a:spcPct val="0"/>
        </a:spcBef>
        <a:spcAft>
          <a:spcPct val="0"/>
        </a:spcAft>
        <a:defRPr sz="3200">
          <a:solidFill>
            <a:srgbClr val="007386"/>
          </a:solidFill>
          <a:latin typeface="Calibri" pitchFamily="34" charset="0"/>
        </a:defRPr>
      </a:lvl8pPr>
      <a:lvl9pPr marL="1828800" algn="ctr" rtl="0" eaLnBrk="1" fontAlgn="base" hangingPunct="1">
        <a:spcBef>
          <a:spcPct val="0"/>
        </a:spcBef>
        <a:spcAft>
          <a:spcPct val="0"/>
        </a:spcAft>
        <a:defRPr sz="3200">
          <a:solidFill>
            <a:srgbClr val="007386"/>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4D4D4D"/>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rgbClr val="4D4D4D"/>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rgbClr val="4D4D4D"/>
          </a:solidFill>
          <a:latin typeface="+mn-lt"/>
          <a:ea typeface="+mn-ea"/>
          <a:cs typeface="+mn-cs"/>
        </a:defRPr>
      </a:lvl3pPr>
      <a:lvl4pPr marL="1600200" indent="-228600" algn="l" rtl="0" eaLnBrk="1" fontAlgn="base" hangingPunct="1">
        <a:spcBef>
          <a:spcPct val="20000"/>
        </a:spcBef>
        <a:spcAft>
          <a:spcPct val="0"/>
        </a:spcAft>
        <a:buFont typeface="Arial" charset="0"/>
        <a:buChar char="–"/>
        <a:defRPr kern="1200">
          <a:solidFill>
            <a:srgbClr val="4D4D4D"/>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rgbClr val="4D4D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Guidomakransky@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683568" y="1844824"/>
            <a:ext cx="7772400" cy="1470025"/>
          </a:xfrm>
        </p:spPr>
        <p:txBody>
          <a:bodyPr/>
          <a:lstStyle/>
          <a:p>
            <a:r>
              <a:rPr lang="en-US" dirty="0" smtClean="0">
                <a:solidFill>
                  <a:schemeClr val="tx1"/>
                </a:solidFill>
              </a:rPr>
              <a:t>Can we trust test results?</a:t>
            </a:r>
          </a:p>
        </p:txBody>
      </p:sp>
      <p:sp>
        <p:nvSpPr>
          <p:cNvPr id="3" name="Undertitel 2"/>
          <p:cNvSpPr>
            <a:spLocks noGrp="1"/>
          </p:cNvSpPr>
          <p:nvPr>
            <p:ph type="subTitle" idx="1"/>
          </p:nvPr>
        </p:nvSpPr>
        <p:spPr>
          <a:xfrm>
            <a:off x="1331640" y="3645024"/>
            <a:ext cx="6400800" cy="1752600"/>
          </a:xfrm>
        </p:spPr>
        <p:txBody>
          <a:bodyPr rtlCol="0">
            <a:normAutofit/>
          </a:bodyPr>
          <a:lstStyle/>
          <a:p>
            <a:pPr fontAlgn="auto">
              <a:spcAft>
                <a:spcPts val="0"/>
              </a:spcAft>
              <a:buFont typeface="Arial" pitchFamily="34" charset="0"/>
              <a:buNone/>
              <a:defRPr/>
            </a:pPr>
            <a:r>
              <a:rPr lang="en-US" sz="2000" dirty="0" smtClean="0">
                <a:solidFill>
                  <a:schemeClr val="tx1"/>
                </a:solidFill>
                <a:latin typeface="+mj-lt"/>
                <a:ea typeface="+mj-ea"/>
                <a:cs typeface="+mj-cs"/>
              </a:rPr>
              <a:t>Guido </a:t>
            </a:r>
            <a:r>
              <a:rPr lang="en-US" sz="2000" dirty="0" err="1" smtClean="0">
                <a:solidFill>
                  <a:schemeClr val="tx1"/>
                </a:solidFill>
                <a:latin typeface="+mj-lt"/>
                <a:ea typeface="+mj-ea"/>
                <a:cs typeface="+mj-cs"/>
              </a:rPr>
              <a:t>Makransky</a:t>
            </a:r>
            <a:endParaRPr lang="en-US" sz="2000" dirty="0" smtClean="0">
              <a:solidFill>
                <a:schemeClr val="tx1"/>
              </a:solidFill>
              <a:latin typeface="+mj-lt"/>
              <a:ea typeface="+mj-ea"/>
              <a:cs typeface="+mj-cs"/>
            </a:endParaRPr>
          </a:p>
          <a:p>
            <a:pPr fontAlgn="auto">
              <a:spcAft>
                <a:spcPts val="0"/>
              </a:spcAft>
              <a:buFont typeface="Arial" pitchFamily="34" charset="0"/>
              <a:buNone/>
              <a:defRPr/>
            </a:pPr>
            <a:r>
              <a:rPr lang="en-US" sz="2000" dirty="0" smtClean="0">
                <a:solidFill>
                  <a:schemeClr val="tx1"/>
                </a:solidFill>
                <a:latin typeface="+mj-lt"/>
                <a:ea typeface="+mj-ea"/>
                <a:cs typeface="+mj-cs"/>
              </a:rPr>
              <a:t>Senior </a:t>
            </a:r>
            <a:r>
              <a:rPr lang="en-US" sz="2000" dirty="0" err="1" smtClean="0">
                <a:solidFill>
                  <a:schemeClr val="tx1"/>
                </a:solidFill>
                <a:latin typeface="+mj-lt"/>
                <a:ea typeface="+mj-ea"/>
                <a:cs typeface="+mj-cs"/>
              </a:rPr>
              <a:t>pychometrician</a:t>
            </a:r>
            <a:r>
              <a:rPr lang="en-US" sz="2000" dirty="0" smtClean="0">
                <a:solidFill>
                  <a:schemeClr val="tx1"/>
                </a:solidFill>
                <a:latin typeface="+mj-lt"/>
                <a:ea typeface="+mj-ea"/>
                <a:cs typeface="+mj-cs"/>
              </a:rPr>
              <a:t>: Master Management International</a:t>
            </a:r>
          </a:p>
          <a:p>
            <a:pPr fontAlgn="auto">
              <a:spcAft>
                <a:spcPts val="0"/>
              </a:spcAft>
              <a:buFont typeface="Arial" pitchFamily="34" charset="0"/>
              <a:buNone/>
              <a:defRPr/>
            </a:pPr>
            <a:r>
              <a:rPr lang="en-US" sz="2000" dirty="0" smtClean="0">
                <a:solidFill>
                  <a:schemeClr val="tx1"/>
                </a:solidFill>
                <a:latin typeface="+mj-lt"/>
                <a:ea typeface="+mj-ea"/>
                <a:cs typeface="+mj-cs"/>
              </a:rPr>
              <a:t>Ph.D. student: University of </a:t>
            </a:r>
            <a:r>
              <a:rPr lang="en-US" sz="2000" dirty="0" err="1" smtClean="0">
                <a:solidFill>
                  <a:schemeClr val="tx1"/>
                </a:solidFill>
                <a:latin typeface="+mj-lt"/>
                <a:ea typeface="+mj-ea"/>
                <a:cs typeface="+mj-cs"/>
              </a:rPr>
              <a:t>Twente</a:t>
            </a:r>
            <a:r>
              <a:rPr lang="en-US" sz="2000" dirty="0" smtClean="0">
                <a:solidFill>
                  <a:schemeClr val="tx1"/>
                </a:solidFill>
                <a:latin typeface="+mj-lt"/>
                <a:ea typeface="+mj-ea"/>
                <a:cs typeface="+mj-cs"/>
              </a:rPr>
              <a:t>, Holland</a:t>
            </a:r>
            <a:endParaRPr lang="en-US" sz="2000" dirty="0">
              <a:solidFill>
                <a:schemeClr val="tx1"/>
              </a:solidFill>
              <a:latin typeface="+mj-lt"/>
              <a:ea typeface="+mj-ea"/>
              <a:cs typeface="+mj-cs"/>
            </a:endParaRPr>
          </a:p>
        </p:txBody>
      </p:sp>
      <p:pic>
        <p:nvPicPr>
          <p:cNvPr id="4" name="Billede 3"/>
          <p:cNvPicPr/>
          <p:nvPr/>
        </p:nvPicPr>
        <p:blipFill>
          <a:blip r:embed="rId2" cstate="print"/>
          <a:srcRect/>
          <a:stretch>
            <a:fillRect/>
          </a:stretch>
        </p:blipFill>
        <p:spPr bwMode="auto">
          <a:xfrm>
            <a:off x="144017" y="188641"/>
            <a:ext cx="4211959" cy="1944216"/>
          </a:xfrm>
          <a:prstGeom prst="rect">
            <a:avLst/>
          </a:prstGeom>
          <a:noFill/>
          <a:ln w="9525">
            <a:noFill/>
            <a:miter lim="800000"/>
            <a:headEnd/>
            <a:tailEnd/>
          </a:ln>
        </p:spPr>
      </p:pic>
      <p:pic>
        <p:nvPicPr>
          <p:cNvPr id="5" name="il_fi" descr="http://www.voz.utwente.nl/~voz/images/University/ut-spiegel.jpg"/>
          <p:cNvPicPr/>
          <p:nvPr/>
        </p:nvPicPr>
        <p:blipFill>
          <a:blip r:embed="rId3" cstate="print"/>
          <a:srcRect/>
          <a:stretch>
            <a:fillRect/>
          </a:stretch>
        </p:blipFill>
        <p:spPr bwMode="auto">
          <a:xfrm>
            <a:off x="4644008" y="188640"/>
            <a:ext cx="4325466" cy="1944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Traditional method to stop cheating = Proctoring</a:t>
            </a:r>
            <a:endParaRPr lang="en-US" dirty="0">
              <a:solidFill>
                <a:schemeClr val="tx1"/>
              </a:solidFill>
            </a:endParaRPr>
          </a:p>
        </p:txBody>
      </p:sp>
      <p:sp>
        <p:nvSpPr>
          <p:cNvPr id="3" name="Pladsholder til indhold 2"/>
          <p:cNvSpPr>
            <a:spLocks noGrp="1"/>
          </p:cNvSpPr>
          <p:nvPr>
            <p:ph idx="1"/>
          </p:nvPr>
        </p:nvSpPr>
        <p:spPr>
          <a:xfrm>
            <a:off x="467544" y="1340768"/>
            <a:ext cx="5400600" cy="4525963"/>
          </a:xfrm>
        </p:spPr>
        <p:txBody>
          <a:bodyPr/>
          <a:lstStyle/>
          <a:p>
            <a:r>
              <a:rPr lang="en-US" sz="2000" dirty="0" smtClean="0">
                <a:solidFill>
                  <a:schemeClr val="tx1"/>
                </a:solidFill>
              </a:rPr>
              <a:t>Does proctoring work?</a:t>
            </a:r>
          </a:p>
          <a:p>
            <a:r>
              <a:rPr lang="en-US" sz="2000" dirty="0" err="1" smtClean="0">
                <a:solidFill>
                  <a:schemeClr val="tx1"/>
                </a:solidFill>
              </a:rPr>
              <a:t>Fishbein</a:t>
            </a:r>
            <a:r>
              <a:rPr lang="en-US" sz="2000" dirty="0" smtClean="0">
                <a:solidFill>
                  <a:schemeClr val="tx1"/>
                </a:solidFill>
              </a:rPr>
              <a:t> (1994): Rutgers instructors as proctors caught less than 1% of cheaters</a:t>
            </a:r>
          </a:p>
          <a:p>
            <a:r>
              <a:rPr lang="en-US" sz="2000" dirty="0" smtClean="0">
                <a:solidFill>
                  <a:schemeClr val="tx1"/>
                </a:solidFill>
              </a:rPr>
              <a:t>Haines et al. (1986) 1.3% of undergraduate cheaters are caught</a:t>
            </a:r>
          </a:p>
          <a:p>
            <a:r>
              <a:rPr lang="en-US" sz="2000" dirty="0" smtClean="0">
                <a:solidFill>
                  <a:schemeClr val="tx1"/>
                </a:solidFill>
              </a:rPr>
              <a:t>Responses of faculty that personally witnessed cheating  (</a:t>
            </a:r>
            <a:r>
              <a:rPr lang="en-US" sz="2000" dirty="0" err="1" smtClean="0">
                <a:solidFill>
                  <a:schemeClr val="tx1"/>
                </a:solidFill>
              </a:rPr>
              <a:t>Jendrek</a:t>
            </a:r>
            <a:r>
              <a:rPr lang="en-US" sz="2000" dirty="0" smtClean="0">
                <a:solidFill>
                  <a:schemeClr val="tx1"/>
                </a:solidFill>
              </a:rPr>
              <a:t>, 1989):</a:t>
            </a:r>
          </a:p>
          <a:p>
            <a:pPr lvl="1"/>
            <a:r>
              <a:rPr lang="en-US" sz="2000" dirty="0" smtClean="0">
                <a:solidFill>
                  <a:schemeClr val="tx1"/>
                </a:solidFill>
              </a:rPr>
              <a:t>67% discussed with student</a:t>
            </a:r>
          </a:p>
          <a:p>
            <a:pPr lvl="1"/>
            <a:r>
              <a:rPr lang="en-US" sz="2000" dirty="0" smtClean="0">
                <a:solidFill>
                  <a:schemeClr val="tx1"/>
                </a:solidFill>
              </a:rPr>
              <a:t>33% reported it</a:t>
            </a:r>
          </a:p>
          <a:p>
            <a:pPr lvl="1"/>
            <a:r>
              <a:rPr lang="en-US" sz="2000" dirty="0" smtClean="0">
                <a:solidFill>
                  <a:schemeClr val="tx1"/>
                </a:solidFill>
              </a:rPr>
              <a:t>8% ignored it altogether</a:t>
            </a:r>
          </a:p>
          <a:p>
            <a:r>
              <a:rPr lang="en-US" sz="2000" dirty="0" smtClean="0">
                <a:solidFill>
                  <a:schemeClr val="tx1"/>
                </a:solidFill>
              </a:rPr>
              <a:t>Murray (1996) reported that 20% of professors ignored obvious cheating</a:t>
            </a:r>
          </a:p>
          <a:p>
            <a:pPr lvl="1"/>
            <a:endParaRPr lang="en-US" sz="2000" dirty="0" smtClean="0"/>
          </a:p>
          <a:p>
            <a:endParaRPr lang="en-US" dirty="0" smtClean="0"/>
          </a:p>
          <a:p>
            <a:endParaRPr lang="da-DK" dirty="0" smtClean="0"/>
          </a:p>
          <a:p>
            <a:pPr lvl="1"/>
            <a:endParaRPr lang="da-DK" dirty="0" smtClean="0"/>
          </a:p>
          <a:p>
            <a:pPr lvl="1"/>
            <a:endParaRPr lang="da-DK"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868144" y="1196752"/>
            <a:ext cx="2928925" cy="19461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When there is no control cheating increases</a:t>
            </a:r>
            <a:endParaRPr lang="da-DK" dirty="0">
              <a:solidFill>
                <a:schemeClr val="tx1"/>
              </a:solidFill>
            </a:endParaRPr>
          </a:p>
        </p:txBody>
      </p:sp>
      <p:sp>
        <p:nvSpPr>
          <p:cNvPr id="3" name="Pladsholder til indhold 2"/>
          <p:cNvSpPr>
            <a:spLocks noGrp="1"/>
          </p:cNvSpPr>
          <p:nvPr>
            <p:ph idx="1"/>
          </p:nvPr>
        </p:nvSpPr>
        <p:spPr/>
        <p:txBody>
          <a:bodyPr/>
          <a:lstStyle/>
          <a:p>
            <a:r>
              <a:rPr lang="en-US" dirty="0" smtClean="0">
                <a:solidFill>
                  <a:schemeClr val="tx1"/>
                </a:solidFill>
              </a:rPr>
              <a:t>Some proctor correlates of cheating:</a:t>
            </a:r>
          </a:p>
          <a:p>
            <a:pPr lvl="1"/>
            <a:r>
              <a:rPr lang="en-US" dirty="0" smtClean="0">
                <a:solidFill>
                  <a:schemeClr val="tx1"/>
                </a:solidFill>
              </a:rPr>
              <a:t>Decreased level of surveillance by proctor (Covey et al., 1989)</a:t>
            </a:r>
          </a:p>
          <a:p>
            <a:pPr lvl="1"/>
            <a:r>
              <a:rPr lang="en-US" dirty="0" err="1" smtClean="0">
                <a:solidFill>
                  <a:schemeClr val="tx1"/>
                </a:solidFill>
              </a:rPr>
              <a:t>Unproctored</a:t>
            </a:r>
            <a:r>
              <a:rPr lang="en-US" dirty="0" smtClean="0">
                <a:solidFill>
                  <a:schemeClr val="tx1"/>
                </a:solidFill>
              </a:rPr>
              <a:t> examination (</a:t>
            </a:r>
            <a:r>
              <a:rPr lang="en-US" dirty="0" err="1" smtClean="0">
                <a:solidFill>
                  <a:schemeClr val="tx1"/>
                </a:solidFill>
              </a:rPr>
              <a:t>Sierles</a:t>
            </a:r>
            <a:r>
              <a:rPr lang="en-US" dirty="0" smtClean="0">
                <a:solidFill>
                  <a:schemeClr val="tx1"/>
                </a:solidFill>
              </a:rPr>
              <a:t> et al., 1988)</a:t>
            </a:r>
          </a:p>
          <a:p>
            <a:pPr lvl="1"/>
            <a:r>
              <a:rPr lang="en-US" dirty="0" smtClean="0">
                <a:solidFill>
                  <a:schemeClr val="tx1"/>
                </a:solidFill>
              </a:rPr>
              <a:t>Instructor leaving the room during testing (</a:t>
            </a:r>
            <a:r>
              <a:rPr lang="en-US" dirty="0" err="1" smtClean="0">
                <a:solidFill>
                  <a:schemeClr val="tx1"/>
                </a:solidFill>
              </a:rPr>
              <a:t>Steininger</a:t>
            </a:r>
            <a:r>
              <a:rPr lang="en-US" dirty="0" smtClean="0">
                <a:solidFill>
                  <a:schemeClr val="tx1"/>
                </a:solidFill>
              </a:rPr>
              <a:t> et al., 1964)</a:t>
            </a:r>
          </a:p>
          <a:p>
            <a:pPr lvl="1"/>
            <a:r>
              <a:rPr lang="en-US" dirty="0" smtClean="0">
                <a:solidFill>
                  <a:schemeClr val="tx1"/>
                </a:solidFill>
              </a:rPr>
              <a:t>Reduced supervision (</a:t>
            </a:r>
            <a:r>
              <a:rPr lang="en-US" dirty="0" err="1" smtClean="0">
                <a:solidFill>
                  <a:schemeClr val="tx1"/>
                </a:solidFill>
              </a:rPr>
              <a:t>Leming</a:t>
            </a:r>
            <a:r>
              <a:rPr lang="en-US" dirty="0" smtClean="0">
                <a:solidFill>
                  <a:schemeClr val="tx1"/>
                </a:solidFill>
              </a:rPr>
              <a:t>, 1978)</a:t>
            </a:r>
          </a:p>
          <a:p>
            <a:endParaRPr lang="da-D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New challenges</a:t>
            </a:r>
            <a:endParaRPr lang="en-US" dirty="0">
              <a:solidFill>
                <a:schemeClr val="tx1"/>
              </a:solidFill>
            </a:endParaRPr>
          </a:p>
        </p:txBody>
      </p:sp>
      <p:sp>
        <p:nvSpPr>
          <p:cNvPr id="3" name="Pladsholder til indhold 2"/>
          <p:cNvSpPr>
            <a:spLocks noGrp="1"/>
          </p:cNvSpPr>
          <p:nvPr>
            <p:ph idx="1"/>
          </p:nvPr>
        </p:nvSpPr>
        <p:spPr/>
        <p:txBody>
          <a:bodyPr/>
          <a:lstStyle/>
          <a:p>
            <a:r>
              <a:rPr lang="en-US" sz="2000" dirty="0" smtClean="0">
                <a:solidFill>
                  <a:schemeClr val="tx1"/>
                </a:solidFill>
              </a:rPr>
              <a:t>Internet delivered tests</a:t>
            </a:r>
          </a:p>
          <a:p>
            <a:pPr>
              <a:defRPr/>
            </a:pPr>
            <a:r>
              <a:rPr lang="en-US" sz="2000" dirty="0" err="1" smtClean="0">
                <a:solidFill>
                  <a:schemeClr val="tx1"/>
                </a:solidFill>
              </a:rPr>
              <a:t>Unproctored</a:t>
            </a:r>
            <a:r>
              <a:rPr lang="en-US" sz="2000" dirty="0" smtClean="0">
                <a:solidFill>
                  <a:schemeClr val="tx1"/>
                </a:solidFill>
              </a:rPr>
              <a:t> internet testing (UIT) is internet-based testing completed by a candidate without a traditional human proctor</a:t>
            </a:r>
          </a:p>
          <a:p>
            <a:pPr>
              <a:defRPr/>
            </a:pPr>
            <a:r>
              <a:rPr lang="en-US" sz="2000" dirty="0" smtClean="0">
                <a:solidFill>
                  <a:schemeClr val="tx1"/>
                </a:solidFill>
              </a:rPr>
              <a:t>UIT accounts for the majority of individual employment test administrations in the private sector</a:t>
            </a:r>
          </a:p>
          <a:p>
            <a:pPr>
              <a:defRPr/>
            </a:pPr>
            <a:r>
              <a:rPr lang="en-US" sz="2000" dirty="0" smtClean="0">
                <a:solidFill>
                  <a:schemeClr val="tx1"/>
                </a:solidFill>
              </a:rPr>
              <a:t>The flexibility of UIT:</a:t>
            </a:r>
          </a:p>
          <a:p>
            <a:pPr lvl="1">
              <a:buFont typeface="Arial" pitchFamily="34" charset="0"/>
              <a:buChar char="•"/>
              <a:defRPr/>
            </a:pPr>
            <a:r>
              <a:rPr lang="en-US" sz="2000" dirty="0" smtClean="0">
                <a:solidFill>
                  <a:schemeClr val="tx1"/>
                </a:solidFill>
              </a:rPr>
              <a:t>Limits resources necessary for administering tests</a:t>
            </a:r>
          </a:p>
          <a:p>
            <a:pPr lvl="1">
              <a:buFont typeface="Arial" pitchFamily="34" charset="0"/>
              <a:buChar char="•"/>
              <a:defRPr/>
            </a:pPr>
            <a:r>
              <a:rPr lang="en-US" sz="2000" dirty="0" smtClean="0">
                <a:solidFill>
                  <a:schemeClr val="tx1"/>
                </a:solidFill>
              </a:rPr>
              <a:t>Job candidates do not have to travel to testing locations</a:t>
            </a:r>
          </a:p>
          <a:p>
            <a:pPr lvl="1">
              <a:buFont typeface="Arial" pitchFamily="34" charset="0"/>
              <a:buChar char="•"/>
              <a:defRPr/>
            </a:pPr>
            <a:r>
              <a:rPr lang="en-US" sz="2000" dirty="0" smtClean="0">
                <a:solidFill>
                  <a:schemeClr val="tx1"/>
                </a:solidFill>
              </a:rPr>
              <a:t>Continuous access to assessments</a:t>
            </a:r>
          </a:p>
          <a:p>
            <a:pPr>
              <a:defRPr/>
            </a:pPr>
            <a:r>
              <a:rPr lang="en-US" sz="2000" dirty="0" smtClean="0">
                <a:solidFill>
                  <a:schemeClr val="tx1"/>
                </a:solidFill>
              </a:rPr>
              <a:t>Individuals prefer UIT to traditional written assessments due to the flexibility of testing administration and faster hiring decisions (</a:t>
            </a:r>
            <a:r>
              <a:rPr lang="en-US" sz="2000" dirty="0" err="1" smtClean="0">
                <a:solidFill>
                  <a:schemeClr val="tx1"/>
                </a:solidFill>
              </a:rPr>
              <a:t>Gibby</a:t>
            </a:r>
            <a:r>
              <a:rPr lang="en-US" sz="2000" dirty="0" smtClean="0">
                <a:solidFill>
                  <a:schemeClr val="tx1"/>
                </a:solidFill>
              </a:rPr>
              <a:t>, </a:t>
            </a:r>
            <a:r>
              <a:rPr lang="en-US" sz="2000" dirty="0" err="1" smtClean="0">
                <a:solidFill>
                  <a:schemeClr val="tx1"/>
                </a:solidFill>
              </a:rPr>
              <a:t>Ispas</a:t>
            </a:r>
            <a:r>
              <a:rPr lang="en-US" sz="2000" dirty="0" smtClean="0">
                <a:solidFill>
                  <a:schemeClr val="tx1"/>
                </a:solidFill>
              </a:rPr>
              <a:t>, </a:t>
            </a:r>
            <a:r>
              <a:rPr lang="en-US" sz="2000" dirty="0" err="1" smtClean="0">
                <a:solidFill>
                  <a:schemeClr val="tx1"/>
                </a:solidFill>
              </a:rPr>
              <a:t>McCloy</a:t>
            </a:r>
            <a:r>
              <a:rPr lang="en-US" sz="2000" dirty="0" smtClean="0">
                <a:solidFill>
                  <a:schemeClr val="tx1"/>
                </a:solidFill>
              </a:rPr>
              <a:t>, &amp; </a:t>
            </a:r>
            <a:r>
              <a:rPr lang="en-US" sz="2000" dirty="0" err="1" smtClean="0">
                <a:solidFill>
                  <a:schemeClr val="tx1"/>
                </a:solidFill>
              </a:rPr>
              <a:t>Biga</a:t>
            </a:r>
            <a:r>
              <a:rPr lang="en-US" sz="2000" dirty="0" smtClean="0">
                <a:solidFill>
                  <a:schemeClr val="tx1"/>
                </a:solidFill>
              </a:rPr>
              <a:t>, 2009)</a:t>
            </a:r>
          </a:p>
          <a:p>
            <a:endParaRPr lang="da-DK" dirty="0"/>
          </a:p>
        </p:txBody>
      </p:sp>
      <p:pic>
        <p:nvPicPr>
          <p:cNvPr id="4" name="il_fi" descr="http://www.animaatjes.nl/plaatjes/i/internet/animaatjes-internet-55176.jpg"/>
          <p:cNvPicPr/>
          <p:nvPr/>
        </p:nvPicPr>
        <p:blipFill>
          <a:blip r:embed="rId2" cstate="print"/>
          <a:srcRect/>
          <a:stretch>
            <a:fillRect/>
          </a:stretch>
        </p:blipFill>
        <p:spPr bwMode="auto">
          <a:xfrm>
            <a:off x="6239594" y="188640"/>
            <a:ext cx="2652886" cy="1687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New methods to limit cheating/catch cheaters</a:t>
            </a:r>
            <a:endParaRPr lang="en-US" dirty="0">
              <a:solidFill>
                <a:schemeClr val="tx1"/>
              </a:solidFill>
            </a:endParaRPr>
          </a:p>
        </p:txBody>
      </p:sp>
      <p:sp>
        <p:nvSpPr>
          <p:cNvPr id="3" name="Pladsholder til indhold 2"/>
          <p:cNvSpPr>
            <a:spLocks noGrp="1"/>
          </p:cNvSpPr>
          <p:nvPr>
            <p:ph idx="1"/>
          </p:nvPr>
        </p:nvSpPr>
        <p:spPr/>
        <p:txBody>
          <a:bodyPr/>
          <a:lstStyle/>
          <a:p>
            <a:r>
              <a:rPr lang="en-US" dirty="0" smtClean="0">
                <a:solidFill>
                  <a:schemeClr val="tx1"/>
                </a:solidFill>
              </a:rPr>
              <a:t>Written “Oath”</a:t>
            </a:r>
          </a:p>
          <a:p>
            <a:r>
              <a:rPr lang="en-US" dirty="0" smtClean="0">
                <a:solidFill>
                  <a:schemeClr val="tx1"/>
                </a:solidFill>
              </a:rPr>
              <a:t>Remotely proctored testing stations</a:t>
            </a:r>
          </a:p>
          <a:p>
            <a:r>
              <a:rPr lang="en-US" dirty="0" smtClean="0">
                <a:solidFill>
                  <a:schemeClr val="tx1"/>
                </a:solidFill>
              </a:rPr>
              <a:t>Biometric identification checks</a:t>
            </a:r>
          </a:p>
          <a:p>
            <a:pPr lvl="1"/>
            <a:r>
              <a:rPr lang="en-US" dirty="0" smtClean="0">
                <a:solidFill>
                  <a:schemeClr val="tx1"/>
                </a:solidFill>
              </a:rPr>
              <a:t>Retina scans</a:t>
            </a:r>
          </a:p>
          <a:p>
            <a:pPr lvl="1"/>
            <a:r>
              <a:rPr lang="en-US" dirty="0" smtClean="0">
                <a:solidFill>
                  <a:schemeClr val="tx1"/>
                </a:solidFill>
              </a:rPr>
              <a:t>Typing forensics</a:t>
            </a:r>
          </a:p>
          <a:p>
            <a:pPr lvl="1"/>
            <a:r>
              <a:rPr lang="en-US" dirty="0" smtClean="0">
                <a:solidFill>
                  <a:schemeClr val="tx1"/>
                </a:solidFill>
              </a:rPr>
              <a:t>Finger print scans</a:t>
            </a:r>
          </a:p>
          <a:p>
            <a:pPr lvl="1">
              <a:buNone/>
            </a:pPr>
            <a:endParaRPr lang="da-DK" dirty="0" smtClean="0"/>
          </a:p>
          <a:p>
            <a:pPr lvl="1"/>
            <a:endParaRPr lang="da-DK" dirty="0" smtClean="0"/>
          </a:p>
          <a:p>
            <a:pPr lvl="1"/>
            <a:endParaRPr lang="da-DK" dirty="0" smtClean="0"/>
          </a:p>
          <a:p>
            <a:endParaRPr lang="da-DK" dirty="0" smtClean="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084168" y="1196752"/>
            <a:ext cx="2923633" cy="194421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876256" y="3140968"/>
            <a:ext cx="1733333" cy="2923810"/>
          </a:xfrm>
          <a:prstGeom prst="rect">
            <a:avLst/>
          </a:prstGeom>
          <a:noFill/>
          <a:ln w="9525">
            <a:noFill/>
            <a:miter lim="800000"/>
            <a:headEnd/>
            <a:tailEnd/>
          </a:ln>
        </p:spPr>
      </p:pic>
      <p:pic>
        <p:nvPicPr>
          <p:cNvPr id="6" name="il_fi" descr="http://www.crimemuseum.org/blog/wp-content/uploads/2009/07/irisscan.jpg"/>
          <p:cNvPicPr/>
          <p:nvPr/>
        </p:nvPicPr>
        <p:blipFill>
          <a:blip r:embed="rId4" cstate="print"/>
          <a:srcRect/>
          <a:stretch>
            <a:fillRect/>
          </a:stretch>
        </p:blipFill>
        <p:spPr bwMode="auto">
          <a:xfrm>
            <a:off x="4860032" y="4581128"/>
            <a:ext cx="1584176" cy="1440160"/>
          </a:xfrm>
          <a:prstGeom prst="rect">
            <a:avLst/>
          </a:prstGeom>
          <a:noFill/>
          <a:ln w="9525">
            <a:noFill/>
            <a:miter lim="800000"/>
            <a:headEnd/>
            <a:tailEnd/>
          </a:ln>
        </p:spPr>
      </p:pic>
      <p:pic>
        <p:nvPicPr>
          <p:cNvPr id="7" name="il_fi" descr="http://www.scanandpin.com/images/fingerprint-scan-4500.jpg"/>
          <p:cNvPicPr/>
          <p:nvPr/>
        </p:nvPicPr>
        <p:blipFill>
          <a:blip r:embed="rId5" cstate="print"/>
          <a:srcRect/>
          <a:stretch>
            <a:fillRect/>
          </a:stretch>
        </p:blipFill>
        <p:spPr bwMode="auto">
          <a:xfrm>
            <a:off x="0" y="4653136"/>
            <a:ext cx="2124075" cy="1381125"/>
          </a:xfrm>
          <a:prstGeom prst="rect">
            <a:avLst/>
          </a:prstGeom>
          <a:noFill/>
          <a:ln w="9525">
            <a:noFill/>
            <a:miter lim="800000"/>
            <a:headEnd/>
            <a:tailEnd/>
          </a:ln>
        </p:spPr>
      </p:pic>
      <p:pic>
        <p:nvPicPr>
          <p:cNvPr id="8" name="il_fi" descr="http://www.compassfuels.com/images/person-typing.jpg"/>
          <p:cNvPicPr/>
          <p:nvPr/>
        </p:nvPicPr>
        <p:blipFill>
          <a:blip r:embed="rId6" cstate="print"/>
          <a:srcRect/>
          <a:stretch>
            <a:fillRect/>
          </a:stretch>
        </p:blipFill>
        <p:spPr bwMode="auto">
          <a:xfrm>
            <a:off x="2555776" y="4653136"/>
            <a:ext cx="1944216"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2852"/>
            <a:ext cx="8964488" cy="796908"/>
          </a:xfrm>
        </p:spPr>
        <p:txBody>
          <a:bodyPr/>
          <a:lstStyle/>
          <a:p>
            <a:r>
              <a:rPr lang="en-US" dirty="0" smtClean="0">
                <a:solidFill>
                  <a:schemeClr val="tx1"/>
                </a:solidFill>
              </a:rPr>
              <a:t>New methods to limit cheating/catch cheaters cont.</a:t>
            </a:r>
            <a:endParaRPr lang="en-US" dirty="0">
              <a:solidFill>
                <a:schemeClr val="tx1"/>
              </a:solidFill>
            </a:endParaRPr>
          </a:p>
        </p:txBody>
      </p:sp>
      <p:sp>
        <p:nvSpPr>
          <p:cNvPr id="6" name="Pladsholder til indhold 5"/>
          <p:cNvSpPr>
            <a:spLocks noGrp="1"/>
          </p:cNvSpPr>
          <p:nvPr>
            <p:ph idx="1"/>
          </p:nvPr>
        </p:nvSpPr>
        <p:spPr/>
        <p:txBody>
          <a:bodyPr/>
          <a:lstStyle/>
          <a:p>
            <a:r>
              <a:rPr lang="en-US" dirty="0" smtClean="0">
                <a:solidFill>
                  <a:schemeClr val="tx1"/>
                </a:solidFill>
              </a:rPr>
              <a:t>Statistical analyses </a:t>
            </a:r>
          </a:p>
          <a:p>
            <a:pPr lvl="1"/>
            <a:r>
              <a:rPr lang="en-US" dirty="0" smtClean="0">
                <a:solidFill>
                  <a:schemeClr val="tx1"/>
                </a:solidFill>
              </a:rPr>
              <a:t>Person-fit tests</a:t>
            </a:r>
          </a:p>
          <a:p>
            <a:pPr lvl="1"/>
            <a:r>
              <a:rPr lang="en-US" dirty="0" smtClean="0">
                <a:solidFill>
                  <a:schemeClr val="tx1"/>
                </a:solidFill>
              </a:rPr>
              <a:t>Item time analyses</a:t>
            </a:r>
          </a:p>
          <a:p>
            <a:pPr lvl="1"/>
            <a:r>
              <a:rPr lang="en-US" dirty="0" err="1" smtClean="0">
                <a:solidFill>
                  <a:schemeClr val="tx1"/>
                </a:solidFill>
              </a:rPr>
              <a:t>Collussion</a:t>
            </a:r>
            <a:endParaRPr lang="en-US" dirty="0" smtClean="0">
              <a:solidFill>
                <a:schemeClr val="tx1"/>
              </a:solidFill>
            </a:endParaRPr>
          </a:p>
          <a:p>
            <a:r>
              <a:rPr lang="en-US" dirty="0" smtClean="0">
                <a:solidFill>
                  <a:schemeClr val="tx1"/>
                </a:solidFill>
              </a:rPr>
              <a:t>Follow-up tests</a:t>
            </a:r>
          </a:p>
          <a:p>
            <a:pPr lvl="1"/>
            <a:r>
              <a:rPr lang="en-US" dirty="0" smtClean="0">
                <a:solidFill>
                  <a:schemeClr val="tx1"/>
                </a:solidFill>
              </a:rPr>
              <a:t>CAT</a:t>
            </a:r>
          </a:p>
          <a:p>
            <a:pPr lvl="1"/>
            <a:r>
              <a:rPr lang="en-US" dirty="0" smtClean="0">
                <a:solidFill>
                  <a:schemeClr val="tx1"/>
                </a:solidFill>
              </a:rPr>
              <a:t>Candidate response consistency</a:t>
            </a:r>
          </a:p>
          <a:p>
            <a:pPr lvl="1">
              <a:buNone/>
            </a:pPr>
            <a:endParaRPr lang="en-US" dirty="0" smtClean="0">
              <a:solidFill>
                <a:schemeClr val="tx1"/>
              </a:solidFill>
            </a:endParaRPr>
          </a:p>
          <a:p>
            <a:endParaRPr lang="da-DK" dirty="0" smtClean="0"/>
          </a:p>
          <a:p>
            <a:endParaRPr lang="da-DK"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Follow-up/Confirmation testing</a:t>
            </a:r>
            <a:endParaRPr lang="en-US" dirty="0">
              <a:solidFill>
                <a:schemeClr val="tx1"/>
              </a:solidFill>
            </a:endParaRPr>
          </a:p>
        </p:txBody>
      </p:sp>
      <p:sp>
        <p:nvSpPr>
          <p:cNvPr id="3" name="Pladsholder til indhold 2"/>
          <p:cNvSpPr>
            <a:spLocks noGrp="1"/>
          </p:cNvSpPr>
          <p:nvPr>
            <p:ph idx="1"/>
          </p:nvPr>
        </p:nvSpPr>
        <p:spPr>
          <a:xfrm>
            <a:off x="457200" y="1428736"/>
            <a:ext cx="6203032" cy="4697427"/>
          </a:xfrm>
        </p:spPr>
        <p:txBody>
          <a:bodyPr/>
          <a:lstStyle/>
          <a:p>
            <a:r>
              <a:rPr lang="en-US" dirty="0" smtClean="0">
                <a:solidFill>
                  <a:schemeClr val="tx1"/>
                </a:solidFill>
              </a:rPr>
              <a:t>What is a confirmation test?</a:t>
            </a:r>
          </a:p>
          <a:p>
            <a:pPr lvl="1"/>
            <a:r>
              <a:rPr lang="en-US" dirty="0" smtClean="0">
                <a:solidFill>
                  <a:schemeClr val="tx1"/>
                </a:solidFill>
              </a:rPr>
              <a:t>A confirmation test is a short computerized test given under supervision to verify the result obtained in an online test </a:t>
            </a:r>
          </a:p>
          <a:p>
            <a:endParaRPr lang="en-US" dirty="0" smtClean="0">
              <a:solidFill>
                <a:schemeClr val="tx1"/>
              </a:solidFill>
            </a:endParaRPr>
          </a:p>
        </p:txBody>
      </p:sp>
      <p:pic>
        <p:nvPicPr>
          <p:cNvPr id="5" name="Picture 4"/>
          <p:cNvPicPr>
            <a:picLocks noChangeAspect="1" noChangeArrowheads="1"/>
          </p:cNvPicPr>
          <p:nvPr/>
        </p:nvPicPr>
        <p:blipFill>
          <a:blip r:embed="rId2" cstate="print"/>
          <a:srcRect/>
          <a:stretch>
            <a:fillRect/>
          </a:stretch>
        </p:blipFill>
        <p:spPr bwMode="auto">
          <a:xfrm>
            <a:off x="7380312" y="1196752"/>
            <a:ext cx="1569240" cy="1901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How does ACE Confirm work?</a:t>
            </a:r>
            <a:endParaRPr lang="en-US" dirty="0">
              <a:solidFill>
                <a:schemeClr val="tx1"/>
              </a:solidFill>
            </a:endParaRPr>
          </a:p>
        </p:txBody>
      </p:sp>
      <p:sp>
        <p:nvSpPr>
          <p:cNvPr id="3" name="Pladsholder til indhold 2"/>
          <p:cNvSpPr>
            <a:spLocks noGrp="1"/>
          </p:cNvSpPr>
          <p:nvPr>
            <p:ph idx="1"/>
          </p:nvPr>
        </p:nvSpPr>
        <p:spPr>
          <a:xfrm>
            <a:off x="395536" y="1268760"/>
            <a:ext cx="5482952" cy="4525963"/>
          </a:xfrm>
        </p:spPr>
        <p:txBody>
          <a:bodyPr/>
          <a:lstStyle/>
          <a:p>
            <a:r>
              <a:rPr lang="en-US" sz="2400" dirty="0" smtClean="0">
                <a:solidFill>
                  <a:schemeClr val="tx1"/>
                </a:solidFill>
              </a:rPr>
              <a:t>Find the level of the candidate</a:t>
            </a:r>
          </a:p>
          <a:p>
            <a:r>
              <a:rPr lang="en-US" sz="2400" dirty="0" smtClean="0">
                <a:solidFill>
                  <a:schemeClr val="tx1"/>
                </a:solidFill>
              </a:rPr>
              <a:t>Select items at a distance below their level, and see if they can answer them</a:t>
            </a:r>
          </a:p>
          <a:p>
            <a:r>
              <a:rPr lang="en-US" sz="2400" dirty="0" smtClean="0">
                <a:solidFill>
                  <a:schemeClr val="tx1"/>
                </a:solidFill>
              </a:rPr>
              <a:t>Assess their progress after each item</a:t>
            </a:r>
          </a:p>
          <a:p>
            <a:r>
              <a:rPr lang="en-US" sz="2400" dirty="0" smtClean="0">
                <a:solidFill>
                  <a:schemeClr val="tx1"/>
                </a:solidFill>
              </a:rPr>
              <a:t>If they are going to pass anyway stop the test early</a:t>
            </a:r>
          </a:p>
          <a:p>
            <a:r>
              <a:rPr lang="en-US" sz="2400" dirty="0" smtClean="0">
                <a:solidFill>
                  <a:schemeClr val="tx1"/>
                </a:solidFill>
              </a:rPr>
              <a:t>This method is currently the most effective confirmation method</a:t>
            </a:r>
          </a:p>
          <a:p>
            <a:pPr lvl="1"/>
            <a:r>
              <a:rPr lang="en-US" dirty="0" smtClean="0">
                <a:solidFill>
                  <a:schemeClr val="tx1"/>
                </a:solidFill>
              </a:rPr>
              <a:t>¼ length of traditional method (random)</a:t>
            </a:r>
          </a:p>
          <a:p>
            <a:pPr lvl="1"/>
            <a:r>
              <a:rPr lang="en-US" dirty="0" smtClean="0">
                <a:solidFill>
                  <a:schemeClr val="tx1"/>
                </a:solidFill>
              </a:rPr>
              <a:t>½ length of CAT method</a:t>
            </a:r>
          </a:p>
          <a:p>
            <a:r>
              <a:rPr lang="en-US" sz="2400" dirty="0" err="1" smtClean="0">
                <a:solidFill>
                  <a:schemeClr val="tx1"/>
                </a:solidFill>
              </a:rPr>
              <a:t>Makransky</a:t>
            </a:r>
            <a:r>
              <a:rPr lang="en-US" sz="2400" dirty="0" smtClean="0">
                <a:solidFill>
                  <a:schemeClr val="tx1"/>
                </a:solidFill>
              </a:rPr>
              <a:t> and </a:t>
            </a:r>
            <a:r>
              <a:rPr lang="en-US" sz="2400" dirty="0" err="1" smtClean="0">
                <a:solidFill>
                  <a:schemeClr val="tx1"/>
                </a:solidFill>
              </a:rPr>
              <a:t>Glas</a:t>
            </a:r>
            <a:r>
              <a:rPr lang="en-US" sz="2400" dirty="0" smtClean="0">
                <a:solidFill>
                  <a:schemeClr val="tx1"/>
                </a:solidFill>
              </a:rPr>
              <a:t> (2010)</a:t>
            </a:r>
            <a:endParaRPr lang="en-US" sz="2400" dirty="0">
              <a:solidFill>
                <a:schemeClr val="tx1"/>
              </a:solidFill>
            </a:endParaRPr>
          </a:p>
        </p:txBody>
      </p:sp>
      <p:sp>
        <p:nvSpPr>
          <p:cNvPr id="4" name="Tekstboks 3"/>
          <p:cNvSpPr txBox="1"/>
          <p:nvPr/>
        </p:nvSpPr>
        <p:spPr>
          <a:xfrm>
            <a:off x="6156176" y="1412776"/>
            <a:ext cx="712100" cy="44627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a-DK" sz="1200" dirty="0" err="1" smtClean="0">
                <a:solidFill>
                  <a:schemeClr val="tx1"/>
                </a:solidFill>
              </a:rPr>
              <a:t>High</a:t>
            </a:r>
            <a:r>
              <a:rPr lang="da-DK" sz="1200" dirty="0" smtClean="0">
                <a:solidFill>
                  <a:schemeClr val="tx1"/>
                </a:solidFill>
              </a:rPr>
              <a:t> score</a:t>
            </a:r>
          </a:p>
          <a:p>
            <a:pPr algn="r"/>
            <a:endParaRPr lang="da-DK" sz="2000" dirty="0" smtClean="0">
              <a:solidFill>
                <a:schemeClr val="tx1"/>
              </a:solidFill>
            </a:endParaRPr>
          </a:p>
          <a:p>
            <a:pPr algn="ctr"/>
            <a:endParaRPr lang="da-DK" sz="1200" dirty="0" smtClean="0">
              <a:solidFill>
                <a:schemeClr val="tx1"/>
              </a:solidFill>
            </a:endParaRPr>
          </a:p>
          <a:p>
            <a:pPr algn="ctr"/>
            <a:r>
              <a:rPr lang="da-DK" sz="1200" dirty="0" smtClean="0">
                <a:solidFill>
                  <a:schemeClr val="tx1"/>
                </a:solidFill>
              </a:rPr>
              <a:t>ACE score</a:t>
            </a:r>
          </a:p>
          <a:p>
            <a:pPr algn="ctr"/>
            <a:endParaRPr lang="da-DK" sz="1200" dirty="0" smtClean="0">
              <a:solidFill>
                <a:schemeClr val="tx1"/>
              </a:solidFill>
            </a:endParaRPr>
          </a:p>
          <a:p>
            <a:pPr algn="ctr"/>
            <a:endParaRPr lang="da-DK" sz="1200" dirty="0" smtClean="0">
              <a:solidFill>
                <a:schemeClr val="tx1"/>
              </a:solidFill>
            </a:endParaRPr>
          </a:p>
          <a:p>
            <a:pPr algn="ctr"/>
            <a:r>
              <a:rPr lang="da-DK" sz="1200" dirty="0" err="1" smtClean="0">
                <a:solidFill>
                  <a:schemeClr val="tx1"/>
                </a:solidFill>
              </a:rPr>
              <a:t>Confirm</a:t>
            </a:r>
            <a:r>
              <a:rPr lang="da-DK" sz="1200" dirty="0" smtClean="0">
                <a:solidFill>
                  <a:schemeClr val="tx1"/>
                </a:solidFill>
              </a:rPr>
              <a:t> items</a:t>
            </a:r>
          </a:p>
          <a:p>
            <a:pPr algn="ctr"/>
            <a:endParaRPr lang="da-DK" sz="1200" dirty="0" smtClean="0">
              <a:solidFill>
                <a:schemeClr val="tx1"/>
              </a:solidFill>
            </a:endParaRPr>
          </a:p>
          <a:p>
            <a:pPr algn="ctr"/>
            <a:endParaRPr lang="da-DK" sz="1200" dirty="0" smtClean="0">
              <a:solidFill>
                <a:schemeClr val="tx1"/>
              </a:solidFill>
            </a:endParaRPr>
          </a:p>
          <a:p>
            <a:pPr algn="ctr"/>
            <a:endParaRPr lang="da-DK" sz="1200" dirty="0" smtClean="0">
              <a:solidFill>
                <a:schemeClr val="tx1"/>
              </a:solidFill>
            </a:endParaRPr>
          </a:p>
          <a:p>
            <a:pPr algn="ctr"/>
            <a:endParaRPr lang="da-DK" sz="1200" dirty="0" smtClean="0">
              <a:solidFill>
                <a:schemeClr val="tx1"/>
              </a:solidFill>
            </a:endParaRPr>
          </a:p>
          <a:p>
            <a:pPr algn="ctr"/>
            <a:endParaRPr lang="da-DK" sz="1200" dirty="0" smtClean="0">
              <a:solidFill>
                <a:schemeClr val="tx1"/>
              </a:solidFill>
            </a:endParaRPr>
          </a:p>
          <a:p>
            <a:pPr algn="ctr"/>
            <a:endParaRPr lang="da-DK" sz="1200" dirty="0" smtClean="0">
              <a:solidFill>
                <a:schemeClr val="tx1"/>
              </a:solidFill>
            </a:endParaRPr>
          </a:p>
          <a:p>
            <a:pPr algn="ctr"/>
            <a:endParaRPr lang="da-DK" sz="1200" dirty="0" smtClean="0">
              <a:solidFill>
                <a:schemeClr val="tx1"/>
              </a:solidFill>
            </a:endParaRPr>
          </a:p>
          <a:p>
            <a:pPr algn="ctr"/>
            <a:endParaRPr lang="da-DK" sz="1200" dirty="0" smtClean="0">
              <a:solidFill>
                <a:schemeClr val="tx1"/>
              </a:solidFill>
            </a:endParaRPr>
          </a:p>
          <a:p>
            <a:pPr algn="ctr"/>
            <a:endParaRPr lang="da-DK" sz="1200" dirty="0" smtClean="0">
              <a:solidFill>
                <a:schemeClr val="tx1"/>
              </a:solidFill>
            </a:endParaRPr>
          </a:p>
          <a:p>
            <a:pPr algn="ctr"/>
            <a:endParaRPr lang="da-DK" sz="1200" dirty="0" smtClean="0">
              <a:solidFill>
                <a:schemeClr val="tx1"/>
              </a:solidFill>
            </a:endParaRPr>
          </a:p>
          <a:p>
            <a:pPr algn="ctr"/>
            <a:endParaRPr lang="da-DK" sz="1200" dirty="0" smtClean="0">
              <a:solidFill>
                <a:schemeClr val="tx1"/>
              </a:solidFill>
            </a:endParaRPr>
          </a:p>
          <a:p>
            <a:pPr algn="ctr"/>
            <a:r>
              <a:rPr lang="da-DK" sz="1200" dirty="0" err="1" smtClean="0">
                <a:solidFill>
                  <a:schemeClr val="tx1"/>
                </a:solidFill>
              </a:rPr>
              <a:t>Low</a:t>
            </a:r>
            <a:r>
              <a:rPr lang="da-DK" sz="1200" dirty="0" smtClean="0">
                <a:solidFill>
                  <a:schemeClr val="tx1"/>
                </a:solidFill>
              </a:rPr>
              <a:t> score</a:t>
            </a:r>
          </a:p>
        </p:txBody>
      </p:sp>
      <p:cxnSp>
        <p:nvCxnSpPr>
          <p:cNvPr id="6" name="Lige pilforbindelse 5"/>
          <p:cNvCxnSpPr/>
          <p:nvPr/>
        </p:nvCxnSpPr>
        <p:spPr>
          <a:xfrm rot="10800000">
            <a:off x="6876256" y="2564904"/>
            <a:ext cx="100811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Pentagon 6"/>
          <p:cNvSpPr/>
          <p:nvPr/>
        </p:nvSpPr>
        <p:spPr>
          <a:xfrm>
            <a:off x="6876256" y="3140968"/>
            <a:ext cx="936104" cy="7200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dirty="0">
              <a:solidFill>
                <a:srgbClr val="FF0000"/>
              </a:solidFill>
            </a:endParaRPr>
          </a:p>
        </p:txBody>
      </p:sp>
      <p:cxnSp>
        <p:nvCxnSpPr>
          <p:cNvPr id="9" name="Lige pilforbindelse 8"/>
          <p:cNvCxnSpPr/>
          <p:nvPr/>
        </p:nvCxnSpPr>
        <p:spPr>
          <a:xfrm rot="5400000" flipH="1" flipV="1">
            <a:off x="6785452" y="3014954"/>
            <a:ext cx="3240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Lige pilforbindelse 13"/>
          <p:cNvCxnSpPr/>
          <p:nvPr/>
        </p:nvCxnSpPr>
        <p:spPr>
          <a:xfrm rot="5400000" flipH="1" flipV="1">
            <a:off x="6937852" y="3014160"/>
            <a:ext cx="3240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Lige pilforbindelse 14"/>
          <p:cNvCxnSpPr/>
          <p:nvPr/>
        </p:nvCxnSpPr>
        <p:spPr>
          <a:xfrm rot="5400000">
            <a:off x="7039068" y="3410204"/>
            <a:ext cx="39604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Lige pilforbindelse 17"/>
          <p:cNvCxnSpPr/>
          <p:nvPr/>
        </p:nvCxnSpPr>
        <p:spPr>
          <a:xfrm rot="5400000" flipH="1" flipV="1">
            <a:off x="7217500" y="3014160"/>
            <a:ext cx="3240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linds(horizont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linds(horizontal)">
                                      <p:cBhvr>
                                        <p:cTn id="47" dur="500"/>
                                        <p:tgtEl>
                                          <p:spTgt spid="3">
                                            <p:txEl>
                                              <p:pRg st="4" end="4"/>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blinds(horizontal)">
                                      <p:cBhvr>
                                        <p:cTn id="50" dur="500"/>
                                        <p:tgtEl>
                                          <p:spTgt spid="3">
                                            <p:txEl>
                                              <p:pRg st="5" end="5"/>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blinds(horizontal)">
                                      <p:cBhvr>
                                        <p:cTn id="5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Preview of ACE Confirm</a:t>
            </a:r>
            <a:endParaRPr lang="en-US" dirty="0">
              <a:solidFill>
                <a:schemeClr val="tx1"/>
              </a:solidFill>
            </a:endParaRPr>
          </a:p>
        </p:txBody>
      </p:sp>
      <p:sp>
        <p:nvSpPr>
          <p:cNvPr id="3" name="Pladsholder til indhold 2"/>
          <p:cNvSpPr>
            <a:spLocks noGrp="1"/>
          </p:cNvSpPr>
          <p:nvPr>
            <p:ph idx="1"/>
          </p:nvPr>
        </p:nvSpPr>
        <p:spPr/>
        <p:txBody>
          <a:bodyPr/>
          <a:lstStyle/>
          <a:p>
            <a:r>
              <a:rPr lang="en-US" sz="2600" dirty="0" smtClean="0">
                <a:solidFill>
                  <a:schemeClr val="tx1"/>
                </a:solidFill>
              </a:rPr>
              <a:t>Max number of items: 5-8 (depending on ACE test)</a:t>
            </a:r>
          </a:p>
          <a:p>
            <a:r>
              <a:rPr lang="en-US" sz="2600" dirty="0" smtClean="0">
                <a:solidFill>
                  <a:schemeClr val="tx1"/>
                </a:solidFill>
              </a:rPr>
              <a:t>Stops test after as few as: 3 items</a:t>
            </a:r>
          </a:p>
          <a:p>
            <a:r>
              <a:rPr lang="en-US" sz="2600" dirty="0" smtClean="0">
                <a:solidFill>
                  <a:schemeClr val="tx1"/>
                </a:solidFill>
              </a:rPr>
              <a:t>Average test length 7 minutes (max 15)</a:t>
            </a:r>
          </a:p>
          <a:p>
            <a:r>
              <a:rPr lang="en-US" sz="2600" dirty="0" smtClean="0">
                <a:solidFill>
                  <a:schemeClr val="tx1"/>
                </a:solidFill>
              </a:rPr>
              <a:t>Three possible results</a:t>
            </a:r>
          </a:p>
          <a:p>
            <a:pPr lvl="1">
              <a:buFont typeface="Arial" pitchFamily="34" charset="0"/>
              <a:buChar char="•"/>
            </a:pPr>
            <a:r>
              <a:rPr lang="en-US" dirty="0" smtClean="0">
                <a:solidFill>
                  <a:schemeClr val="tx1"/>
                </a:solidFill>
              </a:rPr>
              <a:t>UIT test result confirmed:</a:t>
            </a:r>
          </a:p>
          <a:p>
            <a:endParaRPr lang="en-US" sz="2400" dirty="0" smtClean="0">
              <a:solidFill>
                <a:schemeClr val="tx1"/>
              </a:solidFill>
            </a:endParaRPr>
          </a:p>
          <a:p>
            <a:pPr lvl="1">
              <a:buFont typeface="Arial" pitchFamily="34" charset="0"/>
              <a:buChar char="•"/>
            </a:pPr>
            <a:r>
              <a:rPr lang="en-US" dirty="0" smtClean="0">
                <a:solidFill>
                  <a:schemeClr val="tx1"/>
                </a:solidFill>
              </a:rPr>
              <a:t>New test recommended:</a:t>
            </a:r>
          </a:p>
          <a:p>
            <a:pPr lvl="1">
              <a:buFont typeface="Arial" pitchFamily="34" charset="0"/>
              <a:buChar char="•"/>
            </a:pPr>
            <a:endParaRPr lang="en-US" dirty="0" smtClean="0">
              <a:solidFill>
                <a:schemeClr val="tx1"/>
              </a:solidFill>
            </a:endParaRPr>
          </a:p>
          <a:p>
            <a:pPr lvl="1">
              <a:buFont typeface="Arial" pitchFamily="34" charset="0"/>
              <a:buChar char="•"/>
            </a:pPr>
            <a:r>
              <a:rPr lang="en-US" dirty="0" smtClean="0">
                <a:solidFill>
                  <a:schemeClr val="tx1"/>
                </a:solidFill>
              </a:rPr>
              <a:t>UIT test result rejected:</a:t>
            </a:r>
          </a:p>
          <a:p>
            <a:endParaRPr lang="da-DK" dirty="0"/>
          </a:p>
        </p:txBody>
      </p:sp>
      <p:pic>
        <p:nvPicPr>
          <p:cNvPr id="4" name="Picture 4"/>
          <p:cNvPicPr>
            <a:picLocks noChangeAspect="1" noChangeArrowheads="1"/>
          </p:cNvPicPr>
          <p:nvPr/>
        </p:nvPicPr>
        <p:blipFill>
          <a:blip r:embed="rId2" cstate="print"/>
          <a:srcRect/>
          <a:stretch>
            <a:fillRect/>
          </a:stretch>
        </p:blipFill>
        <p:spPr bwMode="auto">
          <a:xfrm>
            <a:off x="4674096" y="3273896"/>
            <a:ext cx="754600" cy="914399"/>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4674096" y="4188296"/>
            <a:ext cx="762000" cy="925033"/>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4674096" y="5177082"/>
            <a:ext cx="762000" cy="91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743200" y="1447800"/>
            <a:ext cx="42672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Overview</a:t>
            </a:r>
            <a:endParaRPr lang="en-US" dirty="0">
              <a:solidFill>
                <a:schemeClr val="tx1"/>
              </a:solidFill>
            </a:endParaRPr>
          </a:p>
        </p:txBody>
      </p:sp>
      <p:sp>
        <p:nvSpPr>
          <p:cNvPr id="3" name="Pladsholder til indhold 2"/>
          <p:cNvSpPr>
            <a:spLocks noGrp="1"/>
          </p:cNvSpPr>
          <p:nvPr>
            <p:ph idx="1"/>
          </p:nvPr>
        </p:nvSpPr>
        <p:spPr>
          <a:xfrm>
            <a:off x="467544" y="1268760"/>
            <a:ext cx="6635080" cy="4525963"/>
          </a:xfrm>
        </p:spPr>
        <p:txBody>
          <a:bodyPr/>
          <a:lstStyle/>
          <a:p>
            <a:r>
              <a:rPr lang="en-US" dirty="0" smtClean="0">
                <a:solidFill>
                  <a:schemeClr val="tx1"/>
                </a:solidFill>
              </a:rPr>
              <a:t>Difference between maximum potential and self report tests</a:t>
            </a:r>
          </a:p>
          <a:p>
            <a:r>
              <a:rPr lang="en-US" dirty="0" smtClean="0">
                <a:solidFill>
                  <a:schemeClr val="tx1"/>
                </a:solidFill>
              </a:rPr>
              <a:t>Maximum potential (e.g. ability tests)  </a:t>
            </a:r>
          </a:p>
          <a:p>
            <a:pPr lvl="1"/>
            <a:r>
              <a:rPr lang="en-US" dirty="0" smtClean="0">
                <a:solidFill>
                  <a:schemeClr val="tx1"/>
                </a:solidFill>
              </a:rPr>
              <a:t>Is cheating a problem?</a:t>
            </a:r>
          </a:p>
          <a:p>
            <a:pPr lvl="1"/>
            <a:r>
              <a:rPr lang="en-US" dirty="0" smtClean="0">
                <a:solidFill>
                  <a:schemeClr val="tx1"/>
                </a:solidFill>
              </a:rPr>
              <a:t>Methods used to limit/catch cheaters</a:t>
            </a:r>
          </a:p>
          <a:p>
            <a:pPr lvl="1"/>
            <a:r>
              <a:rPr lang="en-US" dirty="0" smtClean="0">
                <a:solidFill>
                  <a:schemeClr val="tx1"/>
                </a:solidFill>
              </a:rPr>
              <a:t>Example of a confirmation test </a:t>
            </a:r>
          </a:p>
          <a:p>
            <a:r>
              <a:rPr lang="en-US" dirty="0" smtClean="0">
                <a:solidFill>
                  <a:schemeClr val="tx1"/>
                </a:solidFill>
              </a:rPr>
              <a:t>Self report (e.g. personality tests)</a:t>
            </a:r>
          </a:p>
          <a:p>
            <a:pPr lvl="1"/>
            <a:r>
              <a:rPr lang="en-US" dirty="0" smtClean="0">
                <a:solidFill>
                  <a:schemeClr val="tx1"/>
                </a:solidFill>
              </a:rPr>
              <a:t>What is faking/impression management?</a:t>
            </a:r>
          </a:p>
          <a:p>
            <a:pPr lvl="1"/>
            <a:r>
              <a:rPr lang="en-US" dirty="0" smtClean="0">
                <a:solidFill>
                  <a:schemeClr val="tx1"/>
                </a:solidFill>
              </a:rPr>
              <a:t>How widespread is faking and is it a problem?</a:t>
            </a:r>
          </a:p>
          <a:p>
            <a:pPr lvl="1"/>
            <a:r>
              <a:rPr lang="en-US" dirty="0" smtClean="0">
                <a:solidFill>
                  <a:schemeClr val="tx1"/>
                </a:solidFill>
              </a:rPr>
              <a:t>Methods used to limit faking </a:t>
            </a:r>
          </a:p>
          <a:p>
            <a:r>
              <a:rPr lang="en-US" dirty="0" smtClean="0">
                <a:solidFill>
                  <a:schemeClr val="tx1"/>
                </a:solidFill>
              </a:rPr>
              <a:t>Discussion</a:t>
            </a:r>
          </a:p>
        </p:txBody>
      </p:sp>
      <p:pic>
        <p:nvPicPr>
          <p:cNvPr id="1026" name="Picture 2"/>
          <p:cNvPicPr>
            <a:picLocks noChangeAspect="1" noChangeArrowheads="1"/>
          </p:cNvPicPr>
          <p:nvPr/>
        </p:nvPicPr>
        <p:blipFill>
          <a:blip r:embed="rId2" cstate="print"/>
          <a:srcRect/>
          <a:stretch>
            <a:fillRect/>
          </a:stretch>
        </p:blipFill>
        <p:spPr bwMode="auto">
          <a:xfrm>
            <a:off x="6732240" y="1484784"/>
            <a:ext cx="2047875"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solidFill>
                  <a:schemeClr val="tx1"/>
                </a:solidFill>
              </a:rPr>
              <a:t>Results</a:t>
            </a:r>
            <a:endParaRPr lang="da-DK" dirty="0">
              <a:solidFill>
                <a:schemeClr val="tx1"/>
              </a:solidFill>
            </a:endParaRPr>
          </a:p>
        </p:txBody>
      </p:sp>
      <p:sp>
        <p:nvSpPr>
          <p:cNvPr id="3" name="Pladsholder til indhold 2"/>
          <p:cNvSpPr>
            <a:spLocks noGrp="1"/>
          </p:cNvSpPr>
          <p:nvPr>
            <p:ph idx="1"/>
          </p:nvPr>
        </p:nvSpPr>
        <p:spPr/>
        <p:txBody>
          <a:bodyPr/>
          <a:lstStyle/>
          <a:p>
            <a:r>
              <a:rPr lang="en-US" sz="2400" dirty="0" smtClean="0">
                <a:solidFill>
                  <a:schemeClr val="tx1"/>
                </a:solidFill>
              </a:rPr>
              <a:t>If we have 1000 job candidates and 100 of them cheated (cheating effect = 2 </a:t>
            </a:r>
            <a:r>
              <a:rPr lang="en-US" sz="2400" dirty="0" err="1" smtClean="0">
                <a:solidFill>
                  <a:schemeClr val="tx1"/>
                </a:solidFill>
              </a:rPr>
              <a:t>sd</a:t>
            </a:r>
            <a:r>
              <a:rPr lang="en-US" sz="2400" dirty="0" smtClean="0">
                <a:solidFill>
                  <a:schemeClr val="tx1"/>
                </a:solidFill>
              </a:rPr>
              <a:t> units).</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da-DK" dirty="0"/>
          </a:p>
        </p:txBody>
      </p:sp>
      <p:graphicFrame>
        <p:nvGraphicFramePr>
          <p:cNvPr id="4" name="Tabel 3"/>
          <p:cNvGraphicFramePr>
            <a:graphicFrameLocks noGrp="1"/>
          </p:cNvGraphicFramePr>
          <p:nvPr/>
        </p:nvGraphicFramePr>
        <p:xfrm>
          <a:off x="1259632" y="3123272"/>
          <a:ext cx="4975479" cy="3114040"/>
        </p:xfrm>
        <a:graphic>
          <a:graphicData uri="http://schemas.openxmlformats.org/drawingml/2006/table">
            <a:tbl>
              <a:tblPr firstRow="1" bandRow="1">
                <a:tableStyleId>{5C22544A-7EE6-4342-B048-85BDC9FD1C3A}</a:tableStyleId>
              </a:tblPr>
              <a:tblGrid>
                <a:gridCol w="762000"/>
                <a:gridCol w="2181479"/>
                <a:gridCol w="2032000"/>
              </a:tblGrid>
              <a:tr h="370840">
                <a:tc>
                  <a:txBody>
                    <a:bodyPr/>
                    <a:lstStyle/>
                    <a:p>
                      <a:pPr algn="ctr"/>
                      <a:r>
                        <a:rPr lang="en-US" b="0" noProof="0" dirty="0" smtClean="0">
                          <a:solidFill>
                            <a:schemeClr val="tx1"/>
                          </a:solidFill>
                        </a:rPr>
                        <a:t>Result</a:t>
                      </a:r>
                      <a:endParaRPr lang="en-US" b="0" noProof="0" dirty="0">
                        <a:solidFill>
                          <a:schemeClr val="tx1"/>
                        </a:solidFill>
                      </a:endParaRPr>
                    </a:p>
                  </a:txBody>
                  <a:tcPr/>
                </a:tc>
                <a:tc>
                  <a:txBody>
                    <a:bodyPr/>
                    <a:lstStyle/>
                    <a:p>
                      <a:pPr algn="ctr"/>
                      <a:r>
                        <a:rPr lang="en-US" b="0" noProof="0" dirty="0" smtClean="0">
                          <a:solidFill>
                            <a:schemeClr val="tx1"/>
                          </a:solidFill>
                        </a:rPr>
                        <a:t>Honest Respondents</a:t>
                      </a:r>
                      <a:endParaRPr lang="en-US" b="0" noProof="0" dirty="0">
                        <a:solidFill>
                          <a:schemeClr val="tx1"/>
                        </a:solidFill>
                      </a:endParaRPr>
                    </a:p>
                  </a:txBody>
                  <a:tcPr/>
                </a:tc>
                <a:tc>
                  <a:txBody>
                    <a:bodyPr/>
                    <a:lstStyle/>
                    <a:p>
                      <a:pPr algn="ctr"/>
                      <a:r>
                        <a:rPr lang="en-US" b="0" noProof="0" dirty="0" smtClean="0">
                          <a:solidFill>
                            <a:schemeClr val="tx1"/>
                          </a:solidFill>
                        </a:rPr>
                        <a:t>Cheaters</a:t>
                      </a:r>
                      <a:endParaRPr lang="en-US" b="0" noProof="0" dirty="0">
                        <a:solidFill>
                          <a:schemeClr val="tx1"/>
                        </a:solidFill>
                      </a:endParaRPr>
                    </a:p>
                  </a:txBody>
                  <a:tcPr/>
                </a:tc>
              </a:tr>
              <a:tr h="370840">
                <a:tc>
                  <a:txBody>
                    <a:bodyPr/>
                    <a:lstStyle/>
                    <a:p>
                      <a:endParaRPr lang="da-DK" dirty="0" smtClean="0">
                        <a:solidFill>
                          <a:schemeClr val="tx1"/>
                        </a:solidFill>
                      </a:endParaRPr>
                    </a:p>
                    <a:p>
                      <a:endParaRPr lang="da-DK" dirty="0" smtClean="0">
                        <a:solidFill>
                          <a:schemeClr val="tx1"/>
                        </a:solidFill>
                      </a:endParaRPr>
                    </a:p>
                    <a:p>
                      <a:endParaRPr lang="da-DK" dirty="0">
                        <a:solidFill>
                          <a:schemeClr val="tx1"/>
                        </a:solidFill>
                      </a:endParaRPr>
                    </a:p>
                  </a:txBody>
                  <a:tcPr/>
                </a:tc>
                <a:tc>
                  <a:txBody>
                    <a:bodyPr/>
                    <a:lstStyle/>
                    <a:p>
                      <a:pPr algn="ctr"/>
                      <a:r>
                        <a:rPr lang="da-DK" sz="1800" dirty="0" smtClean="0">
                          <a:solidFill>
                            <a:schemeClr val="tx1"/>
                          </a:solidFill>
                        </a:rPr>
                        <a:t> 855</a:t>
                      </a:r>
                      <a:endParaRPr lang="da-DK" sz="1800" dirty="0">
                        <a:solidFill>
                          <a:schemeClr val="tx1"/>
                        </a:solidFill>
                      </a:endParaRPr>
                    </a:p>
                  </a:txBody>
                  <a:tcPr/>
                </a:tc>
                <a:tc>
                  <a:txBody>
                    <a:bodyPr/>
                    <a:lstStyle/>
                    <a:p>
                      <a:pPr algn="ctr"/>
                      <a:r>
                        <a:rPr lang="da-DK" sz="1800" dirty="0" smtClean="0">
                          <a:solidFill>
                            <a:schemeClr val="tx1"/>
                          </a:solidFill>
                        </a:rPr>
                        <a:t>5</a:t>
                      </a:r>
                      <a:endParaRPr lang="da-DK" sz="1800" dirty="0">
                        <a:solidFill>
                          <a:schemeClr val="tx1"/>
                        </a:solidFill>
                      </a:endParaRPr>
                    </a:p>
                  </a:txBody>
                  <a:tcPr/>
                </a:tc>
              </a:tr>
              <a:tr h="370840">
                <a:tc>
                  <a:txBody>
                    <a:bodyPr/>
                    <a:lstStyle/>
                    <a:p>
                      <a:endParaRPr lang="da-DK" dirty="0" smtClean="0">
                        <a:solidFill>
                          <a:schemeClr val="tx1"/>
                        </a:solidFill>
                      </a:endParaRPr>
                    </a:p>
                    <a:p>
                      <a:endParaRPr lang="da-DK" dirty="0" smtClean="0">
                        <a:solidFill>
                          <a:schemeClr val="tx1"/>
                        </a:solidFill>
                      </a:endParaRPr>
                    </a:p>
                    <a:p>
                      <a:endParaRPr lang="da-DK" dirty="0">
                        <a:solidFill>
                          <a:schemeClr val="tx1"/>
                        </a:solidFill>
                      </a:endParaRPr>
                    </a:p>
                  </a:txBody>
                  <a:tcPr/>
                </a:tc>
                <a:tc>
                  <a:txBody>
                    <a:bodyPr/>
                    <a:lstStyle/>
                    <a:p>
                      <a:pPr algn="ctr"/>
                      <a:r>
                        <a:rPr lang="da-DK" sz="1800" dirty="0" smtClean="0">
                          <a:solidFill>
                            <a:schemeClr val="tx1"/>
                          </a:solidFill>
                        </a:rPr>
                        <a:t>45</a:t>
                      </a:r>
                      <a:endParaRPr lang="da-DK" sz="1800" dirty="0">
                        <a:solidFill>
                          <a:schemeClr val="tx1"/>
                        </a:solidFill>
                      </a:endParaRPr>
                    </a:p>
                  </a:txBody>
                  <a:tcPr/>
                </a:tc>
                <a:tc>
                  <a:txBody>
                    <a:bodyPr/>
                    <a:lstStyle/>
                    <a:p>
                      <a:pPr algn="ctr"/>
                      <a:r>
                        <a:rPr lang="da-DK" sz="1800" dirty="0" smtClean="0">
                          <a:solidFill>
                            <a:schemeClr val="tx1"/>
                          </a:solidFill>
                        </a:rPr>
                        <a:t>50</a:t>
                      </a:r>
                      <a:endParaRPr lang="da-DK" sz="1800" dirty="0">
                        <a:solidFill>
                          <a:schemeClr val="tx1"/>
                        </a:solidFill>
                      </a:endParaRPr>
                    </a:p>
                  </a:txBody>
                  <a:tcPr/>
                </a:tc>
              </a:tr>
              <a:tr h="370840">
                <a:tc>
                  <a:txBody>
                    <a:bodyPr/>
                    <a:lstStyle/>
                    <a:p>
                      <a:endParaRPr lang="da-DK" dirty="0" smtClean="0">
                        <a:solidFill>
                          <a:schemeClr val="tx1"/>
                        </a:solidFill>
                      </a:endParaRPr>
                    </a:p>
                    <a:p>
                      <a:endParaRPr lang="da-DK" dirty="0" smtClean="0">
                        <a:solidFill>
                          <a:schemeClr val="tx1"/>
                        </a:solidFill>
                      </a:endParaRPr>
                    </a:p>
                    <a:p>
                      <a:endParaRPr lang="da-DK" dirty="0">
                        <a:solidFill>
                          <a:schemeClr val="tx1"/>
                        </a:solidFill>
                      </a:endParaRPr>
                    </a:p>
                  </a:txBody>
                  <a:tcPr/>
                </a:tc>
                <a:tc>
                  <a:txBody>
                    <a:bodyPr/>
                    <a:lstStyle/>
                    <a:p>
                      <a:pPr algn="ctr"/>
                      <a:r>
                        <a:rPr lang="da-DK" sz="1800" dirty="0" smtClean="0">
                          <a:solidFill>
                            <a:schemeClr val="tx1"/>
                          </a:solidFill>
                        </a:rPr>
                        <a:t>0</a:t>
                      </a:r>
                      <a:endParaRPr lang="da-DK" sz="1800" dirty="0">
                        <a:solidFill>
                          <a:schemeClr val="tx1"/>
                        </a:solidFill>
                      </a:endParaRPr>
                    </a:p>
                  </a:txBody>
                  <a:tcPr/>
                </a:tc>
                <a:tc>
                  <a:txBody>
                    <a:bodyPr/>
                    <a:lstStyle/>
                    <a:p>
                      <a:pPr algn="ctr"/>
                      <a:r>
                        <a:rPr lang="da-DK" sz="1800" dirty="0" smtClean="0">
                          <a:solidFill>
                            <a:schemeClr val="tx1"/>
                          </a:solidFill>
                        </a:rPr>
                        <a:t>45</a:t>
                      </a:r>
                      <a:endParaRPr lang="da-DK" sz="1800" dirty="0">
                        <a:solidFill>
                          <a:schemeClr val="tx1"/>
                        </a:solidFill>
                      </a:endParaRPr>
                    </a:p>
                  </a:txBody>
                  <a:tcPr/>
                </a:tc>
              </a:tr>
            </a:tbl>
          </a:graphicData>
        </a:graphic>
      </p:graphicFrame>
      <p:pic>
        <p:nvPicPr>
          <p:cNvPr id="5" name="Picture 4"/>
          <p:cNvPicPr>
            <a:picLocks noChangeAspect="1" noChangeArrowheads="1"/>
          </p:cNvPicPr>
          <p:nvPr/>
        </p:nvPicPr>
        <p:blipFill>
          <a:blip r:embed="rId2" cstate="print"/>
          <a:srcRect/>
          <a:stretch>
            <a:fillRect/>
          </a:stretch>
        </p:blipFill>
        <p:spPr bwMode="auto">
          <a:xfrm>
            <a:off x="1289720" y="3501008"/>
            <a:ext cx="754600" cy="914399"/>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1289720" y="4415408"/>
            <a:ext cx="762000" cy="925033"/>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1289720" y="5329808"/>
            <a:ext cx="762000" cy="91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en-US" dirty="0" smtClean="0">
                <a:solidFill>
                  <a:schemeClr val="tx1"/>
                </a:solidFill>
              </a:rPr>
              <a:t>Candidate response consistency</a:t>
            </a:r>
            <a:r>
              <a:rPr lang="da-DK" dirty="0" smtClean="0"/>
              <a:t/>
            </a:r>
            <a:br>
              <a:rPr lang="da-DK" dirty="0" smtClean="0"/>
            </a:br>
            <a:endParaRPr lang="da-DK" dirty="0"/>
          </a:p>
        </p:txBody>
      </p:sp>
      <p:sp>
        <p:nvSpPr>
          <p:cNvPr id="3" name="Pladsholder til indhold 2"/>
          <p:cNvSpPr>
            <a:spLocks noGrp="1"/>
          </p:cNvSpPr>
          <p:nvPr>
            <p:ph idx="1"/>
          </p:nvPr>
        </p:nvSpPr>
        <p:spPr/>
        <p:txBody>
          <a:bodyPr/>
          <a:lstStyle/>
          <a:p>
            <a:pPr>
              <a:spcBef>
                <a:spcPct val="50000"/>
              </a:spcBef>
            </a:pPr>
            <a:r>
              <a:rPr lang="en-US" sz="2400" dirty="0" smtClean="0">
                <a:solidFill>
                  <a:schemeClr val="tx1"/>
                </a:solidFill>
              </a:rPr>
              <a:t>There is consistency if we administer the same items 2 times (Becker and </a:t>
            </a:r>
            <a:r>
              <a:rPr lang="en-US" sz="2400" dirty="0" err="1" smtClean="0">
                <a:solidFill>
                  <a:schemeClr val="tx1"/>
                </a:solidFill>
              </a:rPr>
              <a:t>Makransky</a:t>
            </a:r>
            <a:r>
              <a:rPr lang="en-US" sz="2400" dirty="0" smtClean="0">
                <a:solidFill>
                  <a:schemeClr val="tx1"/>
                </a:solidFill>
              </a:rPr>
              <a:t>, 2011).</a:t>
            </a:r>
          </a:p>
          <a:p>
            <a:pPr lvl="1"/>
            <a:r>
              <a:rPr lang="en-US" sz="1800" dirty="0" smtClean="0"/>
              <a:t>When a respondent makes a correct response to an item at time 1 they are more likely to answer that item correct at time 2</a:t>
            </a:r>
          </a:p>
          <a:p>
            <a:pPr lvl="1"/>
            <a:r>
              <a:rPr lang="en-US" sz="1800" dirty="0" smtClean="0"/>
              <a:t>We can correctly identify if the test taker is the same person 66% of the time using a person fit LM test (</a:t>
            </a:r>
            <a:r>
              <a:rPr lang="en-US" sz="1800" dirty="0" err="1" smtClean="0"/>
              <a:t>Glas</a:t>
            </a:r>
            <a:r>
              <a:rPr lang="en-US" sz="1800" dirty="0" smtClean="0"/>
              <a:t> and </a:t>
            </a:r>
            <a:r>
              <a:rPr lang="en-US" sz="1800" dirty="0" err="1" smtClean="0"/>
              <a:t>Dagahoy</a:t>
            </a:r>
            <a:r>
              <a:rPr lang="en-US" sz="1800" dirty="0" smtClean="0"/>
              <a:t>, 2006) </a:t>
            </a:r>
          </a:p>
          <a:p>
            <a:pPr lvl="1"/>
            <a:r>
              <a:rPr lang="en-US" sz="1800" dirty="0" smtClean="0"/>
              <a:t>If the first response is wrong does the probability of making the same mistake increase?  Yes 72% of wrong responses at time 1 made same mistake at time 2</a:t>
            </a:r>
          </a:p>
          <a:p>
            <a:pPr lvl="1"/>
            <a:endParaRPr lang="en-US" sz="1800" dirty="0" smtClean="0"/>
          </a:p>
          <a:p>
            <a:pPr lvl="1"/>
            <a:endParaRPr lang="en-US" sz="1800" dirty="0" smtClean="0"/>
          </a:p>
          <a:p>
            <a:pPr lvl="1"/>
            <a:endParaRPr lang="en-US" sz="1800" dirty="0" smtClean="0"/>
          </a:p>
          <a:p>
            <a:pPr lvl="1"/>
            <a:r>
              <a:rPr lang="en-US" sz="1800" dirty="0" smtClean="0"/>
              <a:t>Need to combine results of correct and incorrect consistency</a:t>
            </a:r>
          </a:p>
          <a:p>
            <a:pPr lvl="1">
              <a:buNone/>
            </a:pPr>
            <a:r>
              <a:rPr lang="en-US" dirty="0" smtClean="0"/>
              <a:t> </a:t>
            </a:r>
            <a:endParaRPr lang="da-DK" sz="2000" dirty="0" smtClean="0"/>
          </a:p>
          <a:p>
            <a:endParaRPr lang="en-US" b="1" dirty="0" smtClean="0"/>
          </a:p>
        </p:txBody>
      </p:sp>
      <p:graphicFrame>
        <p:nvGraphicFramePr>
          <p:cNvPr id="6" name="Tabel 5"/>
          <p:cNvGraphicFramePr>
            <a:graphicFrameLocks noGrp="1"/>
          </p:cNvGraphicFramePr>
          <p:nvPr/>
        </p:nvGraphicFramePr>
        <p:xfrm>
          <a:off x="1331640" y="4293096"/>
          <a:ext cx="6096000" cy="861568"/>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lnSpc>
                          <a:spcPct val="115000"/>
                        </a:lnSpc>
                        <a:spcAft>
                          <a:spcPts val="0"/>
                        </a:spcAft>
                      </a:pPr>
                      <a:endParaRPr lang="da-DK" sz="1400" b="1" dirty="0">
                        <a:latin typeface="Calibri"/>
                        <a:ea typeface="Calibri"/>
                        <a:cs typeface="Times New Roman"/>
                      </a:endParaRPr>
                    </a:p>
                  </a:txBody>
                  <a:tcPr marL="67332" marR="67332" marT="0" marB="0"/>
                </a:tc>
                <a:tc>
                  <a:txBody>
                    <a:bodyPr/>
                    <a:lstStyle/>
                    <a:p>
                      <a:pPr algn="ctr">
                        <a:lnSpc>
                          <a:spcPct val="115000"/>
                        </a:lnSpc>
                        <a:spcAft>
                          <a:spcPts val="0"/>
                        </a:spcAft>
                      </a:pPr>
                      <a:r>
                        <a:rPr lang="en-US" sz="1400" b="1" dirty="0">
                          <a:latin typeface="Calibri"/>
                          <a:ea typeface="Calibri"/>
                          <a:cs typeface="Times New Roman"/>
                        </a:rPr>
                        <a:t>&lt; 20 </a:t>
                      </a:r>
                      <a:r>
                        <a:rPr lang="en-US" sz="1400" b="1" dirty="0" smtClean="0">
                          <a:latin typeface="Calibri"/>
                          <a:ea typeface="Calibri"/>
                          <a:cs typeface="Times New Roman"/>
                        </a:rPr>
                        <a:t>common items</a:t>
                      </a:r>
                      <a:endParaRPr lang="da-DK"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1400" b="1" dirty="0">
                          <a:latin typeface="Calibri"/>
                          <a:ea typeface="Calibri"/>
                          <a:cs typeface="Times New Roman"/>
                        </a:rPr>
                        <a:t>20 to 30 </a:t>
                      </a:r>
                      <a:r>
                        <a:rPr lang="en-US" sz="1400" b="1" dirty="0" smtClean="0">
                          <a:latin typeface="Calibri"/>
                          <a:ea typeface="Calibri"/>
                          <a:cs typeface="Times New Roman"/>
                        </a:rPr>
                        <a:t>common items</a:t>
                      </a:r>
                      <a:endParaRPr lang="da-DK"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1400" b="1" dirty="0">
                          <a:latin typeface="Calibri"/>
                          <a:ea typeface="Calibri"/>
                          <a:cs typeface="Times New Roman"/>
                        </a:rPr>
                        <a:t>&gt; </a:t>
                      </a:r>
                      <a:r>
                        <a:rPr lang="en-US" sz="1400" b="1" dirty="0" smtClean="0">
                          <a:latin typeface="Calibri"/>
                          <a:ea typeface="Calibri"/>
                          <a:cs typeface="Times New Roman"/>
                        </a:rPr>
                        <a:t>30 common items</a:t>
                      </a:r>
                      <a:endParaRPr lang="da-DK" sz="1100" dirty="0">
                        <a:latin typeface="Calibri"/>
                        <a:ea typeface="Calibri"/>
                        <a:cs typeface="Times New Roman"/>
                      </a:endParaRPr>
                    </a:p>
                  </a:txBody>
                  <a:tcPr marL="68580" marR="68580" marT="0" marB="0"/>
                </a:tc>
              </a:tr>
              <a:tr h="370840">
                <a:tc>
                  <a:txBody>
                    <a:bodyPr/>
                    <a:lstStyle/>
                    <a:p>
                      <a:pPr algn="ctr">
                        <a:lnSpc>
                          <a:spcPct val="115000"/>
                        </a:lnSpc>
                        <a:spcAft>
                          <a:spcPts val="0"/>
                        </a:spcAft>
                      </a:pPr>
                      <a:r>
                        <a:rPr lang="en-US" sz="1400" dirty="0" smtClean="0">
                          <a:latin typeface="+mn-lt"/>
                          <a:ea typeface="Calibri"/>
                          <a:cs typeface="Times New Roman"/>
                        </a:rPr>
                        <a:t>ACCURACY</a:t>
                      </a:r>
                      <a:endParaRPr lang="da-DK" sz="1400" dirty="0">
                        <a:latin typeface="+mn-lt"/>
                        <a:ea typeface="Calibri"/>
                        <a:cs typeface="Times New Roman"/>
                      </a:endParaRPr>
                    </a:p>
                  </a:txBody>
                  <a:tcPr marL="67332" marR="67332" marT="0" marB="0"/>
                </a:tc>
                <a:tc>
                  <a:txBody>
                    <a:bodyPr/>
                    <a:lstStyle/>
                    <a:p>
                      <a:pPr algn="ctr">
                        <a:lnSpc>
                          <a:spcPct val="115000"/>
                        </a:lnSpc>
                        <a:spcAft>
                          <a:spcPts val="0"/>
                        </a:spcAft>
                      </a:pPr>
                      <a:r>
                        <a:rPr lang="en-US" sz="1400" dirty="0" smtClean="0">
                          <a:latin typeface="Calibri"/>
                          <a:ea typeface="Calibri"/>
                          <a:cs typeface="Times New Roman"/>
                        </a:rPr>
                        <a:t>65 %</a:t>
                      </a:r>
                      <a:endParaRPr lang="da-DK" sz="1000" dirty="0">
                        <a:latin typeface="Calibri"/>
                        <a:ea typeface="Calibri"/>
                        <a:cs typeface="Times New Roman"/>
                      </a:endParaRPr>
                    </a:p>
                  </a:txBody>
                  <a:tcPr marL="67332" marR="67332" marT="0" marB="0"/>
                </a:tc>
                <a:tc>
                  <a:txBody>
                    <a:bodyPr/>
                    <a:lstStyle/>
                    <a:p>
                      <a:pPr algn="ctr">
                        <a:lnSpc>
                          <a:spcPct val="115000"/>
                        </a:lnSpc>
                        <a:spcAft>
                          <a:spcPts val="0"/>
                        </a:spcAft>
                      </a:pPr>
                      <a:r>
                        <a:rPr lang="en-US" sz="1400" dirty="0" smtClean="0">
                          <a:latin typeface="Calibri"/>
                          <a:ea typeface="Calibri"/>
                          <a:cs typeface="Times New Roman"/>
                        </a:rPr>
                        <a:t>72 %</a:t>
                      </a:r>
                      <a:endParaRPr lang="da-DK" sz="1000" dirty="0">
                        <a:latin typeface="Calibri"/>
                        <a:ea typeface="Calibri"/>
                        <a:cs typeface="Times New Roman"/>
                      </a:endParaRPr>
                    </a:p>
                  </a:txBody>
                  <a:tcPr marL="67332" marR="67332" marT="0" marB="0"/>
                </a:tc>
                <a:tc>
                  <a:txBody>
                    <a:bodyPr/>
                    <a:lstStyle/>
                    <a:p>
                      <a:pPr algn="ctr">
                        <a:lnSpc>
                          <a:spcPct val="115000"/>
                        </a:lnSpc>
                        <a:spcAft>
                          <a:spcPts val="0"/>
                        </a:spcAft>
                      </a:pPr>
                      <a:r>
                        <a:rPr lang="en-US" sz="1400" dirty="0" smtClean="0">
                          <a:latin typeface="Calibri"/>
                          <a:ea typeface="Calibri"/>
                          <a:cs typeface="Times New Roman"/>
                        </a:rPr>
                        <a:t>84 %</a:t>
                      </a:r>
                      <a:endParaRPr lang="da-DK" sz="1000" dirty="0">
                        <a:latin typeface="Calibri"/>
                        <a:ea typeface="Calibri"/>
                        <a:cs typeface="Times New Roman"/>
                      </a:endParaRPr>
                    </a:p>
                  </a:txBody>
                  <a:tcPr marL="67332" marR="67332"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Discussion</a:t>
            </a:r>
            <a:endParaRPr lang="en-US" dirty="0">
              <a:solidFill>
                <a:schemeClr val="tx1"/>
              </a:solidFill>
            </a:endParaRPr>
          </a:p>
        </p:txBody>
      </p:sp>
      <p:sp>
        <p:nvSpPr>
          <p:cNvPr id="3" name="Pladsholder til indhold 2"/>
          <p:cNvSpPr>
            <a:spLocks noGrp="1"/>
          </p:cNvSpPr>
          <p:nvPr>
            <p:ph idx="1"/>
          </p:nvPr>
        </p:nvSpPr>
        <p:spPr>
          <a:xfrm>
            <a:off x="395536" y="1340768"/>
            <a:ext cx="8748464" cy="3096344"/>
          </a:xfrm>
        </p:spPr>
        <p:txBody>
          <a:bodyPr/>
          <a:lstStyle/>
          <a:p>
            <a:r>
              <a:rPr lang="en-US" sz="2000" dirty="0" smtClean="0">
                <a:solidFill>
                  <a:schemeClr val="tx1"/>
                </a:solidFill>
              </a:rPr>
              <a:t>We do not expect for cheating to be as high northern Europe</a:t>
            </a:r>
          </a:p>
          <a:p>
            <a:r>
              <a:rPr lang="en-US" sz="2000" dirty="0" smtClean="0">
                <a:solidFill>
                  <a:schemeClr val="tx1"/>
                </a:solidFill>
              </a:rPr>
              <a:t>But we should be prepared</a:t>
            </a:r>
          </a:p>
          <a:p>
            <a:r>
              <a:rPr lang="en-US" sz="2000" dirty="0" smtClean="0">
                <a:solidFill>
                  <a:schemeClr val="tx1"/>
                </a:solidFill>
              </a:rPr>
              <a:t>Limit peoples belief in their ability to cheat</a:t>
            </a:r>
          </a:p>
          <a:p>
            <a:r>
              <a:rPr lang="en-US" sz="2000" dirty="0" smtClean="0">
                <a:solidFill>
                  <a:schemeClr val="tx1"/>
                </a:solidFill>
              </a:rPr>
              <a:t>Research shows that the more you do to stop cheating the less people cheat</a:t>
            </a:r>
          </a:p>
          <a:p>
            <a:pPr lvl="1"/>
            <a:r>
              <a:rPr lang="en-US" sz="2000" dirty="0" smtClean="0">
                <a:solidFill>
                  <a:schemeClr val="tx1"/>
                </a:solidFill>
              </a:rPr>
              <a:t>Because it makes it clear that it is wrong</a:t>
            </a:r>
          </a:p>
          <a:p>
            <a:pPr lvl="1"/>
            <a:r>
              <a:rPr lang="en-US" sz="2000" dirty="0" smtClean="0">
                <a:solidFill>
                  <a:schemeClr val="tx1"/>
                </a:solidFill>
              </a:rPr>
              <a:t>Because people are afraid of being caught</a:t>
            </a:r>
          </a:p>
          <a:p>
            <a:pPr lvl="1"/>
            <a:endParaRPr lang="da-DK" sz="1800" dirty="0" smtClean="0"/>
          </a:p>
          <a:p>
            <a:endParaRPr lang="da-DK" sz="1800" dirty="0"/>
          </a:p>
        </p:txBody>
      </p:sp>
      <p:pic>
        <p:nvPicPr>
          <p:cNvPr id="3075" name="Picture 3"/>
          <p:cNvPicPr>
            <a:picLocks noChangeAspect="1" noChangeArrowheads="1"/>
          </p:cNvPicPr>
          <p:nvPr/>
        </p:nvPicPr>
        <p:blipFill>
          <a:blip r:embed="rId2" cstate="print"/>
          <a:srcRect/>
          <a:stretch>
            <a:fillRect/>
          </a:stretch>
        </p:blipFill>
        <p:spPr bwMode="auto">
          <a:xfrm>
            <a:off x="7020273" y="4221088"/>
            <a:ext cx="2123727" cy="2117601"/>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0" y="4221088"/>
            <a:ext cx="2123728" cy="2137792"/>
          </a:xfrm>
          <a:prstGeom prst="rect">
            <a:avLst/>
          </a:prstGeom>
          <a:noFill/>
          <a:ln w="9525">
            <a:noFill/>
            <a:miter lim="800000"/>
            <a:headEnd/>
            <a:tailEnd/>
          </a:ln>
        </p:spPr>
      </p:pic>
      <p:sp>
        <p:nvSpPr>
          <p:cNvPr id="7" name="Rektangel 6"/>
          <p:cNvSpPr/>
          <p:nvPr/>
        </p:nvSpPr>
        <p:spPr>
          <a:xfrm>
            <a:off x="2195736" y="4221088"/>
            <a:ext cx="4752528" cy="20882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solidFill>
                  <a:schemeClr val="tx1"/>
                </a:solidFill>
              </a:rPr>
              <a:t>Who would you rather hire a dishonest employee or an incompetent employee?</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blinds(horizontal)">
                                      <p:cBhvr>
                                        <p:cTn id="28" dur="500"/>
                                        <p:tgtEl>
                                          <p:spTgt spid="307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nodeType="withEffect">
                                  <p:stCondLst>
                                    <p:cond delay="0"/>
                                  </p:stCondLst>
                                  <p:childTnLst>
                                    <p:set>
                                      <p:cBhvr>
                                        <p:cTn id="33" dur="1" fill="hold">
                                          <p:stCondLst>
                                            <p:cond delay="0"/>
                                          </p:stCondLst>
                                        </p:cTn>
                                        <p:tgtEl>
                                          <p:spTgt spid="3075"/>
                                        </p:tgtEl>
                                        <p:attrNameLst>
                                          <p:attrName>style.visibility</p:attrName>
                                        </p:attrNameLst>
                                      </p:cBhvr>
                                      <p:to>
                                        <p:strVal val="visible"/>
                                      </p:to>
                                    </p:set>
                                    <p:animEffect transition="in" filter="blinds(horizontal)">
                                      <p:cBhvr>
                                        <p:cTn id="3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Break?</a:t>
            </a:r>
            <a:endParaRPr lang="en-US" dirty="0">
              <a:solidFill>
                <a:schemeClr val="tx1"/>
              </a:solidFill>
            </a:endParaRPr>
          </a:p>
        </p:txBody>
      </p:sp>
      <p:pic>
        <p:nvPicPr>
          <p:cNvPr id="5" name="il_fi" descr="http://blog.easydrop.com/wp-content/uploads/2009/07/15-break.jpg"/>
          <p:cNvPicPr>
            <a:picLocks noGrp="1"/>
          </p:cNvPicPr>
          <p:nvPr>
            <p:ph idx="1"/>
          </p:nvPr>
        </p:nvPicPr>
        <p:blipFill>
          <a:blip r:embed="rId2" cstate="print"/>
          <a:srcRect/>
          <a:stretch>
            <a:fillRect/>
          </a:stretch>
        </p:blipFill>
        <p:spPr bwMode="auto">
          <a:xfrm>
            <a:off x="2667000" y="2410619"/>
            <a:ext cx="38100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Faking on self report measures of typical behavior</a:t>
            </a:r>
            <a:endParaRPr lang="en-US" dirty="0">
              <a:solidFill>
                <a:schemeClr val="tx1"/>
              </a:solidFill>
            </a:endParaRPr>
          </a:p>
        </p:txBody>
      </p:sp>
      <p:sp>
        <p:nvSpPr>
          <p:cNvPr id="3" name="Pladsholder til indhold 2"/>
          <p:cNvSpPr>
            <a:spLocks noGrp="1"/>
          </p:cNvSpPr>
          <p:nvPr>
            <p:ph idx="1"/>
          </p:nvPr>
        </p:nvSpPr>
        <p:spPr>
          <a:xfrm>
            <a:off x="467544" y="1340768"/>
            <a:ext cx="8229600" cy="4525963"/>
          </a:xfrm>
        </p:spPr>
        <p:txBody>
          <a:bodyPr/>
          <a:lstStyle/>
          <a:p>
            <a:r>
              <a:rPr lang="en-US" dirty="0" smtClean="0">
                <a:solidFill>
                  <a:schemeClr val="tx1"/>
                </a:solidFill>
              </a:rPr>
              <a:t>What is faking/impression management?</a:t>
            </a:r>
          </a:p>
          <a:p>
            <a:r>
              <a:rPr lang="en-US" dirty="0" smtClean="0">
                <a:solidFill>
                  <a:schemeClr val="tx1"/>
                </a:solidFill>
              </a:rPr>
              <a:t>How widespread is faking?</a:t>
            </a:r>
          </a:p>
          <a:p>
            <a:r>
              <a:rPr lang="en-US" dirty="0" smtClean="0">
                <a:solidFill>
                  <a:schemeClr val="tx1"/>
                </a:solidFill>
              </a:rPr>
              <a:t>Is it a problem?</a:t>
            </a:r>
          </a:p>
          <a:p>
            <a:r>
              <a:rPr lang="en-US" dirty="0" smtClean="0">
                <a:solidFill>
                  <a:schemeClr val="tx1"/>
                </a:solidFill>
              </a:rPr>
              <a:t>A theory of self presentation</a:t>
            </a:r>
          </a:p>
          <a:p>
            <a:r>
              <a:rPr lang="en-US" dirty="0" smtClean="0">
                <a:solidFill>
                  <a:schemeClr val="tx1"/>
                </a:solidFill>
              </a:rPr>
              <a:t>Methods used to limit faking/self presentation </a:t>
            </a:r>
          </a:p>
          <a:p>
            <a:r>
              <a:rPr lang="en-US" dirty="0" smtClean="0">
                <a:solidFill>
                  <a:schemeClr val="tx1"/>
                </a:solidFill>
              </a:rPr>
              <a:t>Research results related to these methods</a:t>
            </a:r>
          </a:p>
          <a:p>
            <a:r>
              <a:rPr lang="en-US" dirty="0" smtClean="0">
                <a:solidFill>
                  <a:schemeClr val="tx1"/>
                </a:solidFill>
              </a:rPr>
              <a:t>Discussion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What is faking and why is it important?</a:t>
            </a:r>
            <a:endParaRPr lang="en-US" dirty="0">
              <a:solidFill>
                <a:schemeClr val="tx1"/>
              </a:solidFill>
            </a:endParaRPr>
          </a:p>
        </p:txBody>
      </p:sp>
      <p:sp>
        <p:nvSpPr>
          <p:cNvPr id="3" name="Pladsholder til indhold 2"/>
          <p:cNvSpPr>
            <a:spLocks noGrp="1"/>
          </p:cNvSpPr>
          <p:nvPr>
            <p:ph idx="1"/>
          </p:nvPr>
        </p:nvSpPr>
        <p:spPr>
          <a:xfrm>
            <a:off x="611560" y="2072605"/>
            <a:ext cx="8229600" cy="4785395"/>
          </a:xfrm>
        </p:spPr>
        <p:txBody>
          <a:bodyPr/>
          <a:lstStyle/>
          <a:p>
            <a:r>
              <a:rPr lang="en-US" sz="2400" dirty="0" smtClean="0">
                <a:solidFill>
                  <a:schemeClr val="tx1"/>
                </a:solidFill>
              </a:rPr>
              <a:t>Faking is probably the biggest apprehension employers have about using personality tests during the hiring process!</a:t>
            </a:r>
          </a:p>
          <a:p>
            <a:r>
              <a:rPr lang="en-US" sz="2400" dirty="0" smtClean="0">
                <a:solidFill>
                  <a:schemeClr val="tx1"/>
                </a:solidFill>
              </a:rPr>
              <a:t>Faking - impression management - self presentation - social desirable responding</a:t>
            </a:r>
          </a:p>
          <a:p>
            <a:r>
              <a:rPr lang="en-US" sz="2400" dirty="0" smtClean="0">
                <a:solidFill>
                  <a:schemeClr val="tx1"/>
                </a:solidFill>
              </a:rPr>
              <a:t>Faking: Intentional deceptive presentation of attributes applicants do not truly believe they possess (</a:t>
            </a:r>
            <a:r>
              <a:rPr lang="en-US" sz="2400" dirty="0" err="1" smtClean="0">
                <a:solidFill>
                  <a:schemeClr val="tx1"/>
                </a:solidFill>
              </a:rPr>
              <a:t>Lavashina</a:t>
            </a:r>
            <a:r>
              <a:rPr lang="en-US" sz="2400" dirty="0" smtClean="0">
                <a:solidFill>
                  <a:schemeClr val="tx1"/>
                </a:solidFill>
              </a:rPr>
              <a:t> &amp; Campion, 2006)</a:t>
            </a:r>
          </a:p>
          <a:p>
            <a:r>
              <a:rPr lang="en-US" sz="2400" dirty="0" smtClean="0">
                <a:solidFill>
                  <a:schemeClr val="tx1"/>
                </a:solidFill>
              </a:rPr>
              <a:t>Self presentation: attempts to adapt one’s projected self-image to situational demands of attracting prospective employers (Marcus, 2009)</a:t>
            </a:r>
          </a:p>
        </p:txBody>
      </p:sp>
      <p:pic>
        <p:nvPicPr>
          <p:cNvPr id="1027" name="Picture 3"/>
          <p:cNvPicPr>
            <a:picLocks noChangeAspect="1" noChangeArrowheads="1"/>
          </p:cNvPicPr>
          <p:nvPr/>
        </p:nvPicPr>
        <p:blipFill>
          <a:blip r:embed="rId2" cstate="print"/>
          <a:srcRect/>
          <a:stretch>
            <a:fillRect/>
          </a:stretch>
        </p:blipFill>
        <p:spPr bwMode="auto">
          <a:xfrm>
            <a:off x="2627784" y="764704"/>
            <a:ext cx="3495675" cy="13354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Do test takers fake?</a:t>
            </a:r>
            <a:endParaRPr lang="en-US" dirty="0">
              <a:solidFill>
                <a:schemeClr val="tx1"/>
              </a:solidFill>
            </a:endParaRPr>
          </a:p>
        </p:txBody>
      </p:sp>
      <p:sp>
        <p:nvSpPr>
          <p:cNvPr id="3" name="Pladsholder til indhold 2"/>
          <p:cNvSpPr>
            <a:spLocks noGrp="1"/>
          </p:cNvSpPr>
          <p:nvPr>
            <p:ph idx="1"/>
          </p:nvPr>
        </p:nvSpPr>
        <p:spPr>
          <a:xfrm>
            <a:off x="467544" y="1412776"/>
            <a:ext cx="8229600" cy="4525963"/>
          </a:xfrm>
        </p:spPr>
        <p:txBody>
          <a:bodyPr/>
          <a:lstStyle/>
          <a:p>
            <a:r>
              <a:rPr lang="en-US" sz="2400" dirty="0" smtClean="0">
                <a:solidFill>
                  <a:schemeClr val="tx1"/>
                </a:solidFill>
              </a:rPr>
              <a:t>People are able to fake in experimental settings when they are asked to do so (e.g., </a:t>
            </a:r>
            <a:r>
              <a:rPr lang="en-US" sz="2400" dirty="0" err="1" smtClean="0">
                <a:solidFill>
                  <a:schemeClr val="tx1"/>
                </a:solidFill>
              </a:rPr>
              <a:t>Viswesvaran</a:t>
            </a:r>
            <a:r>
              <a:rPr lang="en-US" sz="2400" dirty="0" smtClean="0">
                <a:solidFill>
                  <a:schemeClr val="tx1"/>
                </a:solidFill>
              </a:rPr>
              <a:t> &amp; Ones, 1999; Martin, Bowen &amp; Hunt, 2002) </a:t>
            </a:r>
          </a:p>
          <a:p>
            <a:r>
              <a:rPr lang="en-US" sz="2400" dirty="0" smtClean="0">
                <a:solidFill>
                  <a:schemeClr val="tx1"/>
                </a:solidFill>
              </a:rPr>
              <a:t>Job applicants score significantly higher than non-applicants on desirable personality properties (</a:t>
            </a:r>
            <a:r>
              <a:rPr lang="en-US" sz="2400" dirty="0" err="1" smtClean="0">
                <a:solidFill>
                  <a:schemeClr val="tx1"/>
                </a:solidFill>
              </a:rPr>
              <a:t>Birkeland</a:t>
            </a:r>
            <a:r>
              <a:rPr lang="en-US" sz="2400" dirty="0" smtClean="0">
                <a:solidFill>
                  <a:schemeClr val="tx1"/>
                </a:solidFill>
              </a:rPr>
              <a:t> et al., 2006) </a:t>
            </a:r>
          </a:p>
          <a:p>
            <a:r>
              <a:rPr lang="en-US" sz="2400" dirty="0" smtClean="0">
                <a:solidFill>
                  <a:schemeClr val="tx1"/>
                </a:solidFill>
              </a:rPr>
              <a:t>Bigger effects in some jobs (e.g. sales)</a:t>
            </a:r>
          </a:p>
          <a:p>
            <a:r>
              <a:rPr lang="en-US" sz="2400" dirty="0" smtClean="0">
                <a:solidFill>
                  <a:schemeClr val="tx1"/>
                </a:solidFill>
              </a:rPr>
              <a:t>Faking on personality measures is not a significant problem in real world selection settings (Hogan et al. 2007)</a:t>
            </a:r>
          </a:p>
          <a:p>
            <a:pPr lvl="1"/>
            <a:r>
              <a:rPr lang="en-US" dirty="0" smtClean="0">
                <a:solidFill>
                  <a:schemeClr val="tx1"/>
                </a:solidFill>
              </a:rPr>
              <a:t>To successfully fake means knowing what the ideal answer would be</a:t>
            </a:r>
          </a:p>
          <a:p>
            <a:pPr lvl="1">
              <a:buNone/>
            </a:pPr>
            <a:endParaRPr lang="en-US" dirty="0" smtClean="0">
              <a:solidFill>
                <a:schemeClr val="tx1"/>
              </a:solidFill>
            </a:endParaRPr>
          </a:p>
          <a:p>
            <a:endParaRPr lang="en-US" sz="2400" dirty="0" smtClean="0">
              <a:solidFill>
                <a:schemeClr val="tx1"/>
              </a:solidFill>
            </a:endParaRPr>
          </a:p>
          <a:p>
            <a:endParaRPr lang="en-US" sz="2400" dirty="0" smtClean="0"/>
          </a:p>
          <a:p>
            <a:endParaRPr lang="da-DK" dirty="0" smtClean="0"/>
          </a:p>
          <a:p>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Is faking a problem?</a:t>
            </a:r>
            <a:endParaRPr lang="en-US" dirty="0">
              <a:solidFill>
                <a:schemeClr val="tx1"/>
              </a:solidFill>
            </a:endParaRPr>
          </a:p>
        </p:txBody>
      </p:sp>
      <p:sp>
        <p:nvSpPr>
          <p:cNvPr id="3" name="Pladsholder til indhold 2"/>
          <p:cNvSpPr>
            <a:spLocks noGrp="1"/>
          </p:cNvSpPr>
          <p:nvPr>
            <p:ph idx="1"/>
          </p:nvPr>
        </p:nvSpPr>
        <p:spPr>
          <a:xfrm>
            <a:off x="467544" y="1412776"/>
            <a:ext cx="8229600" cy="4525963"/>
          </a:xfrm>
        </p:spPr>
        <p:txBody>
          <a:bodyPr/>
          <a:lstStyle/>
          <a:p>
            <a:r>
              <a:rPr lang="en-US" dirty="0" smtClean="0">
                <a:solidFill>
                  <a:schemeClr val="tx1"/>
                </a:solidFill>
              </a:rPr>
              <a:t>In terms of validity faking is not much of a concern in personality and integrity testing for personnel selection (Ones and </a:t>
            </a:r>
            <a:r>
              <a:rPr lang="en-US" dirty="0" err="1" smtClean="0">
                <a:solidFill>
                  <a:schemeClr val="tx1"/>
                </a:solidFill>
              </a:rPr>
              <a:t>Viswesvaran</a:t>
            </a:r>
            <a:r>
              <a:rPr lang="en-US" dirty="0" smtClean="0">
                <a:solidFill>
                  <a:schemeClr val="tx1"/>
                </a:solidFill>
              </a:rPr>
              <a:t>, 1998)</a:t>
            </a:r>
          </a:p>
          <a:p>
            <a:pPr lvl="1"/>
            <a:r>
              <a:rPr lang="en-US" dirty="0" smtClean="0">
                <a:solidFill>
                  <a:schemeClr val="tx1"/>
                </a:solidFill>
              </a:rPr>
              <a:t>Because faking/self presentation behavior is also related to job performance </a:t>
            </a:r>
          </a:p>
          <a:p>
            <a:endParaRPr lang="en-US" dirty="0" smtClean="0">
              <a:solidFill>
                <a:schemeClr val="tx1"/>
              </a:solidFill>
            </a:endParaRPr>
          </a:p>
          <a:p>
            <a:endParaRPr lang="en-US" dirty="0" smtClean="0">
              <a:solidFill>
                <a:schemeClr val="tx1"/>
              </a:solidFill>
            </a:endParaRPr>
          </a:p>
          <a:p>
            <a:endParaRPr lang="da-DK"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Some correlates to faking</a:t>
            </a:r>
            <a:endParaRPr lang="en-US" dirty="0">
              <a:solidFill>
                <a:schemeClr val="tx1"/>
              </a:solidFill>
            </a:endParaRPr>
          </a:p>
        </p:txBody>
      </p:sp>
      <p:sp>
        <p:nvSpPr>
          <p:cNvPr id="3" name="Pladsholder til indhold 2"/>
          <p:cNvSpPr>
            <a:spLocks noGrp="1"/>
          </p:cNvSpPr>
          <p:nvPr>
            <p:ph idx="1"/>
          </p:nvPr>
        </p:nvSpPr>
        <p:spPr>
          <a:xfrm>
            <a:off x="467544" y="1268760"/>
            <a:ext cx="8229600" cy="4525963"/>
          </a:xfrm>
        </p:spPr>
        <p:txBody>
          <a:bodyPr/>
          <a:lstStyle/>
          <a:p>
            <a:r>
              <a:rPr lang="en-US" sz="2400" dirty="0" smtClean="0">
                <a:solidFill>
                  <a:schemeClr val="tx1"/>
                </a:solidFill>
              </a:rPr>
              <a:t>Job and test knowledge</a:t>
            </a:r>
          </a:p>
          <a:p>
            <a:r>
              <a:rPr lang="en-US" sz="2400" dirty="0" smtClean="0">
                <a:solidFill>
                  <a:schemeClr val="tx1"/>
                </a:solidFill>
              </a:rPr>
              <a:t>Openness to ideas</a:t>
            </a:r>
          </a:p>
          <a:p>
            <a:r>
              <a:rPr lang="en-US" sz="2400" dirty="0" smtClean="0">
                <a:solidFill>
                  <a:schemeClr val="tx1"/>
                </a:solidFill>
              </a:rPr>
              <a:t>Emotional intelligence</a:t>
            </a:r>
          </a:p>
          <a:p>
            <a:r>
              <a:rPr lang="en-US" sz="2400" dirty="0" smtClean="0">
                <a:solidFill>
                  <a:schemeClr val="tx1"/>
                </a:solidFill>
              </a:rPr>
              <a:t>Intelligence</a:t>
            </a:r>
          </a:p>
          <a:p>
            <a:r>
              <a:rPr lang="en-US" sz="2400" dirty="0" smtClean="0">
                <a:solidFill>
                  <a:schemeClr val="tx1"/>
                </a:solidFill>
              </a:rPr>
              <a:t>Motivation for the job</a:t>
            </a:r>
          </a:p>
          <a:p>
            <a:r>
              <a:rPr lang="en-US" sz="2400" dirty="0" smtClean="0">
                <a:solidFill>
                  <a:schemeClr val="tx1"/>
                </a:solidFill>
              </a:rPr>
              <a:t>Self-monitoring behavior </a:t>
            </a:r>
          </a:p>
          <a:p>
            <a:r>
              <a:rPr lang="en-US" sz="2400" dirty="0" smtClean="0">
                <a:solidFill>
                  <a:schemeClr val="tx1"/>
                </a:solidFill>
              </a:rPr>
              <a:t>Trait impression management</a:t>
            </a:r>
          </a:p>
          <a:p>
            <a:endParaRPr lang="da-DK"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smtClean="0">
                <a:solidFill>
                  <a:schemeClr val="tx1"/>
                </a:solidFill>
              </a:rPr>
              <a:t>Two fundamentally different types of tests</a:t>
            </a:r>
            <a:endParaRPr lang="en-US" dirty="0">
              <a:solidFill>
                <a:schemeClr val="tx1"/>
              </a:solidFill>
            </a:endParaRPr>
          </a:p>
        </p:txBody>
      </p:sp>
      <p:sp>
        <p:nvSpPr>
          <p:cNvPr id="8" name="Pladsholder til tekst 7"/>
          <p:cNvSpPr>
            <a:spLocks noGrp="1"/>
          </p:cNvSpPr>
          <p:nvPr>
            <p:ph type="body" idx="1"/>
          </p:nvPr>
        </p:nvSpPr>
        <p:spPr/>
        <p:txBody>
          <a:bodyPr/>
          <a:lstStyle/>
          <a:p>
            <a:r>
              <a:rPr lang="en-US" dirty="0" smtClean="0">
                <a:solidFill>
                  <a:schemeClr val="tx1"/>
                </a:solidFill>
              </a:rPr>
              <a:t>Measures of maximum potential </a:t>
            </a:r>
            <a:endParaRPr lang="en-US" dirty="0">
              <a:solidFill>
                <a:schemeClr val="tx1"/>
              </a:solidFill>
            </a:endParaRPr>
          </a:p>
        </p:txBody>
      </p:sp>
      <p:sp>
        <p:nvSpPr>
          <p:cNvPr id="9" name="Pladsholder til indhold 8"/>
          <p:cNvSpPr>
            <a:spLocks noGrp="1"/>
          </p:cNvSpPr>
          <p:nvPr>
            <p:ph sz="half" idx="2"/>
          </p:nvPr>
        </p:nvSpPr>
        <p:spPr/>
        <p:txBody>
          <a:bodyPr/>
          <a:lstStyle/>
          <a:p>
            <a:r>
              <a:rPr lang="en-US" dirty="0" smtClean="0">
                <a:solidFill>
                  <a:schemeClr val="tx1"/>
                </a:solidFill>
              </a:rPr>
              <a:t>Cognitive ability test</a:t>
            </a:r>
          </a:p>
          <a:p>
            <a:r>
              <a:rPr lang="en-US" dirty="0" smtClean="0">
                <a:solidFill>
                  <a:schemeClr val="tx1"/>
                </a:solidFill>
              </a:rPr>
              <a:t>IQ test</a:t>
            </a:r>
          </a:p>
          <a:p>
            <a:r>
              <a:rPr lang="en-US" dirty="0" smtClean="0">
                <a:solidFill>
                  <a:schemeClr val="tx1"/>
                </a:solidFill>
              </a:rPr>
              <a:t>Achievement</a:t>
            </a:r>
          </a:p>
          <a:p>
            <a:r>
              <a:rPr lang="en-US" dirty="0" smtClean="0">
                <a:solidFill>
                  <a:schemeClr val="tx1"/>
                </a:solidFill>
              </a:rPr>
              <a:t>Knowledge test</a:t>
            </a:r>
          </a:p>
          <a:p>
            <a:r>
              <a:rPr lang="en-US" dirty="0" smtClean="0">
                <a:solidFill>
                  <a:schemeClr val="tx1"/>
                </a:solidFill>
              </a:rPr>
              <a:t>Certification test</a:t>
            </a:r>
          </a:p>
          <a:p>
            <a:endParaRPr lang="da-DK" dirty="0" smtClean="0"/>
          </a:p>
          <a:p>
            <a:endParaRPr lang="da-DK" dirty="0"/>
          </a:p>
        </p:txBody>
      </p:sp>
      <p:sp>
        <p:nvSpPr>
          <p:cNvPr id="10" name="Pladsholder til tekst 9"/>
          <p:cNvSpPr>
            <a:spLocks noGrp="1"/>
          </p:cNvSpPr>
          <p:nvPr>
            <p:ph type="body" sz="quarter" idx="3"/>
          </p:nvPr>
        </p:nvSpPr>
        <p:spPr/>
        <p:txBody>
          <a:bodyPr/>
          <a:lstStyle/>
          <a:p>
            <a:r>
              <a:rPr lang="en-US" dirty="0" smtClean="0">
                <a:solidFill>
                  <a:schemeClr val="tx1"/>
                </a:solidFill>
              </a:rPr>
              <a:t>Self report measures of typical behavior</a:t>
            </a:r>
            <a:endParaRPr lang="en-US" dirty="0">
              <a:solidFill>
                <a:schemeClr val="tx1"/>
              </a:solidFill>
            </a:endParaRPr>
          </a:p>
        </p:txBody>
      </p:sp>
      <p:sp>
        <p:nvSpPr>
          <p:cNvPr id="11" name="Pladsholder til indhold 10"/>
          <p:cNvSpPr>
            <a:spLocks noGrp="1"/>
          </p:cNvSpPr>
          <p:nvPr>
            <p:ph sz="quarter" idx="4"/>
          </p:nvPr>
        </p:nvSpPr>
        <p:spPr/>
        <p:txBody>
          <a:bodyPr/>
          <a:lstStyle/>
          <a:p>
            <a:r>
              <a:rPr lang="en-US" dirty="0" smtClean="0">
                <a:solidFill>
                  <a:schemeClr val="tx1"/>
                </a:solidFill>
              </a:rPr>
              <a:t>Personality test</a:t>
            </a:r>
          </a:p>
          <a:p>
            <a:r>
              <a:rPr lang="en-US" dirty="0" smtClean="0">
                <a:solidFill>
                  <a:schemeClr val="tx1"/>
                </a:solidFill>
              </a:rPr>
              <a:t>Mood test</a:t>
            </a:r>
          </a:p>
          <a:p>
            <a:r>
              <a:rPr lang="en-US" dirty="0" smtClean="0">
                <a:solidFill>
                  <a:schemeClr val="tx1"/>
                </a:solidFill>
              </a:rPr>
              <a:t>Emotional intelligence test</a:t>
            </a:r>
          </a:p>
          <a:p>
            <a:r>
              <a:rPr lang="en-US" dirty="0" smtClean="0">
                <a:solidFill>
                  <a:schemeClr val="tx1"/>
                </a:solidFill>
              </a:rPr>
              <a:t>Typology</a:t>
            </a:r>
          </a:p>
          <a:p>
            <a:r>
              <a:rPr lang="en-US" smtClean="0">
                <a:solidFill>
                  <a:schemeClr val="tx1"/>
                </a:solidFill>
              </a:rPr>
              <a:t>Integrity tests</a:t>
            </a:r>
            <a:endParaRPr lang="en-US" dirty="0" smtClean="0">
              <a:solidFill>
                <a:schemeClr val="tx1"/>
              </a:solidFill>
            </a:endParaRPr>
          </a:p>
          <a:p>
            <a:r>
              <a:rPr lang="en-US" dirty="0" smtClean="0">
                <a:solidFill>
                  <a:schemeClr val="tx1"/>
                </a:solidFill>
              </a:rPr>
              <a:t>Opinion survey</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mpiweb.org/Libraries/Magazine/positivenegative.jpg"/>
          <p:cNvPicPr/>
          <p:nvPr/>
        </p:nvPicPr>
        <p:blipFill>
          <a:blip r:embed="rId3" cstate="print"/>
          <a:srcRect/>
          <a:stretch>
            <a:fillRect/>
          </a:stretch>
        </p:blipFill>
        <p:spPr bwMode="auto">
          <a:xfrm>
            <a:off x="0" y="3861048"/>
            <a:ext cx="2650431" cy="2510979"/>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smtClean="0">
                <a:solidFill>
                  <a:schemeClr val="tx1"/>
                </a:solidFill>
              </a:rPr>
              <a:t>Theory of self presentation (Marcus, 2009) </a:t>
            </a:r>
            <a:endParaRPr lang="en-US" dirty="0">
              <a:solidFill>
                <a:schemeClr val="tx1"/>
              </a:solidFill>
            </a:endParaRPr>
          </a:p>
        </p:txBody>
      </p:sp>
      <p:sp>
        <p:nvSpPr>
          <p:cNvPr id="3" name="Pladsholder til indhold 2"/>
          <p:cNvSpPr>
            <a:spLocks noGrp="1"/>
          </p:cNvSpPr>
          <p:nvPr>
            <p:ph idx="1"/>
          </p:nvPr>
        </p:nvSpPr>
        <p:spPr>
          <a:xfrm>
            <a:off x="914400" y="1412776"/>
            <a:ext cx="8229600" cy="4525963"/>
          </a:xfrm>
        </p:spPr>
        <p:txBody>
          <a:bodyPr/>
          <a:lstStyle/>
          <a:p>
            <a:r>
              <a:rPr lang="en-US" dirty="0" smtClean="0">
                <a:solidFill>
                  <a:schemeClr val="tx1"/>
                </a:solidFill>
              </a:rPr>
              <a:t>Self presentation should be analyzed from the applicants perspective</a:t>
            </a:r>
          </a:p>
          <a:p>
            <a:r>
              <a:rPr lang="en-US" dirty="0" smtClean="0">
                <a:solidFill>
                  <a:schemeClr val="tx1"/>
                </a:solidFill>
              </a:rPr>
              <a:t>Applicant must persuade the company to enter into a relationship</a:t>
            </a:r>
          </a:p>
          <a:p>
            <a:pPr lvl="1"/>
            <a:r>
              <a:rPr lang="en-US" dirty="0" smtClean="0">
                <a:solidFill>
                  <a:schemeClr val="tx1"/>
                </a:solidFill>
              </a:rPr>
              <a:t>Similar to starting a new relationship</a:t>
            </a:r>
          </a:p>
          <a:p>
            <a:pPr lvl="1"/>
            <a:r>
              <a:rPr lang="en-US" dirty="0" smtClean="0">
                <a:solidFill>
                  <a:schemeClr val="tx1"/>
                </a:solidFill>
              </a:rPr>
              <a:t>Attempt to control impressions on partners in social interactions</a:t>
            </a:r>
          </a:p>
          <a:p>
            <a:pPr lvl="1"/>
            <a:r>
              <a:rPr lang="en-US" dirty="0" smtClean="0">
                <a:solidFill>
                  <a:schemeClr val="tx1"/>
                </a:solidFill>
              </a:rPr>
              <a:t>Self presentation does not imply any evaluative assumptions about ethical legitimacy</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620688"/>
          </a:xfrm>
        </p:spPr>
        <p:txBody>
          <a:bodyPr/>
          <a:lstStyle/>
          <a:p>
            <a:r>
              <a:rPr lang="da-DK" dirty="0" smtClean="0">
                <a:solidFill>
                  <a:schemeClr val="tx1"/>
                </a:solidFill>
              </a:rPr>
              <a:t>Marcus (2009) model</a:t>
            </a:r>
            <a:endParaRPr lang="da-DK" dirty="0">
              <a:solidFill>
                <a:schemeClr val="tx1"/>
              </a:solidFill>
            </a:endParaRPr>
          </a:p>
        </p:txBody>
      </p:sp>
      <p:sp>
        <p:nvSpPr>
          <p:cNvPr id="3" name="Pladsholder til indhold 2"/>
          <p:cNvSpPr>
            <a:spLocks noGrp="1"/>
          </p:cNvSpPr>
          <p:nvPr>
            <p:ph idx="1"/>
          </p:nvPr>
        </p:nvSpPr>
        <p:spPr/>
        <p:txBody>
          <a:bodyPr/>
          <a:lstStyle/>
          <a:p>
            <a:endParaRPr lang="da-DK" dirty="0"/>
          </a:p>
        </p:txBody>
      </p:sp>
      <p:pic>
        <p:nvPicPr>
          <p:cNvPr id="1026" name="Picture 2"/>
          <p:cNvPicPr>
            <a:picLocks noChangeAspect="1" noChangeArrowheads="1"/>
          </p:cNvPicPr>
          <p:nvPr/>
        </p:nvPicPr>
        <p:blipFill>
          <a:blip r:embed="rId2" cstate="print"/>
          <a:srcRect/>
          <a:stretch>
            <a:fillRect/>
          </a:stretch>
        </p:blipFill>
        <p:spPr bwMode="auto">
          <a:xfrm>
            <a:off x="0" y="692697"/>
            <a:ext cx="9144000"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Methods to limit self-presentation</a:t>
            </a:r>
            <a:endParaRPr lang="en-US" dirty="0">
              <a:solidFill>
                <a:schemeClr val="tx1"/>
              </a:solidFill>
            </a:endParaRPr>
          </a:p>
        </p:txBody>
      </p:sp>
      <p:sp>
        <p:nvSpPr>
          <p:cNvPr id="3" name="Pladsholder til indhold 2"/>
          <p:cNvSpPr>
            <a:spLocks noGrp="1"/>
          </p:cNvSpPr>
          <p:nvPr>
            <p:ph idx="1"/>
          </p:nvPr>
        </p:nvSpPr>
        <p:spPr>
          <a:xfrm>
            <a:off x="467544" y="1412776"/>
            <a:ext cx="8229600" cy="4525963"/>
          </a:xfrm>
        </p:spPr>
        <p:txBody>
          <a:bodyPr/>
          <a:lstStyle/>
          <a:p>
            <a:r>
              <a:rPr lang="en-US" dirty="0" smtClean="0">
                <a:solidFill>
                  <a:schemeClr val="tx1"/>
                </a:solidFill>
              </a:rPr>
              <a:t>Warnings</a:t>
            </a:r>
          </a:p>
          <a:p>
            <a:r>
              <a:rPr lang="en-US" dirty="0" smtClean="0">
                <a:solidFill>
                  <a:schemeClr val="tx1"/>
                </a:solidFill>
              </a:rPr>
              <a:t>Test design </a:t>
            </a:r>
          </a:p>
          <a:p>
            <a:pPr lvl="1"/>
            <a:r>
              <a:rPr lang="en-US" dirty="0" err="1" smtClean="0">
                <a:solidFill>
                  <a:schemeClr val="tx1"/>
                </a:solidFill>
              </a:rPr>
              <a:t>Ipsative</a:t>
            </a:r>
            <a:r>
              <a:rPr lang="en-US" dirty="0" smtClean="0">
                <a:solidFill>
                  <a:schemeClr val="tx1"/>
                </a:solidFill>
              </a:rPr>
              <a:t> /forced choice tests</a:t>
            </a:r>
          </a:p>
          <a:p>
            <a:pPr lvl="1"/>
            <a:r>
              <a:rPr lang="en-US" dirty="0" smtClean="0">
                <a:solidFill>
                  <a:schemeClr val="tx1"/>
                </a:solidFill>
              </a:rPr>
              <a:t>No correct answers </a:t>
            </a:r>
          </a:p>
          <a:p>
            <a:pPr lvl="1"/>
            <a:r>
              <a:rPr lang="en-US" dirty="0" smtClean="0">
                <a:solidFill>
                  <a:schemeClr val="tx1"/>
                </a:solidFill>
              </a:rPr>
              <a:t>Situational judgment tests</a:t>
            </a:r>
          </a:p>
          <a:p>
            <a:r>
              <a:rPr lang="en-US" dirty="0" smtClean="0">
                <a:solidFill>
                  <a:schemeClr val="tx1"/>
                </a:solidFill>
              </a:rPr>
              <a:t>Lie/social desirability scales</a:t>
            </a:r>
          </a:p>
          <a:p>
            <a:r>
              <a:rPr lang="en-US" dirty="0" smtClean="0">
                <a:solidFill>
                  <a:schemeClr val="tx1"/>
                </a:solidFill>
              </a:rPr>
              <a:t>Follow-up interviews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media.nowpublic.net/images/e7/2/e72790c24b3d74abec50d24a0fd0a845.jpg"/>
          <p:cNvPicPr/>
          <p:nvPr/>
        </p:nvPicPr>
        <p:blipFill>
          <a:blip r:embed="rId2" cstate="print"/>
          <a:srcRect/>
          <a:stretch>
            <a:fillRect/>
          </a:stretch>
        </p:blipFill>
        <p:spPr bwMode="auto">
          <a:xfrm>
            <a:off x="6948264" y="0"/>
            <a:ext cx="2012826" cy="1916832"/>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smtClean="0">
                <a:solidFill>
                  <a:schemeClr val="tx1"/>
                </a:solidFill>
              </a:rPr>
              <a:t>Warnings</a:t>
            </a:r>
            <a:endParaRPr lang="en-US" dirty="0">
              <a:solidFill>
                <a:schemeClr val="tx1"/>
              </a:solidFill>
            </a:endParaRPr>
          </a:p>
        </p:txBody>
      </p:sp>
      <p:sp>
        <p:nvSpPr>
          <p:cNvPr id="3" name="Pladsholder til indhold 2"/>
          <p:cNvSpPr>
            <a:spLocks noGrp="1"/>
          </p:cNvSpPr>
          <p:nvPr>
            <p:ph idx="1"/>
          </p:nvPr>
        </p:nvSpPr>
        <p:spPr>
          <a:xfrm>
            <a:off x="467544" y="1412776"/>
            <a:ext cx="8229600" cy="4525963"/>
          </a:xfrm>
        </p:spPr>
        <p:txBody>
          <a:bodyPr/>
          <a:lstStyle/>
          <a:p>
            <a:r>
              <a:rPr lang="en-US" sz="2400" dirty="0" smtClean="0">
                <a:solidFill>
                  <a:schemeClr val="tx1"/>
                </a:solidFill>
              </a:rPr>
              <a:t>E.g. test methods exist for detecting faking </a:t>
            </a:r>
          </a:p>
          <a:p>
            <a:pPr lvl="1"/>
            <a:r>
              <a:rPr lang="en-US" dirty="0" smtClean="0">
                <a:solidFill>
                  <a:schemeClr val="tx1"/>
                </a:solidFill>
              </a:rPr>
              <a:t>Detection will result in negative consequences for the respondent (e.g., not being considered for the job)</a:t>
            </a:r>
          </a:p>
          <a:p>
            <a:r>
              <a:rPr lang="en-US" sz="2400" dirty="0" smtClean="0">
                <a:solidFill>
                  <a:schemeClr val="tx1"/>
                </a:solidFill>
              </a:rPr>
              <a:t>E.g. if you respond honestly, it is more likely that you will be placed in a job that suits you well</a:t>
            </a:r>
          </a:p>
          <a:p>
            <a:r>
              <a:rPr lang="en-US" sz="2400" dirty="0" smtClean="0">
                <a:solidFill>
                  <a:schemeClr val="tx1"/>
                </a:solidFill>
              </a:rPr>
              <a:t>Warnings affect an applicant’s motivation to fake</a:t>
            </a:r>
          </a:p>
          <a:p>
            <a:r>
              <a:rPr lang="en-US" sz="2400" dirty="0" smtClean="0">
                <a:solidFill>
                  <a:schemeClr val="tx1"/>
                </a:solidFill>
              </a:rPr>
              <a:t>Results:</a:t>
            </a:r>
          </a:p>
          <a:p>
            <a:pPr lvl="1"/>
            <a:r>
              <a:rPr lang="en-US" sz="2000" dirty="0" smtClean="0">
                <a:solidFill>
                  <a:schemeClr val="tx1"/>
                </a:solidFill>
              </a:rPr>
              <a:t>Warnings appear to have positive consequences when using personality tests (e.g. Mc </a:t>
            </a:r>
            <a:r>
              <a:rPr lang="en-US" sz="2000" dirty="0" err="1" smtClean="0">
                <a:solidFill>
                  <a:schemeClr val="tx1"/>
                </a:solidFill>
              </a:rPr>
              <a:t>Farland</a:t>
            </a:r>
            <a:r>
              <a:rPr lang="en-US" sz="2000" dirty="0" smtClean="0">
                <a:solidFill>
                  <a:schemeClr val="tx1"/>
                </a:solidFill>
              </a:rPr>
              <a:t>, 2003)</a:t>
            </a:r>
          </a:p>
          <a:p>
            <a:pPr lvl="1"/>
            <a:r>
              <a:rPr lang="en-US" sz="2000" dirty="0" smtClean="0">
                <a:solidFill>
                  <a:schemeClr val="tx1"/>
                </a:solidFill>
              </a:rPr>
              <a:t>Warnings in reality are less salient than in experimental conditions</a:t>
            </a:r>
          </a:p>
          <a:p>
            <a:pPr lvl="1"/>
            <a:r>
              <a:rPr lang="en-US" sz="2000" dirty="0" smtClean="0">
                <a:solidFill>
                  <a:schemeClr val="tx1"/>
                </a:solidFill>
              </a:rPr>
              <a:t>Should consider wording the warnings in a positive way since negatively worded warnings may cause test-taker anxiety</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Forced choice tests</a:t>
            </a:r>
            <a:endParaRPr lang="en-US" dirty="0">
              <a:solidFill>
                <a:schemeClr val="tx1"/>
              </a:solidFill>
            </a:endParaRPr>
          </a:p>
        </p:txBody>
      </p:sp>
      <p:sp>
        <p:nvSpPr>
          <p:cNvPr id="3" name="Pladsholder til indhold 2"/>
          <p:cNvSpPr>
            <a:spLocks noGrp="1"/>
          </p:cNvSpPr>
          <p:nvPr>
            <p:ph idx="1"/>
          </p:nvPr>
        </p:nvSpPr>
        <p:spPr>
          <a:xfrm>
            <a:off x="467544" y="1340768"/>
            <a:ext cx="8229600" cy="4525963"/>
          </a:xfrm>
        </p:spPr>
        <p:txBody>
          <a:bodyPr/>
          <a:lstStyle/>
          <a:p>
            <a:r>
              <a:rPr lang="en-US" sz="2000" dirty="0" smtClean="0">
                <a:solidFill>
                  <a:schemeClr val="tx1"/>
                </a:solidFill>
              </a:rPr>
              <a:t>Normative vs. forced choice (ipsative, quasi-ipsative)</a:t>
            </a:r>
          </a:p>
          <a:p>
            <a:r>
              <a:rPr lang="en-US" sz="2000" dirty="0" smtClean="0">
                <a:solidFill>
                  <a:schemeClr val="tx1"/>
                </a:solidFill>
              </a:rPr>
              <a:t>Normative: present one item at a time </a:t>
            </a:r>
          </a:p>
          <a:p>
            <a:endParaRPr lang="en-US" sz="2000" dirty="0" smtClean="0">
              <a:solidFill>
                <a:schemeClr val="tx1"/>
              </a:solidFill>
            </a:endParaRPr>
          </a:p>
          <a:p>
            <a:endParaRPr lang="en-US" sz="2000" dirty="0" smtClean="0">
              <a:solidFill>
                <a:schemeClr val="tx1"/>
              </a:solidFill>
            </a:endParaRPr>
          </a:p>
          <a:p>
            <a:r>
              <a:rPr lang="en-US" sz="2000" dirty="0" smtClean="0">
                <a:solidFill>
                  <a:schemeClr val="tx1"/>
                </a:solidFill>
              </a:rPr>
              <a:t>Forced choice: respondent must prioritize among different items</a:t>
            </a: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a:p>
            <a:r>
              <a:rPr lang="en-US" sz="2000" dirty="0" smtClean="0">
                <a:solidFill>
                  <a:schemeClr val="tx1"/>
                </a:solidFill>
              </a:rPr>
              <a:t>If you are given the choice among several items with similar social desirability then you will likely be honest because:</a:t>
            </a:r>
          </a:p>
          <a:p>
            <a:pPr lvl="1"/>
            <a:r>
              <a:rPr lang="en-US" sz="2000" dirty="0" smtClean="0">
                <a:solidFill>
                  <a:schemeClr val="tx1"/>
                </a:solidFill>
              </a:rPr>
              <a:t>It is difficult to see what the best response would be</a:t>
            </a:r>
          </a:p>
          <a:p>
            <a:pPr marL="342900" lvl="1" indent="-342900">
              <a:buFont typeface="Arial" charset="0"/>
              <a:buChar char="•"/>
            </a:pPr>
            <a:r>
              <a:rPr lang="en-US" sz="2000" dirty="0" smtClean="0">
                <a:solidFill>
                  <a:schemeClr val="tx1"/>
                </a:solidFill>
              </a:rPr>
              <a:t>Forced choice methods reduce an applicant’s </a:t>
            </a:r>
            <a:r>
              <a:rPr lang="en-US" sz="2000" i="1" dirty="0" smtClean="0">
                <a:solidFill>
                  <a:schemeClr val="tx1"/>
                </a:solidFill>
              </a:rPr>
              <a:t>ability</a:t>
            </a:r>
            <a:r>
              <a:rPr lang="en-US" sz="2000" dirty="0" smtClean="0">
                <a:solidFill>
                  <a:schemeClr val="tx1"/>
                </a:solidFill>
              </a:rPr>
              <a:t> to misrepresent him or herself</a:t>
            </a:r>
          </a:p>
          <a:p>
            <a:endParaRPr lang="en-US" dirty="0">
              <a:solidFill>
                <a:schemeClr val="tx1"/>
              </a:solidFill>
            </a:endParaRPr>
          </a:p>
        </p:txBody>
      </p:sp>
      <p:pic>
        <p:nvPicPr>
          <p:cNvPr id="4" name="Picture 5"/>
          <p:cNvPicPr>
            <a:picLocks noChangeAspect="1" noChangeArrowheads="1"/>
          </p:cNvPicPr>
          <p:nvPr/>
        </p:nvPicPr>
        <p:blipFill>
          <a:blip r:embed="rId2" cstate="print"/>
          <a:srcRect/>
          <a:stretch>
            <a:fillRect/>
          </a:stretch>
        </p:blipFill>
        <p:spPr bwMode="auto">
          <a:xfrm>
            <a:off x="755576" y="2060848"/>
            <a:ext cx="7560840" cy="6858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115616" y="3212976"/>
            <a:ext cx="3456384" cy="141880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860032" y="3140968"/>
            <a:ext cx="2880320" cy="1467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linds(horizontal)">
                                      <p:cBhvr>
                                        <p:cTn id="33" dur="500"/>
                                        <p:tgtEl>
                                          <p:spTgt spid="3">
                                            <p:txEl>
                                              <p:pRg st="10" end="1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blinds(horizontal)">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Are ipsative measures more fake resistant than normative measures?</a:t>
            </a:r>
            <a:endParaRPr lang="en-US" dirty="0">
              <a:solidFill>
                <a:schemeClr val="tx1"/>
              </a:solidFill>
            </a:endParaRPr>
          </a:p>
        </p:txBody>
      </p:sp>
      <p:sp>
        <p:nvSpPr>
          <p:cNvPr id="3" name="Pladsholder til indhold 2"/>
          <p:cNvSpPr>
            <a:spLocks noGrp="1"/>
          </p:cNvSpPr>
          <p:nvPr>
            <p:ph idx="1"/>
          </p:nvPr>
        </p:nvSpPr>
        <p:spPr>
          <a:xfrm>
            <a:off x="467544" y="1340768"/>
            <a:ext cx="8229600" cy="4525963"/>
          </a:xfrm>
        </p:spPr>
        <p:txBody>
          <a:bodyPr/>
          <a:lstStyle/>
          <a:p>
            <a:r>
              <a:rPr lang="en-US" sz="1800" dirty="0" smtClean="0">
                <a:solidFill>
                  <a:schemeClr val="tx1"/>
                </a:solidFill>
              </a:rPr>
              <a:t>Faking effect size</a:t>
            </a:r>
          </a:p>
          <a:p>
            <a:pPr lvl="1"/>
            <a:r>
              <a:rPr lang="en-US" sz="1800" dirty="0" smtClean="0">
                <a:solidFill>
                  <a:schemeClr val="tx1"/>
                </a:solidFill>
              </a:rPr>
              <a:t>1 </a:t>
            </a:r>
            <a:r>
              <a:rPr lang="en-US" sz="1800" dirty="0" err="1" smtClean="0">
                <a:solidFill>
                  <a:schemeClr val="tx1"/>
                </a:solidFill>
              </a:rPr>
              <a:t>sd</a:t>
            </a:r>
            <a:r>
              <a:rPr lang="en-US" sz="1800" dirty="0" smtClean="0">
                <a:solidFill>
                  <a:schemeClr val="tx1"/>
                </a:solidFill>
              </a:rPr>
              <a:t> for normative 	       .33 </a:t>
            </a:r>
            <a:r>
              <a:rPr lang="en-US" sz="1800" dirty="0" err="1" smtClean="0">
                <a:solidFill>
                  <a:schemeClr val="tx1"/>
                </a:solidFill>
              </a:rPr>
              <a:t>sd</a:t>
            </a:r>
            <a:r>
              <a:rPr lang="en-US" sz="1800" dirty="0" smtClean="0">
                <a:solidFill>
                  <a:schemeClr val="tx1"/>
                </a:solidFill>
              </a:rPr>
              <a:t> for </a:t>
            </a:r>
            <a:r>
              <a:rPr lang="en-US" sz="1800" dirty="0" err="1" smtClean="0">
                <a:solidFill>
                  <a:schemeClr val="tx1"/>
                </a:solidFill>
              </a:rPr>
              <a:t>ipsative</a:t>
            </a:r>
            <a:r>
              <a:rPr lang="en-US" sz="1800" dirty="0" smtClean="0">
                <a:solidFill>
                  <a:schemeClr val="tx1"/>
                </a:solidFill>
              </a:rPr>
              <a:t> 	 (Jackson et al. 2000) </a:t>
            </a:r>
          </a:p>
          <a:p>
            <a:pPr lvl="1"/>
            <a:r>
              <a:rPr lang="en-US" sz="1800" dirty="0" smtClean="0">
                <a:solidFill>
                  <a:schemeClr val="tx1"/>
                </a:solidFill>
              </a:rPr>
              <a:t>Differences normative      no differences </a:t>
            </a:r>
            <a:r>
              <a:rPr lang="en-US" sz="1800" dirty="0" err="1" smtClean="0">
                <a:solidFill>
                  <a:schemeClr val="tx1"/>
                </a:solidFill>
              </a:rPr>
              <a:t>ipsative</a:t>
            </a:r>
            <a:r>
              <a:rPr lang="en-US" sz="1800" dirty="0" smtClean="0">
                <a:solidFill>
                  <a:schemeClr val="tx1"/>
                </a:solidFill>
              </a:rPr>
              <a:t>      (Martin et al. 2002)</a:t>
            </a:r>
          </a:p>
          <a:p>
            <a:pPr lvl="1"/>
            <a:r>
              <a:rPr lang="en-US" sz="1800" dirty="0" smtClean="0">
                <a:solidFill>
                  <a:schemeClr val="tx1"/>
                </a:solidFill>
              </a:rPr>
              <a:t>Mead (2004) no real differences in terms of fake resistance</a:t>
            </a:r>
          </a:p>
          <a:p>
            <a:r>
              <a:rPr lang="en-US" sz="1800" dirty="0" smtClean="0">
                <a:solidFill>
                  <a:schemeClr val="tx1"/>
                </a:solidFill>
              </a:rPr>
              <a:t>Construct validity: </a:t>
            </a:r>
          </a:p>
          <a:p>
            <a:pPr lvl="1"/>
            <a:r>
              <a:rPr lang="en-US" sz="1800" dirty="0" smtClean="0">
                <a:solidFill>
                  <a:schemeClr val="tx1"/>
                </a:solidFill>
              </a:rPr>
              <a:t>Both types of formats were susceptible to motivation distortion in terms of construct validity,  however </a:t>
            </a:r>
            <a:r>
              <a:rPr lang="en-US" sz="1800" dirty="0" err="1" smtClean="0">
                <a:solidFill>
                  <a:schemeClr val="tx1"/>
                </a:solidFill>
              </a:rPr>
              <a:t>ipsative</a:t>
            </a:r>
            <a:r>
              <a:rPr lang="en-US" sz="1800" dirty="0" smtClean="0">
                <a:solidFill>
                  <a:schemeClr val="tx1"/>
                </a:solidFill>
              </a:rPr>
              <a:t> items were less related to socially desirable responses (Christiansen et al., 2005)</a:t>
            </a:r>
          </a:p>
          <a:p>
            <a:r>
              <a:rPr lang="en-US" sz="1800" dirty="0" smtClean="0">
                <a:solidFill>
                  <a:schemeClr val="tx1"/>
                </a:solidFill>
              </a:rPr>
              <a:t>Criterion validity:</a:t>
            </a:r>
          </a:p>
          <a:p>
            <a:pPr lvl="1"/>
            <a:r>
              <a:rPr lang="en-US" sz="1800" dirty="0" smtClean="0">
                <a:solidFill>
                  <a:schemeClr val="tx1"/>
                </a:solidFill>
              </a:rPr>
              <a:t>In faking condition: normative  format was affected but not ipsative (Jackson et al. 2000)</a:t>
            </a:r>
          </a:p>
          <a:p>
            <a:pPr lvl="1"/>
            <a:r>
              <a:rPr lang="en-US" sz="1800" dirty="0" smtClean="0">
                <a:solidFill>
                  <a:schemeClr val="tx1"/>
                </a:solidFill>
              </a:rPr>
              <a:t>Bartram found that ipsative measure resulted in higher criterion related validity</a:t>
            </a:r>
          </a:p>
          <a:p>
            <a:r>
              <a:rPr lang="en-US" sz="1800" dirty="0" smtClean="0">
                <a:solidFill>
                  <a:schemeClr val="tx1"/>
                </a:solidFill>
              </a:rPr>
              <a:t>Conclusions</a:t>
            </a:r>
          </a:p>
          <a:p>
            <a:pPr lvl="1"/>
            <a:r>
              <a:rPr lang="en-US" sz="1800" dirty="0" smtClean="0">
                <a:solidFill>
                  <a:schemeClr val="tx1"/>
                </a:solidFill>
              </a:rPr>
              <a:t>Ipsative formats far less susceptible to faking compared to normative formats</a:t>
            </a:r>
          </a:p>
          <a:p>
            <a:pPr lvl="1"/>
            <a:r>
              <a:rPr lang="en-US" sz="1800" dirty="0" smtClean="0">
                <a:solidFill>
                  <a:schemeClr val="tx1"/>
                </a:solidFill>
              </a:rPr>
              <a:t>Faking still happens but not to the same extent with ipsative formats</a:t>
            </a:r>
          </a:p>
          <a:p>
            <a:endParaRPr lang="da-DK"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blinds(horizontal)">
                                      <p:cBhvr>
                                        <p:cTn id="26" dur="500"/>
                                        <p:tgtEl>
                                          <p:spTgt spid="3">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blinds(horizontal)">
                                      <p:cBhvr>
                                        <p:cTn id="29" dur="500"/>
                                        <p:tgtEl>
                                          <p:spTgt spid="3">
                                            <p:txEl>
                                              <p:pRg st="10" end="10"/>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chemeClr val="tx1"/>
                </a:solidFill>
              </a:rPr>
              <a:t>Test design</a:t>
            </a:r>
            <a:endParaRPr lang="da-DK" dirty="0">
              <a:solidFill>
                <a:schemeClr val="tx1"/>
              </a:solidFill>
            </a:endParaRPr>
          </a:p>
        </p:txBody>
      </p:sp>
      <p:sp>
        <p:nvSpPr>
          <p:cNvPr id="3" name="Pladsholder til indhold 2"/>
          <p:cNvSpPr>
            <a:spLocks noGrp="1"/>
          </p:cNvSpPr>
          <p:nvPr>
            <p:ph idx="1"/>
          </p:nvPr>
        </p:nvSpPr>
        <p:spPr/>
        <p:txBody>
          <a:bodyPr/>
          <a:lstStyle/>
          <a:p>
            <a:r>
              <a:rPr lang="en-US" dirty="0" smtClean="0">
                <a:solidFill>
                  <a:schemeClr val="tx1"/>
                </a:solidFill>
              </a:rPr>
              <a:t>Develop tests with attractive extremes</a:t>
            </a:r>
          </a:p>
          <a:p>
            <a:endParaRPr lang="en-US" dirty="0" smtClean="0">
              <a:solidFill>
                <a:schemeClr val="tx1"/>
              </a:solidFill>
            </a:endParaRPr>
          </a:p>
          <a:p>
            <a:r>
              <a:rPr lang="en-US" dirty="0" smtClean="0">
                <a:solidFill>
                  <a:schemeClr val="tx1"/>
                </a:solidFill>
              </a:rPr>
              <a:t>Situational judgment tests</a:t>
            </a:r>
          </a:p>
          <a:p>
            <a:pPr lvl="1"/>
            <a:r>
              <a:rPr lang="en-US" sz="2800" dirty="0" smtClean="0">
                <a:solidFill>
                  <a:schemeClr val="tx1"/>
                </a:solidFill>
              </a:rPr>
              <a:t>Integrity tests</a:t>
            </a:r>
          </a:p>
          <a:p>
            <a:endParaRPr lang="da-DK"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Social desirability/lie scales</a:t>
            </a:r>
            <a:endParaRPr lang="en-US" dirty="0">
              <a:solidFill>
                <a:schemeClr val="tx1"/>
              </a:solidFill>
            </a:endParaRPr>
          </a:p>
        </p:txBody>
      </p:sp>
      <p:sp>
        <p:nvSpPr>
          <p:cNvPr id="3" name="Pladsholder til indhold 2"/>
          <p:cNvSpPr>
            <a:spLocks noGrp="1"/>
          </p:cNvSpPr>
          <p:nvPr>
            <p:ph idx="1"/>
          </p:nvPr>
        </p:nvSpPr>
        <p:spPr>
          <a:xfrm>
            <a:off x="467544" y="1340768"/>
            <a:ext cx="8229600" cy="4525963"/>
          </a:xfrm>
        </p:spPr>
        <p:txBody>
          <a:bodyPr/>
          <a:lstStyle/>
          <a:p>
            <a:r>
              <a:rPr lang="en-US" sz="1800" dirty="0" smtClean="0">
                <a:solidFill>
                  <a:schemeClr val="tx1"/>
                </a:solidFill>
              </a:rPr>
              <a:t>Detect fakers by seeing if a respondent  affirms impossible statements </a:t>
            </a:r>
          </a:p>
          <a:p>
            <a:r>
              <a:rPr lang="en-US" sz="1800" dirty="0" smtClean="0">
                <a:solidFill>
                  <a:schemeClr val="tx1"/>
                </a:solidFill>
              </a:rPr>
              <a:t>E.g. "I have never been untruthful, even to save someone's feelings."</a:t>
            </a:r>
          </a:p>
          <a:p>
            <a:r>
              <a:rPr lang="en-US" sz="1800" dirty="0" smtClean="0">
                <a:solidFill>
                  <a:schemeClr val="tx1"/>
                </a:solidFill>
              </a:rPr>
              <a:t>A test-taker who denies many undesirable behaviors that are extremely common will receive a high socially desirable score</a:t>
            </a:r>
          </a:p>
          <a:p>
            <a:r>
              <a:rPr lang="en-US" sz="1800" dirty="0" smtClean="0">
                <a:solidFill>
                  <a:schemeClr val="tx1"/>
                </a:solidFill>
              </a:rPr>
              <a:t>What should a person answer: if they do it 90% or 99% of the time, where is the cut-off of when a person fakes?</a:t>
            </a:r>
          </a:p>
          <a:p>
            <a:r>
              <a:rPr lang="en-US" sz="1800" dirty="0" smtClean="0">
                <a:solidFill>
                  <a:schemeClr val="tx1"/>
                </a:solidFill>
              </a:rPr>
              <a:t>Results:</a:t>
            </a:r>
          </a:p>
          <a:p>
            <a:pPr lvl="1"/>
            <a:r>
              <a:rPr lang="en-US" sz="1800" dirty="0" smtClean="0">
                <a:solidFill>
                  <a:schemeClr val="tx1"/>
                </a:solidFill>
              </a:rPr>
              <a:t>Zickar and Drasgow (1996) say that these approaches have had limited success, because they can result in being extremely costly or embarrassing for test administrators due the high level of false positives found</a:t>
            </a:r>
          </a:p>
          <a:p>
            <a:pPr lvl="1"/>
            <a:r>
              <a:rPr lang="en-US" sz="1800" dirty="0" smtClean="0">
                <a:solidFill>
                  <a:schemeClr val="tx1"/>
                </a:solidFill>
              </a:rPr>
              <a:t>Related to neuroticism and, to a lesser degree, to extraversion and </a:t>
            </a:r>
            <a:r>
              <a:rPr lang="en-US" sz="1800" dirty="0" err="1" smtClean="0">
                <a:solidFill>
                  <a:schemeClr val="tx1"/>
                </a:solidFill>
              </a:rPr>
              <a:t>closedness</a:t>
            </a:r>
            <a:r>
              <a:rPr lang="en-US" sz="1800" dirty="0" smtClean="0">
                <a:solidFill>
                  <a:schemeClr val="tx1"/>
                </a:solidFill>
              </a:rPr>
              <a:t> Does not make sense to correct scores based on this scale</a:t>
            </a:r>
          </a:p>
          <a:p>
            <a:r>
              <a:rPr lang="en-US" sz="1800" dirty="0" smtClean="0">
                <a:solidFill>
                  <a:schemeClr val="tx1"/>
                </a:solidFill>
              </a:rPr>
              <a:t>Conclusions:</a:t>
            </a:r>
          </a:p>
          <a:p>
            <a:pPr lvl="1"/>
            <a:r>
              <a:rPr lang="en-US" sz="1800" dirty="0" smtClean="0">
                <a:solidFill>
                  <a:schemeClr val="tx1"/>
                </a:solidFill>
              </a:rPr>
              <a:t>Difficult legal and ethical situations</a:t>
            </a:r>
          </a:p>
          <a:p>
            <a:pPr lvl="1"/>
            <a:r>
              <a:rPr lang="en-US" sz="1800" dirty="0" smtClean="0">
                <a:solidFill>
                  <a:schemeClr val="tx1"/>
                </a:solidFill>
              </a:rPr>
              <a:t>How can you prove faking?</a:t>
            </a:r>
          </a:p>
          <a:p>
            <a:endParaRPr lang="da-DK"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linds(horizontal)">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Follow-up interviews</a:t>
            </a:r>
            <a:endParaRPr lang="en-US" dirty="0">
              <a:solidFill>
                <a:schemeClr val="tx1"/>
              </a:solidFill>
            </a:endParaRPr>
          </a:p>
        </p:txBody>
      </p:sp>
      <p:sp>
        <p:nvSpPr>
          <p:cNvPr id="3" name="Pladsholder til indhold 2"/>
          <p:cNvSpPr>
            <a:spLocks noGrp="1"/>
          </p:cNvSpPr>
          <p:nvPr>
            <p:ph idx="1"/>
          </p:nvPr>
        </p:nvSpPr>
        <p:spPr/>
        <p:txBody>
          <a:bodyPr/>
          <a:lstStyle/>
          <a:p>
            <a:r>
              <a:rPr lang="en-US" sz="2000" dirty="0" smtClean="0">
                <a:solidFill>
                  <a:schemeClr val="tx1"/>
                </a:solidFill>
              </a:rPr>
              <a:t>In Europe most test companies require a feedback interview</a:t>
            </a:r>
          </a:p>
          <a:p>
            <a:r>
              <a:rPr lang="en-US" sz="2000" dirty="0" smtClean="0">
                <a:solidFill>
                  <a:schemeClr val="tx1"/>
                </a:solidFill>
              </a:rPr>
              <a:t>Most tests in Denmark are interview tools, the results are not meant to be used alone</a:t>
            </a:r>
          </a:p>
          <a:p>
            <a:r>
              <a:rPr lang="en-US" sz="2000" dirty="0" smtClean="0">
                <a:solidFill>
                  <a:schemeClr val="tx1"/>
                </a:solidFill>
              </a:rPr>
              <a:t>The interview gives:</a:t>
            </a:r>
          </a:p>
          <a:p>
            <a:pPr lvl="1"/>
            <a:r>
              <a:rPr lang="en-US" sz="2000" dirty="0" smtClean="0">
                <a:solidFill>
                  <a:schemeClr val="tx1"/>
                </a:solidFill>
              </a:rPr>
              <a:t>A chance to confirm the result</a:t>
            </a:r>
          </a:p>
          <a:p>
            <a:pPr lvl="1"/>
            <a:r>
              <a:rPr lang="en-US" sz="2000" dirty="0" smtClean="0">
                <a:solidFill>
                  <a:schemeClr val="tx1"/>
                </a:solidFill>
              </a:rPr>
              <a:t>A chance to test the hypotheses from the test</a:t>
            </a:r>
          </a:p>
          <a:p>
            <a:pPr lvl="1"/>
            <a:r>
              <a:rPr lang="en-US" sz="2000" dirty="0" smtClean="0">
                <a:solidFill>
                  <a:schemeClr val="tx1"/>
                </a:solidFill>
              </a:rPr>
              <a:t>A chance to obtain behavioral examples </a:t>
            </a:r>
          </a:p>
          <a:p>
            <a:r>
              <a:rPr lang="en-US" sz="2000" dirty="0" smtClean="0">
                <a:solidFill>
                  <a:schemeClr val="tx1"/>
                </a:solidFill>
              </a:rPr>
              <a:t>Interview could limit impression management because test takers know that they must give behavioral examples</a:t>
            </a:r>
          </a:p>
          <a:p>
            <a:r>
              <a:rPr lang="en-US" sz="2000" dirty="0" smtClean="0">
                <a:solidFill>
                  <a:schemeClr val="tx1"/>
                </a:solidFill>
              </a:rPr>
              <a:t>The interview may also introduce more </a:t>
            </a:r>
            <a:r>
              <a:rPr lang="en-US" sz="2000" smtClean="0">
                <a:solidFill>
                  <a:schemeClr val="tx1"/>
                </a:solidFill>
              </a:rPr>
              <a:t>subjectivity and gives </a:t>
            </a:r>
            <a:r>
              <a:rPr lang="en-US" sz="2000" dirty="0" smtClean="0">
                <a:solidFill>
                  <a:schemeClr val="tx1"/>
                </a:solidFill>
              </a:rPr>
              <a:t>job candidates an additional opportunity for impression management</a:t>
            </a:r>
          </a:p>
          <a:p>
            <a:endParaRPr lang="en-US" dirty="0" smtClean="0">
              <a:solidFill>
                <a:schemeClr val="tx1"/>
              </a:solidFill>
            </a:endParaRPr>
          </a:p>
          <a:p>
            <a:pPr lvl="1"/>
            <a:endParaRPr lang="da-DK"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Conclusion</a:t>
            </a:r>
            <a:endParaRPr lang="en-US" dirty="0">
              <a:solidFill>
                <a:schemeClr val="tx1"/>
              </a:solidFill>
            </a:endParaRPr>
          </a:p>
        </p:txBody>
      </p:sp>
      <p:sp>
        <p:nvSpPr>
          <p:cNvPr id="3" name="Pladsholder til indhold 2"/>
          <p:cNvSpPr>
            <a:spLocks noGrp="1"/>
          </p:cNvSpPr>
          <p:nvPr>
            <p:ph idx="1"/>
          </p:nvPr>
        </p:nvSpPr>
        <p:spPr>
          <a:xfrm>
            <a:off x="395536" y="1412776"/>
            <a:ext cx="8229600" cy="4525963"/>
          </a:xfrm>
        </p:spPr>
        <p:txBody>
          <a:bodyPr/>
          <a:lstStyle/>
          <a:p>
            <a:r>
              <a:rPr lang="en-US" sz="2000" dirty="0" smtClean="0">
                <a:solidFill>
                  <a:schemeClr val="tx1"/>
                </a:solidFill>
              </a:rPr>
              <a:t>It is true that respondents to personality tests can deliberately distort their responses, especially to certain types of questions</a:t>
            </a:r>
          </a:p>
          <a:p>
            <a:r>
              <a:rPr lang="en-US" sz="2000" dirty="0" smtClean="0">
                <a:solidFill>
                  <a:schemeClr val="tx1"/>
                </a:solidFill>
              </a:rPr>
              <a:t>However, it is also true that the frequency of extreme distortions is much less than commonly believed</a:t>
            </a:r>
          </a:p>
          <a:p>
            <a:pPr lvl="1"/>
            <a:r>
              <a:rPr lang="en-US" sz="2000" dirty="0" smtClean="0">
                <a:solidFill>
                  <a:schemeClr val="tx1"/>
                </a:solidFill>
              </a:rPr>
              <a:t>Why: Because within person differences are much smaller than one thinks</a:t>
            </a:r>
          </a:p>
          <a:p>
            <a:r>
              <a:rPr lang="en-US" sz="2000" dirty="0" smtClean="0">
                <a:solidFill>
                  <a:schemeClr val="tx1"/>
                </a:solidFill>
              </a:rPr>
              <a:t>Most importantly, research indicates that even when candidates distort their responses, the ability to predict meaningful work outcomes is not severely diminished </a:t>
            </a:r>
          </a:p>
          <a:p>
            <a:pPr lvl="1"/>
            <a:r>
              <a:rPr lang="en-US" sz="2000" dirty="0" smtClean="0">
                <a:solidFill>
                  <a:schemeClr val="tx1"/>
                </a:solidFill>
              </a:rPr>
              <a:t>If part of the variance in personality scores is due to faking, and these do not decrease validity, from a measurement perspective it is interesting to separate these constructs so we understand the relationships better</a:t>
            </a:r>
          </a:p>
          <a:p>
            <a:endParaRPr lang="da-DK" sz="1200" dirty="0" smtClean="0">
              <a:solidFill>
                <a:schemeClr val="tx1"/>
              </a:solidFill>
            </a:endParaRPr>
          </a:p>
          <a:p>
            <a:endParaRPr lang="da-DK"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Important distinctions in terms of cheating:</a:t>
            </a:r>
            <a:endParaRPr lang="en-US" dirty="0">
              <a:solidFill>
                <a:schemeClr val="tx1"/>
              </a:solidFill>
            </a:endParaRPr>
          </a:p>
        </p:txBody>
      </p:sp>
      <p:sp>
        <p:nvSpPr>
          <p:cNvPr id="3" name="Pladsholder til indhold 2"/>
          <p:cNvSpPr>
            <a:spLocks noGrp="1"/>
          </p:cNvSpPr>
          <p:nvPr>
            <p:ph idx="1"/>
          </p:nvPr>
        </p:nvSpPr>
        <p:spPr>
          <a:xfrm>
            <a:off x="457200" y="1600200"/>
            <a:ext cx="8147248" cy="4525963"/>
          </a:xfrm>
        </p:spPr>
        <p:txBody>
          <a:bodyPr/>
          <a:lstStyle/>
          <a:p>
            <a:r>
              <a:rPr lang="en-US" dirty="0" smtClean="0">
                <a:solidFill>
                  <a:schemeClr val="tx1"/>
                </a:solidFill>
              </a:rPr>
              <a:t>Maximum potential vs. reported behavior</a:t>
            </a:r>
          </a:p>
          <a:p>
            <a:r>
              <a:rPr lang="en-US" dirty="0" smtClean="0">
                <a:solidFill>
                  <a:schemeClr val="tx1"/>
                </a:solidFill>
              </a:rPr>
              <a:t>Are answers scored as correct/incorrect?</a:t>
            </a:r>
          </a:p>
          <a:p>
            <a:r>
              <a:rPr lang="en-US" dirty="0" smtClean="0">
                <a:solidFill>
                  <a:schemeClr val="tx1"/>
                </a:solidFill>
              </a:rPr>
              <a:t>Can perfect supervision prevent deception?</a:t>
            </a:r>
          </a:p>
          <a:p>
            <a:r>
              <a:rPr lang="en-US" dirty="0" smtClean="0">
                <a:solidFill>
                  <a:schemeClr val="tx1"/>
                </a:solidFill>
              </a:rPr>
              <a:t>In a maximum potential test the issue is cheating</a:t>
            </a:r>
          </a:p>
          <a:p>
            <a:r>
              <a:rPr lang="en-US" dirty="0" smtClean="0">
                <a:solidFill>
                  <a:schemeClr val="tx1"/>
                </a:solidFill>
              </a:rPr>
              <a:t>In a self report test the issue is faking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Discussion</a:t>
            </a:r>
            <a:endParaRPr lang="en-US" dirty="0">
              <a:solidFill>
                <a:schemeClr val="tx1"/>
              </a:solidFill>
            </a:endParaRPr>
          </a:p>
        </p:txBody>
      </p:sp>
      <p:sp>
        <p:nvSpPr>
          <p:cNvPr id="4" name="Pladsholder til indhold 3"/>
          <p:cNvSpPr>
            <a:spLocks noGrp="1"/>
          </p:cNvSpPr>
          <p:nvPr>
            <p:ph idx="1"/>
          </p:nvPr>
        </p:nvSpPr>
        <p:spPr/>
        <p:txBody>
          <a:bodyPr/>
          <a:lstStyle/>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a:p>
            <a:r>
              <a:rPr lang="en-US" dirty="0" smtClean="0"/>
              <a:t>Contact info: </a:t>
            </a:r>
            <a:r>
              <a:rPr lang="en-US" dirty="0" smtClean="0">
                <a:hlinkClick r:id="rId2"/>
              </a:rPr>
              <a:t>Guidomakransky@gmail.com</a:t>
            </a:r>
            <a:endParaRPr lang="en-US" dirty="0" smtClean="0"/>
          </a:p>
          <a:p>
            <a:pPr lvl="1"/>
            <a:endParaRPr lang="da-DK" dirty="0" smtClean="0"/>
          </a:p>
          <a:p>
            <a:pPr lvl="6">
              <a:buNone/>
            </a:pPr>
            <a:endParaRPr lang="da-DK" dirty="0" smtClean="0"/>
          </a:p>
          <a:p>
            <a:endParaRPr lang="da-DK" dirty="0"/>
          </a:p>
        </p:txBody>
      </p:sp>
      <p:pic>
        <p:nvPicPr>
          <p:cNvPr id="6" name="il_fi" descr="http://www.ceci.org.il/debate/wp-content/gallery/other/after-much-discussion.jpg"/>
          <p:cNvPicPr/>
          <p:nvPr/>
        </p:nvPicPr>
        <p:blipFill>
          <a:blip r:embed="rId3" cstate="print"/>
          <a:srcRect/>
          <a:stretch>
            <a:fillRect/>
          </a:stretch>
        </p:blipFill>
        <p:spPr bwMode="auto">
          <a:xfrm>
            <a:off x="1547664" y="1412776"/>
            <a:ext cx="6120130" cy="37956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679112"/>
          </a:xfrm>
        </p:spPr>
        <p:txBody>
          <a:bodyPr/>
          <a:lstStyle/>
          <a:p>
            <a:r>
              <a:rPr lang="en-US" dirty="0" smtClean="0">
                <a:solidFill>
                  <a:schemeClr val="tx1"/>
                </a:solidFill>
              </a:rPr>
              <a:t>Tests of maximum potential</a:t>
            </a:r>
            <a:br>
              <a:rPr lang="en-US" dirty="0" smtClean="0">
                <a:solidFill>
                  <a:schemeClr val="tx1"/>
                </a:solidFill>
              </a:rPr>
            </a:br>
            <a:endParaRPr lang="da-DK" dirty="0"/>
          </a:p>
        </p:txBody>
      </p:sp>
      <p:sp>
        <p:nvSpPr>
          <p:cNvPr id="3" name="Pladsholder til indhold 2"/>
          <p:cNvSpPr>
            <a:spLocks noGrp="1"/>
          </p:cNvSpPr>
          <p:nvPr>
            <p:ph idx="1"/>
          </p:nvPr>
        </p:nvSpPr>
        <p:spPr>
          <a:xfrm>
            <a:off x="467544" y="1484784"/>
            <a:ext cx="6984776" cy="4525963"/>
          </a:xfrm>
        </p:spPr>
        <p:txBody>
          <a:bodyPr/>
          <a:lstStyle/>
          <a:p>
            <a:pPr marL="342900" lvl="1" indent="-342900">
              <a:buFont typeface="Arial" charset="0"/>
              <a:buChar char="•"/>
            </a:pPr>
            <a:r>
              <a:rPr lang="en-US" dirty="0" smtClean="0">
                <a:solidFill>
                  <a:schemeClr val="tx1"/>
                </a:solidFill>
              </a:rPr>
              <a:t>Cheating: an attempt, by deception or fraudulent means, to represent oneself as possessing </a:t>
            </a:r>
            <a:r>
              <a:rPr lang="en-US" b="1" dirty="0" smtClean="0">
                <a:solidFill>
                  <a:schemeClr val="tx1"/>
                </a:solidFill>
              </a:rPr>
              <a:t>knowledge</a:t>
            </a:r>
            <a:r>
              <a:rPr lang="en-US" dirty="0" smtClean="0">
                <a:solidFill>
                  <a:schemeClr val="tx1"/>
                </a:solidFill>
              </a:rPr>
              <a:t> that one does not actually possess (</a:t>
            </a:r>
            <a:r>
              <a:rPr lang="en-US" dirty="0" err="1" smtClean="0">
                <a:solidFill>
                  <a:schemeClr val="tx1"/>
                </a:solidFill>
              </a:rPr>
              <a:t>Cizek</a:t>
            </a:r>
            <a:r>
              <a:rPr lang="en-US" dirty="0" smtClean="0">
                <a:solidFill>
                  <a:schemeClr val="tx1"/>
                </a:solidFill>
              </a:rPr>
              <a:t>, 1999, p.3)</a:t>
            </a:r>
          </a:p>
          <a:p>
            <a:pPr marL="342900" lvl="1" indent="-342900">
              <a:buFont typeface="Arial" charset="0"/>
              <a:buChar char="•"/>
            </a:pPr>
            <a:endParaRPr lang="en-US" dirty="0" smtClean="0">
              <a:solidFill>
                <a:schemeClr val="tx1"/>
              </a:solidFill>
            </a:endParaRPr>
          </a:p>
          <a:p>
            <a:pPr marL="342900" lvl="1" indent="-342900">
              <a:buFont typeface="Arial" charset="0"/>
              <a:buChar char="•"/>
            </a:pPr>
            <a:r>
              <a:rPr lang="en-US" dirty="0" smtClean="0">
                <a:solidFill>
                  <a:schemeClr val="tx1"/>
                </a:solidFill>
              </a:rPr>
              <a:t>Is cheating a problem?</a:t>
            </a:r>
          </a:p>
          <a:p>
            <a:pPr marL="742950" lvl="2" indent="-342900"/>
            <a:r>
              <a:rPr lang="en-US" sz="2000" dirty="0" smtClean="0">
                <a:solidFill>
                  <a:schemeClr val="tx1"/>
                </a:solidFill>
              </a:rPr>
              <a:t>45% of job applicants falsify work histories (Burke, 2009)</a:t>
            </a:r>
          </a:p>
          <a:p>
            <a:pPr marL="742950" lvl="2" indent="-342900"/>
            <a:r>
              <a:rPr lang="en-US" dirty="0" smtClean="0">
                <a:solidFill>
                  <a:schemeClr val="tx1"/>
                </a:solidFill>
              </a:rPr>
              <a:t>About half of all college students report cheating on an exam (</a:t>
            </a:r>
            <a:r>
              <a:rPr lang="en-US" dirty="0" err="1" smtClean="0">
                <a:solidFill>
                  <a:schemeClr val="tx1"/>
                </a:solidFill>
              </a:rPr>
              <a:t>Cizek</a:t>
            </a:r>
            <a:r>
              <a:rPr lang="en-US" dirty="0" smtClean="0">
                <a:solidFill>
                  <a:schemeClr val="tx1"/>
                </a:solidFill>
              </a:rPr>
              <a:t>, 1999)</a:t>
            </a:r>
          </a:p>
          <a:p>
            <a:pPr marL="742950" lvl="2" indent="-342900"/>
            <a:r>
              <a:rPr lang="en-US" dirty="0" smtClean="0">
                <a:solidFill>
                  <a:schemeClr val="tx1"/>
                </a:solidFill>
              </a:rPr>
              <a:t>Security issues were outlined as the most </a:t>
            </a:r>
            <a:r>
              <a:rPr lang="en-US" smtClean="0">
                <a:solidFill>
                  <a:schemeClr val="tx1"/>
                </a:solidFill>
              </a:rPr>
              <a:t>serious concern </a:t>
            </a:r>
            <a:r>
              <a:rPr lang="en-US" dirty="0" smtClean="0">
                <a:solidFill>
                  <a:schemeClr val="tx1"/>
                </a:solidFill>
              </a:rPr>
              <a:t>for testing organizations  (Association of test publishers conference, 2011)  </a:t>
            </a:r>
          </a:p>
          <a:p>
            <a:pPr marL="342900" lvl="1" indent="-342900">
              <a:buFont typeface="Arial" charset="0"/>
              <a:buChar char="•"/>
            </a:pPr>
            <a:endParaRPr lang="en-US" dirty="0" smtClean="0">
              <a:solidFill>
                <a:schemeClr val="tx1"/>
              </a:solidFill>
            </a:endParaRPr>
          </a:p>
          <a:p>
            <a:endParaRPr lang="da-DK" dirty="0"/>
          </a:p>
        </p:txBody>
      </p:sp>
      <p:pic>
        <p:nvPicPr>
          <p:cNvPr id="4" name="il_fi" descr="http://thomaskaarup.com/wp-content/uploads/2010/08/brain1.jpg"/>
          <p:cNvPicPr/>
          <p:nvPr/>
        </p:nvPicPr>
        <p:blipFill>
          <a:blip r:embed="rId2" cstate="print"/>
          <a:srcRect/>
          <a:stretch>
            <a:fillRect/>
          </a:stretch>
        </p:blipFill>
        <p:spPr bwMode="auto">
          <a:xfrm>
            <a:off x="7452320" y="1196752"/>
            <a:ext cx="1512168" cy="18722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Examples of cheating tools</a:t>
            </a:r>
            <a:endParaRPr lang="en-US" dirty="0">
              <a:solidFill>
                <a:schemeClr val="tx1"/>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196752"/>
            <a:ext cx="5508104" cy="45365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srcRect/>
          <a:stretch>
            <a:fillRect/>
          </a:stretch>
        </p:blipFill>
        <p:spPr bwMode="auto">
          <a:xfrm>
            <a:off x="5652121" y="1196752"/>
            <a:ext cx="3024336" cy="273630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652120" y="4005064"/>
            <a:ext cx="3024336" cy="2282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Examples of cheating tools</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283968" y="1340768"/>
            <a:ext cx="4029296" cy="4525963"/>
          </a:xfrm>
        </p:spPr>
      </p:pic>
      <p:pic>
        <p:nvPicPr>
          <p:cNvPr id="5" name="Content Placeholder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539552" y="1412776"/>
            <a:ext cx="3134221" cy="2376264"/>
          </a:xfrm>
          <a:prstGeom prst="rect">
            <a:avLst/>
          </a:prstGeom>
          <a:noFill/>
          <a:ln w="9525">
            <a:noFill/>
            <a:miter lim="800000"/>
            <a:headEnd/>
            <a:tailEnd/>
          </a:ln>
        </p:spPr>
      </p:pic>
      <p:pic>
        <p:nvPicPr>
          <p:cNvPr id="6" name="Content Placeholder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539552" y="4005064"/>
            <a:ext cx="3168352"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tx1"/>
                </a:solidFill>
              </a:rPr>
              <a:t>Examples of cheating tools</a:t>
            </a:r>
            <a:endParaRPr lang="en-US" dirty="0">
              <a:solidFill>
                <a:schemeClr val="tx1"/>
              </a:solidFill>
            </a:endParaRPr>
          </a:p>
        </p:txBody>
      </p:sp>
      <p:sp>
        <p:nvSpPr>
          <p:cNvPr id="3" name="Pladsholder til indhold 2"/>
          <p:cNvSpPr>
            <a:spLocks noGrp="1"/>
          </p:cNvSpPr>
          <p:nvPr>
            <p:ph idx="1"/>
          </p:nvPr>
        </p:nvSpPr>
        <p:spPr/>
        <p:txBody>
          <a:bodyPr/>
          <a:lstStyle/>
          <a:p>
            <a:endParaRPr lang="da-DK"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600200"/>
            <a:ext cx="8273028"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retinafoundation.org/images-site/research/Pedi-Parent04-2.jpg"/>
          <p:cNvPicPr/>
          <p:nvPr/>
        </p:nvPicPr>
        <p:blipFill>
          <a:blip r:embed="rId2" cstate="print"/>
          <a:srcRect/>
          <a:stretch>
            <a:fillRect/>
          </a:stretch>
        </p:blipFill>
        <p:spPr bwMode="auto">
          <a:xfrm>
            <a:off x="6228184" y="4941168"/>
            <a:ext cx="2667000" cy="1411610"/>
          </a:xfrm>
          <a:prstGeom prst="rect">
            <a:avLst/>
          </a:prstGeom>
          <a:noFill/>
          <a:ln w="9525">
            <a:noFill/>
            <a:miter lim="800000"/>
            <a:headEnd/>
            <a:tailEnd/>
          </a:ln>
        </p:spPr>
      </p:pic>
      <p:sp>
        <p:nvSpPr>
          <p:cNvPr id="2" name="Titel 1"/>
          <p:cNvSpPr>
            <a:spLocks noGrp="1"/>
          </p:cNvSpPr>
          <p:nvPr>
            <p:ph type="title"/>
          </p:nvPr>
        </p:nvSpPr>
        <p:spPr/>
        <p:txBody>
          <a:bodyPr/>
          <a:lstStyle/>
          <a:p>
            <a:r>
              <a:rPr lang="en-US" dirty="0" smtClean="0">
                <a:solidFill>
                  <a:schemeClr val="tx1"/>
                </a:solidFill>
              </a:rPr>
              <a:t>Cheating risk factors</a:t>
            </a:r>
            <a:endParaRPr lang="en-US" dirty="0">
              <a:solidFill>
                <a:schemeClr val="tx1"/>
              </a:solidFill>
            </a:endParaRPr>
          </a:p>
        </p:txBody>
      </p:sp>
      <p:sp>
        <p:nvSpPr>
          <p:cNvPr id="3" name="Pladsholder til indhold 2"/>
          <p:cNvSpPr>
            <a:spLocks noGrp="1"/>
          </p:cNvSpPr>
          <p:nvPr>
            <p:ph idx="1"/>
          </p:nvPr>
        </p:nvSpPr>
        <p:spPr>
          <a:xfrm>
            <a:off x="539552" y="1268760"/>
            <a:ext cx="8229600" cy="4525963"/>
          </a:xfrm>
        </p:spPr>
        <p:txBody>
          <a:bodyPr/>
          <a:lstStyle/>
          <a:p>
            <a:r>
              <a:rPr lang="en-US" dirty="0" smtClean="0">
                <a:solidFill>
                  <a:schemeClr val="tx1"/>
                </a:solidFill>
              </a:rPr>
              <a:t>The stakes of the test: high vs. low stakes</a:t>
            </a:r>
          </a:p>
          <a:p>
            <a:r>
              <a:rPr lang="en-US" dirty="0" smtClean="0">
                <a:solidFill>
                  <a:schemeClr val="tx1"/>
                </a:solidFill>
              </a:rPr>
              <a:t>The size of the test program: large vs. small</a:t>
            </a:r>
          </a:p>
          <a:p>
            <a:r>
              <a:rPr lang="en-US" dirty="0" smtClean="0">
                <a:solidFill>
                  <a:schemeClr val="tx1"/>
                </a:solidFill>
              </a:rPr>
              <a:t>How well known is the testing procedure?</a:t>
            </a:r>
          </a:p>
          <a:p>
            <a:r>
              <a:rPr lang="en-US" dirty="0" smtClean="0">
                <a:solidFill>
                  <a:schemeClr val="tx1"/>
                </a:solidFill>
              </a:rPr>
              <a:t>Culture</a:t>
            </a:r>
          </a:p>
          <a:p>
            <a:r>
              <a:rPr lang="en-US" dirty="0" smtClean="0">
                <a:solidFill>
                  <a:schemeClr val="tx1"/>
                </a:solidFill>
              </a:rPr>
              <a:t>Age?</a:t>
            </a:r>
          </a:p>
          <a:p>
            <a:pPr lvl="1"/>
            <a:r>
              <a:rPr lang="en-US" dirty="0" smtClean="0">
                <a:solidFill>
                  <a:schemeClr val="tx1"/>
                </a:solidFill>
              </a:rPr>
              <a:t>Recent studies report </a:t>
            </a:r>
            <a:r>
              <a:rPr lang="en-US" b="1" dirty="0" smtClean="0">
                <a:solidFill>
                  <a:schemeClr val="tx1"/>
                </a:solidFill>
              </a:rPr>
              <a:t>age</a:t>
            </a:r>
            <a:r>
              <a:rPr lang="en-US" dirty="0" smtClean="0">
                <a:solidFill>
                  <a:schemeClr val="tx1"/>
                </a:solidFill>
              </a:rPr>
              <a:t> is a significant predictor of </a:t>
            </a:r>
            <a:r>
              <a:rPr lang="en-US" b="1" dirty="0" smtClean="0">
                <a:solidFill>
                  <a:schemeClr val="tx1"/>
                </a:solidFill>
              </a:rPr>
              <a:t>cheating</a:t>
            </a:r>
            <a:r>
              <a:rPr lang="en-US" dirty="0" smtClean="0">
                <a:solidFill>
                  <a:schemeClr val="tx1"/>
                </a:solidFill>
              </a:rPr>
              <a:t>, with younger students </a:t>
            </a:r>
            <a:r>
              <a:rPr lang="en-US" b="1" dirty="0" smtClean="0">
                <a:solidFill>
                  <a:schemeClr val="tx1"/>
                </a:solidFill>
              </a:rPr>
              <a:t>cheating</a:t>
            </a:r>
            <a:r>
              <a:rPr lang="en-US" dirty="0" smtClean="0">
                <a:solidFill>
                  <a:schemeClr val="tx1"/>
                </a:solidFill>
              </a:rPr>
              <a:t/>
            </a:r>
            <a:br>
              <a:rPr lang="en-US" dirty="0" smtClean="0">
                <a:solidFill>
                  <a:schemeClr val="tx1"/>
                </a:solidFill>
              </a:rPr>
            </a:br>
            <a:r>
              <a:rPr lang="en-US" dirty="0" smtClean="0">
                <a:solidFill>
                  <a:schemeClr val="tx1"/>
                </a:solidFill>
              </a:rPr>
              <a:t>more than their older peers (</a:t>
            </a:r>
            <a:r>
              <a:rPr lang="en-US" dirty="0" err="1" smtClean="0">
                <a:solidFill>
                  <a:schemeClr val="tx1"/>
                </a:solidFill>
              </a:rPr>
              <a:t>Diekhoff</a:t>
            </a:r>
            <a:r>
              <a:rPr lang="en-US" dirty="0" smtClean="0">
                <a:solidFill>
                  <a:schemeClr val="tx1"/>
                </a:solidFill>
              </a:rPr>
              <a:t>; Graham and Haines).</a:t>
            </a:r>
          </a:p>
          <a:p>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IS Kick off">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METIS Kick off</Template>
  <TotalTime>3487</TotalTime>
  <Words>1948</Words>
  <Application>Microsoft Office PowerPoint</Application>
  <PresentationFormat>Skærmshow (4:3)</PresentationFormat>
  <Paragraphs>316</Paragraphs>
  <Slides>40</Slides>
  <Notes>1</Notes>
  <HiddenSlides>0</HiddenSlides>
  <MMClips>0</MMClips>
  <ScaleCrop>false</ScaleCrop>
  <HeadingPairs>
    <vt:vector size="4" baseType="variant">
      <vt:variant>
        <vt:lpstr>Tema</vt:lpstr>
      </vt:variant>
      <vt:variant>
        <vt:i4>1</vt:i4>
      </vt:variant>
      <vt:variant>
        <vt:lpstr>Diastitler</vt:lpstr>
      </vt:variant>
      <vt:variant>
        <vt:i4>40</vt:i4>
      </vt:variant>
    </vt:vector>
  </HeadingPairs>
  <TitlesOfParts>
    <vt:vector size="41" baseType="lpstr">
      <vt:lpstr>METIS Kick off</vt:lpstr>
      <vt:lpstr>Can we trust test results?</vt:lpstr>
      <vt:lpstr>Overview</vt:lpstr>
      <vt:lpstr>Two fundamentally different types of tests</vt:lpstr>
      <vt:lpstr>Important distinctions in terms of cheating:</vt:lpstr>
      <vt:lpstr>Tests of maximum potential </vt:lpstr>
      <vt:lpstr>Examples of cheating tools</vt:lpstr>
      <vt:lpstr>Examples of cheating tools</vt:lpstr>
      <vt:lpstr>Examples of cheating tools</vt:lpstr>
      <vt:lpstr>Cheating risk factors</vt:lpstr>
      <vt:lpstr>Traditional method to stop cheating = Proctoring</vt:lpstr>
      <vt:lpstr>When there is no control cheating increases</vt:lpstr>
      <vt:lpstr>New challenges</vt:lpstr>
      <vt:lpstr>New methods to limit cheating/catch cheaters</vt:lpstr>
      <vt:lpstr>New methods to limit cheating/catch cheaters cont.</vt:lpstr>
      <vt:lpstr>Follow-up/Confirmation testing</vt:lpstr>
      <vt:lpstr>How does ACE Confirm work?</vt:lpstr>
      <vt:lpstr>Preview of ACE Confirm</vt:lpstr>
      <vt:lpstr>Dias nummer 18</vt:lpstr>
      <vt:lpstr>Dias nummer 19</vt:lpstr>
      <vt:lpstr>Dias nummer 20</vt:lpstr>
      <vt:lpstr>Results</vt:lpstr>
      <vt:lpstr>Candidate response consistency </vt:lpstr>
      <vt:lpstr>Discussion</vt:lpstr>
      <vt:lpstr>Break?</vt:lpstr>
      <vt:lpstr>Faking on self report measures of typical behavior</vt:lpstr>
      <vt:lpstr>What is faking and why is it important?</vt:lpstr>
      <vt:lpstr>Do test takers fake?</vt:lpstr>
      <vt:lpstr>Is faking a problem?</vt:lpstr>
      <vt:lpstr>Some correlates to faking</vt:lpstr>
      <vt:lpstr>Theory of self presentation (Marcus, 2009) </vt:lpstr>
      <vt:lpstr>Marcus (2009) model</vt:lpstr>
      <vt:lpstr>Methods to limit self-presentation</vt:lpstr>
      <vt:lpstr>Warnings</vt:lpstr>
      <vt:lpstr>Forced choice tests</vt:lpstr>
      <vt:lpstr>Are ipsative measures more fake resistant than normative measures?</vt:lpstr>
      <vt:lpstr>Test design</vt:lpstr>
      <vt:lpstr>Social desirability/lie scales</vt:lpstr>
      <vt:lpstr>Follow-up interviews</vt:lpstr>
      <vt:lpstr>Conclusion</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METIS Kick off</dc:title>
  <dc:creator>Thorkild Eriksen</dc:creator>
  <cp:lastModifiedBy>gma</cp:lastModifiedBy>
  <cp:revision>471</cp:revision>
  <dcterms:created xsi:type="dcterms:W3CDTF">2010-06-04T07:46:19Z</dcterms:created>
  <dcterms:modified xsi:type="dcterms:W3CDTF">2011-05-12T09:53:31Z</dcterms:modified>
</cp:coreProperties>
</file>