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532" r:id="rId2"/>
    <p:sldId id="555" r:id="rId3"/>
    <p:sldId id="538" r:id="rId4"/>
    <p:sldId id="539" r:id="rId5"/>
    <p:sldId id="540" r:id="rId6"/>
    <p:sldId id="533" r:id="rId7"/>
    <p:sldId id="536" r:id="rId8"/>
    <p:sldId id="537" r:id="rId9"/>
    <p:sldId id="556" r:id="rId10"/>
    <p:sldId id="579" r:id="rId11"/>
    <p:sldId id="551" r:id="rId12"/>
    <p:sldId id="553" r:id="rId13"/>
    <p:sldId id="552" r:id="rId14"/>
    <p:sldId id="541" r:id="rId15"/>
    <p:sldId id="549" r:id="rId16"/>
    <p:sldId id="550" r:id="rId17"/>
    <p:sldId id="542" r:id="rId18"/>
    <p:sldId id="543" r:id="rId19"/>
    <p:sldId id="544" r:id="rId20"/>
    <p:sldId id="547" r:id="rId21"/>
    <p:sldId id="554" r:id="rId22"/>
    <p:sldId id="548" r:id="rId23"/>
    <p:sldId id="545" r:id="rId24"/>
    <p:sldId id="546" r:id="rId25"/>
    <p:sldId id="578" r:id="rId26"/>
    <p:sldId id="563" r:id="rId27"/>
    <p:sldId id="564" r:id="rId28"/>
    <p:sldId id="566" r:id="rId29"/>
    <p:sldId id="567" r:id="rId30"/>
    <p:sldId id="568" r:id="rId31"/>
    <p:sldId id="569" r:id="rId32"/>
    <p:sldId id="570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65" r:id="rId41"/>
    <p:sldId id="484" r:id="rId42"/>
    <p:sldId id="485" r:id="rId43"/>
    <p:sldId id="486" r:id="rId44"/>
    <p:sldId id="487" r:id="rId45"/>
    <p:sldId id="488" r:id="rId46"/>
    <p:sldId id="489" r:id="rId47"/>
    <p:sldId id="490" r:id="rId48"/>
    <p:sldId id="491" r:id="rId49"/>
    <p:sldId id="492" r:id="rId50"/>
    <p:sldId id="493" r:id="rId51"/>
    <p:sldId id="494" r:id="rId52"/>
    <p:sldId id="495" r:id="rId53"/>
    <p:sldId id="496" r:id="rId54"/>
    <p:sldId id="497" r:id="rId55"/>
  </p:sldIdLst>
  <p:sldSz cx="9144000" cy="6858000" type="screen4x3"/>
  <p:notesSz cx="6884988" cy="100187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D1DB4-4FCD-4A77-9C5E-193C918530E0}" type="datetimeFigureOut">
              <a:rPr lang="da-DK" smtClean="0"/>
              <a:pPr/>
              <a:t>14-01-2013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92F74-50D4-426E-A41F-81B1ED47F0E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48A415CF-3235-4A8B-866F-71F9353505F1}" type="datetimeFigureOut">
              <a:rPr lang="da-DK" smtClean="0"/>
              <a:pPr/>
              <a:t>14-01-2013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3B06E245-0227-44D6-9BDE-66EFADC15D4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80248-A957-4B3D-8A1B-EF2A5F049157}" type="slidenum">
              <a:rPr lang="da-DK"/>
              <a:pPr/>
              <a:t>46</a:t>
            </a:fld>
            <a:endParaRPr lang="da-DK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DFF-A4C1-4EFF-A1FC-A08239CA8508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E1FB-1D48-437C-8430-7FF7E34E6238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F458-B29D-491E-8FC6-3F631541F15F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9C6-262D-40D6-ACA5-BC85BF4C2EDF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92C0-269B-4F4C-9BBD-BE76ED2FC378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0682-F264-4198-84C2-588B42872854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7607-58C9-46F7-9F6C-E4DD339101AF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6BF2-C984-4808-BEE8-3308B0EE8BB4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1E33-886A-40C6-99FA-14AC0F683E04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F877F-C3A5-4F86-8255-F2ACDA062EAC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3FF3-20C4-49F3-992A-E5EC1EBDEB40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BCC5-C0DC-46F5-8C34-BF5C81F1026E}" type="datetime1">
              <a:rPr lang="da-DK" smtClean="0"/>
              <a:pPr/>
              <a:t>14-01-2013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7FF6-0B34-4BC7-8CE2-D478248DEB2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Pkursus\Testkursus2012\MajBrittIIP.wpd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Testkursus 2012</a:t>
            </a:r>
            <a:br>
              <a:rPr lang="da-DK" dirty="0" smtClean="0"/>
            </a:br>
            <a:r>
              <a:rPr lang="da-DK" dirty="0" smtClean="0"/>
              <a:t>Torsdag 10. januar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Jan </a:t>
            </a:r>
            <a:r>
              <a:rPr lang="da-DK" dirty="0" err="1" smtClean="0"/>
              <a:t>Ivanouw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MajBritt</a:t>
            </a:r>
            <a:r>
              <a:rPr lang="da-DK" dirty="0" smtClean="0"/>
              <a:t> IIP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10</a:t>
            </a:fld>
            <a:endParaRPr lang="da-DK"/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1187624" y="1340768"/>
          <a:ext cx="6840562" cy="5106833"/>
        </p:xfrm>
        <a:graphic>
          <a:graphicData uri="http://schemas.openxmlformats.org/presentationml/2006/ole">
            <p:oleObj spid="_x0000_s602114" name="Dokument" r:id="rId3" imgW="5524200" imgH="4124160" progId="WP9Doc">
              <p:link updateAutomatic="1"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da-DK" dirty="0" smtClean="0"/>
              <a:t>Behandlingseffekt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Behandlingseffekt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Psykoterapi af ikke-psykiatriske patienter med smerteproblemer</a:t>
            </a:r>
          </a:p>
          <a:p>
            <a:r>
              <a:rPr lang="da-DK" dirty="0" smtClean="0"/>
              <a:t>Et eksempel på udbyttet af mange dataindsamlinger (Monsen et al., 2002)</a:t>
            </a:r>
          </a:p>
          <a:p>
            <a:r>
              <a:rPr lang="da-DK" dirty="0" smtClean="0"/>
              <a:t>9 dataindsamlinger:</a:t>
            </a:r>
          </a:p>
          <a:p>
            <a:pPr lvl="1"/>
            <a:r>
              <a:rPr lang="da-DK" dirty="0" smtClean="0"/>
              <a:t>1 før behandlingsstart</a:t>
            </a:r>
          </a:p>
          <a:p>
            <a:pPr lvl="1"/>
            <a:r>
              <a:rPr lang="da-DK" dirty="0" smtClean="0"/>
              <a:t>3 under behandlingsforløbet</a:t>
            </a:r>
          </a:p>
          <a:p>
            <a:pPr lvl="1"/>
            <a:r>
              <a:rPr lang="da-DK" dirty="0" smtClean="0"/>
              <a:t>1 ved behandlingsafslutning</a:t>
            </a:r>
          </a:p>
          <a:p>
            <a:pPr lvl="1"/>
            <a:r>
              <a:rPr lang="da-DK" dirty="0" smtClean="0"/>
              <a:t>4 som </a:t>
            </a:r>
            <a:r>
              <a:rPr lang="da-DK" dirty="0" err="1" smtClean="0"/>
              <a:t>follow-up</a:t>
            </a:r>
            <a:r>
              <a:rPr lang="da-DK" dirty="0" smtClean="0"/>
              <a:t> indtil 14 måneder efter</a:t>
            </a:r>
          </a:p>
          <a:p>
            <a:r>
              <a:rPr lang="da-DK" dirty="0" smtClean="0"/>
              <a:t>Formål: Undersøgelse af forskellige forløb for forskellige symptomer og problematikker</a:t>
            </a:r>
          </a:p>
          <a:p>
            <a:r>
              <a:rPr lang="da-DK" dirty="0" smtClean="0"/>
              <a:t>Tests: SCL-90 (angst og depression), IIP og </a:t>
            </a:r>
            <a:r>
              <a:rPr lang="da-DK" dirty="0" err="1" smtClean="0"/>
              <a:t>smertemål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13</a:t>
            </a:fld>
            <a:endParaRPr lang="da-DK"/>
          </a:p>
        </p:txBody>
      </p:sp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79505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da-DK" dirty="0" smtClean="0"/>
              <a:t>Testindstilling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Testindstilling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En del af testresultaterne er udtryk for personens indstilling til testningen</a:t>
            </a:r>
          </a:p>
          <a:p>
            <a:r>
              <a:rPr lang="da-DK" dirty="0" smtClean="0"/>
              <a:t>Engelsk: </a:t>
            </a:r>
            <a:r>
              <a:rPr lang="da-DK" dirty="0" err="1" smtClean="0"/>
              <a:t>Response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 smtClean="0"/>
          </a:p>
          <a:p>
            <a:r>
              <a:rPr lang="da-DK" dirty="0" smtClean="0"/>
              <a:t>Tests falder i ’familier’ </a:t>
            </a:r>
            <a:r>
              <a:rPr lang="da-DK" dirty="0" err="1" smtClean="0"/>
              <a:t>mht</a:t>
            </a:r>
            <a:r>
              <a:rPr lang="da-DK" dirty="0" smtClean="0"/>
              <a:t> testindstilling</a:t>
            </a:r>
          </a:p>
          <a:p>
            <a:r>
              <a:rPr lang="da-DK" dirty="0" smtClean="0"/>
              <a:t>Nogle tests appellerer til samme testindstilling og korrelerer derfor særligt godt med hinanden</a:t>
            </a:r>
          </a:p>
          <a:p>
            <a:r>
              <a:rPr lang="da-DK" dirty="0" smtClean="0"/>
              <a:t>Nogle tests appellerer til forskellig testindstilling og korrelerer derfor særligt dårligt med hinanden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Testindstilling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Når tests der burde måle det samme, giver forskellige resultater kan der være fordi:</a:t>
            </a:r>
          </a:p>
          <a:p>
            <a:r>
              <a:rPr lang="da-DK" dirty="0" smtClean="0"/>
              <a:t>1. Testene måler faktisk noget forskelligt, selvom det fejlagtigt kaldes det samme</a:t>
            </a:r>
          </a:p>
          <a:p>
            <a:r>
              <a:rPr lang="da-DK" dirty="0" smtClean="0"/>
              <a:t>2. Visse kliniske tilstande (</a:t>
            </a:r>
            <a:r>
              <a:rPr lang="da-DK" dirty="0" err="1" smtClean="0"/>
              <a:t>abivalens</a:t>
            </a:r>
            <a:r>
              <a:rPr lang="da-DK" dirty="0" smtClean="0"/>
              <a:t>, impuls og forsvar mod impulsen) giver modsatrettede resultater målt med forskellige metoder </a:t>
            </a:r>
          </a:p>
          <a:p>
            <a:r>
              <a:rPr lang="da-DK" dirty="0" smtClean="0"/>
              <a:t>3. Testene appellerer til forskellig testindstilling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17</a:t>
            </a:fld>
            <a:endParaRPr lang="da-DK"/>
          </a:p>
        </p:txBody>
      </p:sp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139705" cy="604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18</a:t>
            </a:fld>
            <a:endParaRPr lang="da-DK"/>
          </a:p>
        </p:txBody>
      </p:sp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5332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19</a:t>
            </a:fld>
            <a:endParaRPr lang="da-DK"/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5"/>
            <a:ext cx="7560840" cy="595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da-DK" dirty="0" err="1" smtClean="0"/>
              <a:t>Cut-off</a:t>
            </a:r>
            <a:r>
              <a:rPr lang="da-DK" dirty="0" smtClean="0"/>
              <a:t> scores - tærskelværdier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20</a:t>
            </a:fld>
            <a:endParaRPr lang="da-DK"/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26545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Måling af testindstilling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Nogle tests har validitetsskalaer (NB validiteten af data, ikke validitet af testtolkningerne). Disse skal f.eks. vise tendens til overdrivelse, underdrivelse, overvægt af ’ja’, eller ’nej’, tilfældig besvarelse</a:t>
            </a:r>
          </a:p>
          <a:p>
            <a:r>
              <a:rPr lang="da-DK" dirty="0" smtClean="0"/>
              <a:t>Første uroterede faktor ved principal </a:t>
            </a:r>
            <a:r>
              <a:rPr lang="da-DK" dirty="0" err="1" smtClean="0"/>
              <a:t>component-analyse</a:t>
            </a:r>
            <a:r>
              <a:rPr lang="da-DK" dirty="0" smtClean="0"/>
              <a:t> udtrykker det som er mest fælles for alle spørgsmål i testen. Ved en kognitiv test kaldes det ofte g-faktoren. Ved en symptomtest det generelle belastningsniveau, ved en personlighedstest kan det være den generelle testindstilling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22</a:t>
            </a:fld>
            <a:endParaRPr lang="da-DK"/>
          </a:p>
        </p:txBody>
      </p:sp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42870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23</a:t>
            </a:fld>
            <a:endParaRPr lang="da-DK"/>
          </a:p>
        </p:txBody>
      </p:sp>
      <p:pic>
        <p:nvPicPr>
          <p:cNvPr id="334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74" y="1446751"/>
            <a:ext cx="7957434" cy="419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24</a:t>
            </a:fld>
            <a:endParaRPr lang="da-DK"/>
          </a:p>
        </p:txBody>
      </p:sp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89492" cy="362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25</a:t>
            </a:fld>
            <a:endParaRPr lang="da-DK"/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6120680" cy="60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Normtabeller og profiler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Demonstration ved PCL-R</a:t>
            </a:r>
          </a:p>
          <a:p>
            <a:r>
              <a:rPr lang="da-DK" dirty="0" smtClean="0"/>
              <a:t>Bemærk hvad sammenligningsgruppen er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da-DK" dirty="0" smtClean="0"/>
              <a:t>MMPI-2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27</a:t>
            </a:fld>
            <a:endParaRPr lang="da-D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MMPI-2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 smtClean="0"/>
              <a:t>Den mest oversatte personlighedstest, mest anvendt verden over, og mest udforsket </a:t>
            </a:r>
          </a:p>
          <a:p>
            <a:r>
              <a:rPr lang="da-DK" dirty="0" smtClean="0"/>
              <a:t>Revision for at opdateres kulturelt – herunder </a:t>
            </a:r>
            <a:r>
              <a:rPr lang="da-DK" dirty="0" err="1" smtClean="0"/>
              <a:t>fordomfuldt</a:t>
            </a:r>
            <a:r>
              <a:rPr lang="da-DK" dirty="0" smtClean="0"/>
              <a:t> sprog</a:t>
            </a:r>
          </a:p>
          <a:p>
            <a:r>
              <a:rPr lang="da-DK" dirty="0" smtClean="0"/>
              <a:t>567 sætninger besvares med enig eller uenig</a:t>
            </a:r>
          </a:p>
          <a:p>
            <a:r>
              <a:rPr lang="da-DK" dirty="0" smtClean="0"/>
              <a:t>Validitetsskalaer (måler testindstilling)</a:t>
            </a:r>
          </a:p>
          <a:p>
            <a:r>
              <a:rPr lang="da-DK" dirty="0" smtClean="0"/>
              <a:t>Kliniske skalaer (oprindeligt defineret ud fra patientgrupper med bestemte diagnoser)</a:t>
            </a:r>
          </a:p>
          <a:p>
            <a:r>
              <a:rPr lang="da-DK" dirty="0" err="1" smtClean="0"/>
              <a:t>Harris-Lingoes</a:t>
            </a:r>
            <a:r>
              <a:rPr lang="da-DK" dirty="0" smtClean="0"/>
              <a:t>: </a:t>
            </a:r>
            <a:r>
              <a:rPr lang="da-DK" dirty="0" err="1" smtClean="0"/>
              <a:t>subskalaer</a:t>
            </a:r>
            <a:r>
              <a:rPr lang="da-DK" dirty="0" smtClean="0"/>
              <a:t> til de kliniske</a:t>
            </a:r>
          </a:p>
          <a:p>
            <a:r>
              <a:rPr lang="da-DK" dirty="0" err="1" smtClean="0"/>
              <a:t>Warnon-Harmon</a:t>
            </a:r>
            <a:r>
              <a:rPr lang="da-DK" dirty="0" smtClean="0"/>
              <a:t>: åbenlyse-subtile skalaer</a:t>
            </a:r>
          </a:p>
          <a:p>
            <a:r>
              <a:rPr lang="da-DK" dirty="0" smtClean="0"/>
              <a:t>RC: </a:t>
            </a:r>
            <a:r>
              <a:rPr lang="da-DK" dirty="0" err="1" smtClean="0"/>
              <a:t>restructured</a:t>
            </a:r>
            <a:r>
              <a:rPr lang="da-DK" dirty="0" smtClean="0"/>
              <a:t> </a:t>
            </a:r>
            <a:r>
              <a:rPr lang="da-DK" dirty="0" err="1" smtClean="0"/>
              <a:t>clinical</a:t>
            </a:r>
            <a:r>
              <a:rPr lang="da-DK" dirty="0" smtClean="0"/>
              <a:t> – </a:t>
            </a:r>
            <a:r>
              <a:rPr lang="da-DK" dirty="0" err="1" smtClean="0"/>
              <a:t>psykometrisk</a:t>
            </a:r>
            <a:r>
              <a:rPr lang="da-DK" dirty="0" smtClean="0"/>
              <a:t> forbedrede kliniske</a:t>
            </a:r>
          </a:p>
          <a:p>
            <a:r>
              <a:rPr lang="da-DK" dirty="0" smtClean="0"/>
              <a:t>Indholdsskalaer (høj </a:t>
            </a:r>
            <a:r>
              <a:rPr lang="da-DK" dirty="0" err="1" smtClean="0"/>
              <a:t>facevaliditet</a:t>
            </a:r>
            <a:r>
              <a:rPr lang="da-DK" dirty="0" smtClean="0"/>
              <a:t>)</a:t>
            </a:r>
          </a:p>
          <a:p>
            <a:r>
              <a:rPr lang="da-DK" dirty="0" smtClean="0"/>
              <a:t>Supplerende skalaer med underskalaer</a:t>
            </a:r>
          </a:p>
          <a:p>
            <a:r>
              <a:rPr lang="da-DK" dirty="0" smtClean="0"/>
              <a:t>PSY-5 skalaer </a:t>
            </a:r>
            <a:r>
              <a:rPr lang="da-DK" dirty="0" err="1" smtClean="0"/>
              <a:t>dimensionel</a:t>
            </a:r>
            <a:r>
              <a:rPr lang="da-DK" dirty="0" smtClean="0"/>
              <a:t> personlighedsforstyrrelse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28</a:t>
            </a:fld>
            <a:endParaRPr lang="da-D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29</a:t>
            </a:fld>
            <a:endParaRPr lang="da-DK"/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72808" cy="59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Cut-off</a:t>
            </a:r>
            <a:r>
              <a:rPr lang="da-DK" dirty="0" smtClean="0"/>
              <a:t> scores - tærskelværdier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Træffe afgørelse på grundlag af en måling:</a:t>
            </a:r>
          </a:p>
          <a:p>
            <a:r>
              <a:rPr lang="da-DK" dirty="0" smtClean="0"/>
              <a:t>Skal personen beskrives som let eller moderat depressiv ud fra et testresultat?</a:t>
            </a:r>
          </a:p>
          <a:p>
            <a:r>
              <a:rPr lang="da-DK" dirty="0" smtClean="0"/>
              <a:t>Skal personen inkluderes i et bestemt behandlingsprogram ud fra et testresultat?</a:t>
            </a:r>
          </a:p>
          <a:p>
            <a:r>
              <a:rPr lang="da-DK" dirty="0" smtClean="0"/>
              <a:t>Skal man på basis af et testresultat være bekymret for </a:t>
            </a:r>
            <a:r>
              <a:rPr lang="da-DK" dirty="0" err="1" smtClean="0"/>
              <a:t>suicidalrisiko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30</a:t>
            </a:fld>
            <a:endParaRPr lang="da-DK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39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31</a:t>
            </a:fld>
            <a:endParaRPr lang="da-DK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7"/>
            <a:ext cx="7992888" cy="54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32</a:t>
            </a:fld>
            <a:endParaRPr lang="da-DK"/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24157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8424936" cy="67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33</a:t>
            </a:fld>
            <a:endParaRPr lang="da-DK"/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23894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34</a:t>
            </a:fld>
            <a:endParaRPr lang="da-DK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96752"/>
            <a:ext cx="841218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35</a:t>
            </a:fld>
            <a:endParaRPr lang="da-DK"/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344816" cy="576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36</a:t>
            </a:fld>
            <a:endParaRPr lang="da-DK"/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60840" cy="597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37</a:t>
            </a:fld>
            <a:endParaRPr lang="da-DK"/>
          </a:p>
        </p:txBody>
      </p:sp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908720"/>
            <a:ext cx="803695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38</a:t>
            </a:fld>
            <a:endParaRPr lang="da-DK"/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548680"/>
            <a:ext cx="831025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MMPI-2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De kliniske skalaer udgjorde begyndelsen på den oprindelige MMPI</a:t>
            </a:r>
          </a:p>
          <a:p>
            <a:r>
              <a:rPr lang="da-DK" dirty="0" smtClean="0"/>
              <a:t>Der blev udvalgt sætninger med udgangspunkt i psykiatriske journaler</a:t>
            </a:r>
          </a:p>
          <a:p>
            <a:r>
              <a:rPr lang="da-DK" dirty="0" smtClean="0"/>
              <a:t>Patienter med forskellige diagnoser besvarede spørgsmålene. De spørgsmål som blev besvaret særligt (positivt eller negativt) af en bestemt diagnostisk gruppe, blev inkluderet i skalaen for den pågældende gruppe</a:t>
            </a:r>
          </a:p>
          <a:p>
            <a:r>
              <a:rPr lang="da-DK" dirty="0" smtClean="0"/>
              <a:t>Skalaerne viste sig ikke velegnede til at finde de diagnostiske grupper, og tolkes derfor som udtryk for personlighedstræk, ikke diagnostisk</a:t>
            </a:r>
          </a:p>
          <a:p>
            <a:r>
              <a:rPr lang="da-DK" dirty="0" smtClean="0"/>
              <a:t>Nyudvikling: </a:t>
            </a:r>
            <a:r>
              <a:rPr lang="da-DK" dirty="0" err="1" smtClean="0"/>
              <a:t>RC-skalerne</a:t>
            </a:r>
            <a:endParaRPr lang="da-DK" dirty="0" smtClean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39</a:t>
            </a:fld>
            <a:endParaRPr lang="da-D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Cut-off</a:t>
            </a:r>
            <a:r>
              <a:rPr lang="da-DK" dirty="0" smtClean="0"/>
              <a:t>: </a:t>
            </a:r>
            <a:r>
              <a:rPr lang="da-DK" dirty="0" err="1" smtClean="0"/>
              <a:t>Rorschach</a:t>
            </a:r>
            <a:r>
              <a:rPr lang="da-DK" dirty="0" smtClean="0"/>
              <a:t> S-CON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17" y="1916832"/>
            <a:ext cx="8522663" cy="405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Øvelse i MMPI-2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Indfør scores på </a:t>
            </a:r>
            <a:r>
              <a:rPr lang="da-DK" dirty="0" err="1" smtClean="0"/>
              <a:t>profilscoringsarkene</a:t>
            </a:r>
            <a:r>
              <a:rPr lang="da-DK" dirty="0" smtClean="0"/>
              <a:t> og find T-scores</a:t>
            </a:r>
          </a:p>
          <a:p>
            <a:r>
              <a:rPr lang="da-DK" dirty="0" smtClean="0"/>
              <a:t>Diskuter hendes profil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40</a:t>
            </a:fld>
            <a:endParaRPr lang="da-D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r>
              <a:rPr lang="da-DK" sz="5400"/>
              <a:t>Målingsinvarians</a:t>
            </a:r>
            <a:endParaRPr lang="da-D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Sammenligning af grupper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Kønsforskelle, forskelle for aldersgrupper, behandlings- vs. kontrolgruppe</a:t>
            </a:r>
          </a:p>
          <a:p>
            <a:r>
              <a:rPr lang="da-DK"/>
              <a:t>Traditionel analyse: sammenligne gennemsnit og varians i observerede fordelinger: t-test, ANOVA</a:t>
            </a:r>
          </a:p>
          <a:p>
            <a:r>
              <a:rPr lang="da-DK"/>
              <a:t>SEM-analyse: i en samlet målingsmodel sammenlignes gennemsnit af factorscores fra de to grupper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Længdesnit: Klassiske metoder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da-DK"/>
              <a:t>To tidspunkter som urelaterede fordelinger</a:t>
            </a:r>
          </a:p>
          <a:p>
            <a:pPr lvl="1"/>
            <a:r>
              <a:rPr lang="da-DK"/>
              <a:t>t-test for to gennemsnit og standardafvigelser</a:t>
            </a:r>
          </a:p>
          <a:p>
            <a:r>
              <a:rPr lang="da-DK"/>
              <a:t>To tidspunkter som relaterede data</a:t>
            </a:r>
          </a:p>
          <a:p>
            <a:pPr lvl="1"/>
            <a:r>
              <a:rPr lang="da-DK"/>
              <a:t>t-test for differensscoren (parrede data)</a:t>
            </a:r>
          </a:p>
          <a:p>
            <a:pPr lvl="1"/>
            <a:r>
              <a:rPr lang="da-DK"/>
              <a:t>erstatning for differensscore, bl.a. residual gain</a:t>
            </a:r>
          </a:p>
          <a:p>
            <a:r>
              <a:rPr lang="da-DK"/>
              <a:t>Generalisering til flere end to tidspunkter</a:t>
            </a:r>
          </a:p>
          <a:p>
            <a:pPr lvl="1"/>
            <a:r>
              <a:rPr lang="da-DK"/>
              <a:t>variansanalyse</a:t>
            </a:r>
          </a:p>
          <a:p>
            <a:pPr lvl="1"/>
            <a:r>
              <a:rPr lang="da-DK"/>
              <a:t>covariansanalyse</a:t>
            </a:r>
          </a:p>
          <a:p>
            <a:pPr lvl="1"/>
            <a:endParaRPr lang="da-DK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Målingsinvarians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da-DK"/>
              <a:t>Sammenligning af grupper (tværsnitsundersøgelse) og sammenligning af samme gruppe på forskellige tidspunkter (længdesnitsundersøgelse) forudsætter at målingerne er sammenlignelige</a:t>
            </a:r>
          </a:p>
          <a:p>
            <a:r>
              <a:rPr lang="da-DK"/>
              <a:t>Sammenlignelighed: At målemetoden ikke forandrer sig, ikke varierer, dvs at der er </a:t>
            </a:r>
            <a:r>
              <a:rPr lang="da-DK" i="1"/>
              <a:t>målingsinvarians</a:t>
            </a:r>
            <a:endParaRPr lang="da-DK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Manglende målingsinvarians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da-DK"/>
              <a:t>Eksempel: Skizofrene forstår måske noget andet ved spørgsmålene i en test om kognitive forstyrrelser end ikke-skizofrene</a:t>
            </a:r>
          </a:p>
          <a:p>
            <a:r>
              <a:rPr lang="da-DK"/>
              <a:t>Testresultaterne ville så ikke kunne sammenlignes på tværs af grupperne. Der ville i det tilfælde ikke være målingsinvarians mht. kognitiv forstyrrelse</a:t>
            </a:r>
          </a:p>
          <a:p>
            <a:endParaRPr lang="da-DK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Manglende målingsinvarians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Eksempel: Nogle af tekstopgaverne i en regneprøve appellerer forskelligt til drenge og piger</a:t>
            </a:r>
          </a:p>
          <a:p>
            <a:r>
              <a:rPr lang="da-DK"/>
              <a:t>Dette kaldes Differentiel Item Funktion (DIF) og er et eksempel på manglende målingsinvarians i forhold til de to køn</a:t>
            </a:r>
          </a:p>
          <a:p>
            <a:endParaRPr lang="da-DK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Manglende målingsinvarians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da-DK"/>
              <a:t>Eksempel: Længdesnitsundersøgelse med kognitiv test</a:t>
            </a:r>
          </a:p>
          <a:p>
            <a:r>
              <a:rPr lang="da-DK"/>
              <a:t>En eventuel indlæringseffekt kan være forskellig for de enkelte prøver </a:t>
            </a:r>
          </a:p>
          <a:p>
            <a:r>
              <a:rPr lang="da-DK"/>
              <a:t>I så tilfælde bliver der ikke målingsinvarians over tid for det samlede prøveresultat</a:t>
            </a:r>
          </a:p>
          <a:p>
            <a:endParaRPr lang="da-DK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Manglende målingsinvarians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da-DK"/>
              <a:t>Eksempel: Længdesnitsundersøgelse af vold i parforhold</a:t>
            </a:r>
            <a:r>
              <a:rPr lang="da-DK" sz="2000" baseline="76000"/>
              <a:t>*</a:t>
            </a:r>
            <a:endParaRPr lang="da-DK"/>
          </a:p>
          <a:p>
            <a:r>
              <a:rPr lang="da-DK"/>
              <a:t>Tilbøjeligheden til at huske og rapportere voldsepisoder stiger måske som tiden går. I så tilfælde bliver der ikke målingsinvarians mht. det faktiske voldsniveau</a:t>
            </a:r>
          </a:p>
          <a:p>
            <a:endParaRPr lang="da-DK"/>
          </a:p>
          <a:p>
            <a:r>
              <a:rPr lang="da-DK" sz="1400" baseline="50000"/>
              <a:t>*</a:t>
            </a:r>
            <a:r>
              <a:rPr lang="da-DK" sz="1400"/>
              <a:t>Lawrence et al. (2009). Is psychological aggression as detrimental as physical aggression? The independent effects of psychological aggression on depression and anxiety symptoms. </a:t>
            </a:r>
            <a:r>
              <a:rPr lang="da-DK" sz="1400" i="1"/>
              <a:t>Violence and Victims, 24</a:t>
            </a:r>
            <a:r>
              <a:rPr lang="da-DK" sz="1400"/>
              <a:t>(1), 20-35.</a:t>
            </a:r>
            <a:endParaRPr lang="da-DK"/>
          </a:p>
          <a:p>
            <a:endParaRPr lang="da-DK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Typer af målingsinvarians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086600" cy="3200400"/>
          </a:xfrm>
        </p:spPr>
        <p:txBody>
          <a:bodyPr>
            <a:normAutofit fontScale="85000" lnSpcReduction="20000"/>
          </a:bodyPr>
          <a:lstStyle/>
          <a:p>
            <a:r>
              <a:rPr lang="da-DK" i="1"/>
              <a:t>1. Dimensional invariance</a:t>
            </a:r>
          </a:p>
          <a:p>
            <a:r>
              <a:rPr lang="da-DK" i="1"/>
              <a:t>2. Configural invariance</a:t>
            </a:r>
          </a:p>
          <a:p>
            <a:r>
              <a:rPr lang="da-DK" i="1"/>
              <a:t>3. Metric (pattern) invariance</a:t>
            </a:r>
            <a:endParaRPr lang="da-DK"/>
          </a:p>
          <a:p>
            <a:r>
              <a:rPr lang="da-DK" i="1"/>
              <a:t>4. Strong (scalar) invariance</a:t>
            </a:r>
          </a:p>
          <a:p>
            <a:r>
              <a:rPr lang="da-DK" i="1"/>
              <a:t>5. Strict invariance, or paralellism</a:t>
            </a:r>
          </a:p>
          <a:p>
            <a:endParaRPr lang="da-DK" i="1"/>
          </a:p>
          <a:p>
            <a:r>
              <a:rPr lang="da-DK" sz="1400"/>
              <a:t>Litteratur: Gregorich, S.E. (2006) Do self-report instruments allow meaningful comparisons across diverse population groups? Testing measurement invariance using the Confirmatory Factor Analysis framework. </a:t>
            </a:r>
            <a:r>
              <a:rPr lang="da-DK" sz="1400" i="1"/>
              <a:t>Medical Care,</a:t>
            </a:r>
            <a:r>
              <a:rPr lang="da-DK" sz="1400"/>
              <a:t> </a:t>
            </a:r>
            <a:r>
              <a:rPr lang="da-DK" sz="1400" i="1"/>
              <a:t>44</a:t>
            </a:r>
            <a:r>
              <a:rPr lang="da-DK" sz="1400"/>
              <a:t>(11, suppl3), S78-S94.</a:t>
            </a:r>
            <a:endParaRPr lang="da-DK"/>
          </a:p>
          <a:p>
            <a:endParaRPr lang="da-D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3"/>
            <a:ext cx="7704856" cy="615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i="1"/>
              <a:t>1. Dimensional invariance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da-DK">
                <a:solidFill>
                  <a:srgbClr val="FF0000"/>
                </a:solidFill>
              </a:rPr>
              <a:t>Antal dimensioner den samme i grupperne</a:t>
            </a:r>
            <a:endParaRPr lang="da-DK"/>
          </a:p>
          <a:p>
            <a:r>
              <a:rPr lang="da-DK">
                <a:solidFill>
                  <a:srgbClr val="0080FF"/>
                </a:solidFill>
              </a:rPr>
              <a:t>Nødvendig for at opstille en holdbar teori</a:t>
            </a:r>
            <a:endParaRPr lang="da-DK"/>
          </a:p>
          <a:p>
            <a:endParaRPr lang="da-DK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i="1">
                <a:solidFill>
                  <a:schemeClr val="tx1"/>
                </a:solidFill>
              </a:rPr>
              <a:t>2. Configural invariance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da-DK">
                <a:solidFill>
                  <a:srgbClr val="FF0000"/>
                </a:solidFill>
              </a:rPr>
              <a:t>Items loader på de samme faktorer i alle grupperne</a:t>
            </a:r>
            <a:endParaRPr lang="da-DK"/>
          </a:p>
          <a:p>
            <a:r>
              <a:rPr lang="da-DK">
                <a:solidFill>
                  <a:srgbClr val="0080FF"/>
                </a:solidFill>
              </a:rPr>
              <a:t>Nødvendig for at konstruere et målingsinstrument for begrebet</a:t>
            </a:r>
          </a:p>
          <a:p>
            <a:r>
              <a:rPr lang="da-DK"/>
              <a:t>I en model med congeneric indicators loader hvert item (indikator) kun på én faktor </a:t>
            </a:r>
          </a:p>
          <a:p>
            <a:endParaRPr lang="da-DK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i="1">
                <a:solidFill>
                  <a:schemeClr val="tx1"/>
                </a:solidFill>
              </a:rPr>
              <a:t>3. Metric (pattern) invariance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da-DK">
                <a:solidFill>
                  <a:srgbClr val="FF0000"/>
                </a:solidFill>
              </a:rPr>
              <a:t>Loadings (diskriminationsgrad) er de samme for samme items på tværs af grupperne</a:t>
            </a:r>
            <a:endParaRPr lang="da-DK"/>
          </a:p>
          <a:p>
            <a:r>
              <a:rPr lang="da-DK">
                <a:solidFill>
                  <a:srgbClr val="0080FF"/>
                </a:solidFill>
              </a:rPr>
              <a:t>Nødvendig for at sammenligne faktorvarians og faktorkovarians (korrelation) mellem grupperne</a:t>
            </a:r>
            <a:endParaRPr lang="da-DK"/>
          </a:p>
          <a:p>
            <a:endParaRPr lang="da-DK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i="1">
                <a:solidFill>
                  <a:schemeClr val="tx1"/>
                </a:solidFill>
              </a:rPr>
              <a:t>4. Strong (scalar) invariance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da-DK">
                <a:solidFill>
                  <a:srgbClr val="FF0000"/>
                </a:solidFill>
              </a:rPr>
              <a:t>Intercepterne (sværhedsgrad) er de samme for samme items på tværs af grupperne</a:t>
            </a:r>
            <a:endParaRPr lang="da-DK"/>
          </a:p>
          <a:p>
            <a:r>
              <a:rPr lang="da-DK">
                <a:solidFill>
                  <a:srgbClr val="0080FF"/>
                </a:solidFill>
              </a:rPr>
              <a:t>Nødvendig for at sammenligne faktorgennemsnit og observerede gennemsnit mellem grupperne</a:t>
            </a:r>
            <a:endParaRPr lang="da-DK"/>
          </a:p>
          <a:p>
            <a:endParaRPr lang="da-DK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i="1">
                <a:solidFill>
                  <a:schemeClr val="tx1"/>
                </a:solidFill>
              </a:rPr>
              <a:t>5. Strict invariance, or paralellism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da-DK">
                <a:solidFill>
                  <a:srgbClr val="FF0000"/>
                </a:solidFill>
              </a:rPr>
              <a:t>Residualvarians er den samme for de samme items på tværs af grupperne</a:t>
            </a:r>
            <a:endParaRPr lang="da-DK"/>
          </a:p>
          <a:p>
            <a:r>
              <a:rPr lang="da-DK">
                <a:solidFill>
                  <a:srgbClr val="0080FF"/>
                </a:solidFill>
              </a:rPr>
              <a:t>Nødvendig for at sammenligne observeret varians og kovarians (korrelation) mellem grupperne</a:t>
            </a:r>
            <a:endParaRPr lang="da-DK"/>
          </a:p>
          <a:p>
            <a:endParaRPr lang="da-D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Inventory</a:t>
            </a:r>
            <a:r>
              <a:rPr lang="da-DK" dirty="0" smtClean="0"/>
              <a:t> of </a:t>
            </a:r>
            <a:r>
              <a:rPr lang="da-DK" dirty="0" err="1" smtClean="0"/>
              <a:t>Interpersonal</a:t>
            </a:r>
            <a:r>
              <a:rPr lang="da-DK" dirty="0" smtClean="0"/>
              <a:t> Problems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Attachment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328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75994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461">
            <a:off x="1979712" y="188640"/>
            <a:ext cx="5040560" cy="64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Øvelse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1396752"/>
          </a:xfrm>
        </p:spPr>
        <p:txBody>
          <a:bodyPr/>
          <a:lstStyle/>
          <a:p>
            <a:r>
              <a:rPr lang="da-DK" dirty="0" smtClean="0"/>
              <a:t>Peger Ullas IIP på en bestemt </a:t>
            </a:r>
            <a:r>
              <a:rPr lang="da-DK" dirty="0" err="1" smtClean="0"/>
              <a:t>attachmentstil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7FF6-0B34-4BC7-8CE2-D478248DEB29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7977</TotalTime>
  <Words>1075</Words>
  <Application>Microsoft Office PowerPoint</Application>
  <PresentationFormat>Skærmshow (4:3)</PresentationFormat>
  <Paragraphs>161</Paragraphs>
  <Slides>54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Kæder</vt:lpstr>
      </vt:variant>
      <vt:variant>
        <vt:i4>1</vt:i4>
      </vt:variant>
      <vt:variant>
        <vt:lpstr>Diastitler</vt:lpstr>
      </vt:variant>
      <vt:variant>
        <vt:i4>54</vt:i4>
      </vt:variant>
    </vt:vector>
  </HeadingPairs>
  <TitlesOfParts>
    <vt:vector size="56" baseType="lpstr">
      <vt:lpstr>Kontortema</vt:lpstr>
      <vt:lpstr>E:\DPkursus\Testkursus2012\MajBrittIIP.wpd</vt:lpstr>
      <vt:lpstr>Testkursus 2012 Torsdag 10. januar  Jan Ivanouw</vt:lpstr>
      <vt:lpstr>Cut-off scores - tærskelværdier</vt:lpstr>
      <vt:lpstr>Cut-off scores - tærskelværdier</vt:lpstr>
      <vt:lpstr>Cut-off: Rorschach S-CON</vt:lpstr>
      <vt:lpstr>Dias nummer 5</vt:lpstr>
      <vt:lpstr>Inventory of Interpersonal Problems</vt:lpstr>
      <vt:lpstr>Attachment styles</vt:lpstr>
      <vt:lpstr>Dias nummer 8</vt:lpstr>
      <vt:lpstr>Øvelse</vt:lpstr>
      <vt:lpstr>MajBritt IIP</vt:lpstr>
      <vt:lpstr>Behandlingseffekt</vt:lpstr>
      <vt:lpstr>Behandlingseffekt</vt:lpstr>
      <vt:lpstr>Dias nummer 13</vt:lpstr>
      <vt:lpstr>Testindstilling</vt:lpstr>
      <vt:lpstr>Testindstilling</vt:lpstr>
      <vt:lpstr>Testindstilling</vt:lpstr>
      <vt:lpstr>Dias nummer 17</vt:lpstr>
      <vt:lpstr>Dias nummer 18</vt:lpstr>
      <vt:lpstr>Dias nummer 19</vt:lpstr>
      <vt:lpstr>Dias nummer 20</vt:lpstr>
      <vt:lpstr>Måling af testindstilling</vt:lpstr>
      <vt:lpstr>Dias nummer 22</vt:lpstr>
      <vt:lpstr>Dias nummer 23</vt:lpstr>
      <vt:lpstr>Dias nummer 24</vt:lpstr>
      <vt:lpstr>Dias nummer 25</vt:lpstr>
      <vt:lpstr>Normtabeller og profiler</vt:lpstr>
      <vt:lpstr>MMPI-2</vt:lpstr>
      <vt:lpstr>MMPI-2</vt:lpstr>
      <vt:lpstr>Dias nummer 29</vt:lpstr>
      <vt:lpstr>Dias nummer 30</vt:lpstr>
      <vt:lpstr>Dias nummer 31</vt:lpstr>
      <vt:lpstr>Dias nummer 32</vt:lpstr>
      <vt:lpstr>Dias nummer 33</vt:lpstr>
      <vt:lpstr>Dias nummer 34</vt:lpstr>
      <vt:lpstr>Dias nummer 35</vt:lpstr>
      <vt:lpstr>Dias nummer 36</vt:lpstr>
      <vt:lpstr>Dias nummer 37</vt:lpstr>
      <vt:lpstr>Dias nummer 38</vt:lpstr>
      <vt:lpstr>MMPI-2</vt:lpstr>
      <vt:lpstr>Øvelse i MMPI-2</vt:lpstr>
      <vt:lpstr>Målingsinvarians</vt:lpstr>
      <vt:lpstr>Sammenligning af grupper</vt:lpstr>
      <vt:lpstr>Længdesnit: Klassiske metoder</vt:lpstr>
      <vt:lpstr>Målingsinvarians</vt:lpstr>
      <vt:lpstr>Manglende målingsinvarians</vt:lpstr>
      <vt:lpstr>Manglende målingsinvarians</vt:lpstr>
      <vt:lpstr>Manglende målingsinvarians</vt:lpstr>
      <vt:lpstr>Manglende målingsinvarians</vt:lpstr>
      <vt:lpstr>Typer af målingsinvarians</vt:lpstr>
      <vt:lpstr>1. Dimensional invariance</vt:lpstr>
      <vt:lpstr>2. Configural invariance</vt:lpstr>
      <vt:lpstr>3. Metric (pattern) invariance</vt:lpstr>
      <vt:lpstr>4. Strong (scalar) invariance</vt:lpstr>
      <vt:lpstr>5. Strict invariance, or paralellism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Testkursus januar 2013</dc:title>
  <dc:creator>Jan Ivanouw</dc:creator>
  <cp:lastModifiedBy>Jan Ivanouw</cp:lastModifiedBy>
  <cp:revision>345</cp:revision>
  <dcterms:created xsi:type="dcterms:W3CDTF">2012-12-26T11:05:29Z</dcterms:created>
  <dcterms:modified xsi:type="dcterms:W3CDTF">2013-01-14T10:36:59Z</dcterms:modified>
</cp:coreProperties>
</file>