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5"/>
  </p:notesMasterIdLst>
  <p:handoutMasterIdLst>
    <p:handoutMasterId r:id="rId76"/>
  </p:handoutMasterIdLst>
  <p:sldIdLst>
    <p:sldId id="372" r:id="rId2"/>
    <p:sldId id="362" r:id="rId3"/>
    <p:sldId id="389" r:id="rId4"/>
    <p:sldId id="390" r:id="rId5"/>
    <p:sldId id="391" r:id="rId6"/>
    <p:sldId id="395" r:id="rId7"/>
    <p:sldId id="396" r:id="rId8"/>
    <p:sldId id="397" r:id="rId9"/>
    <p:sldId id="393" r:id="rId10"/>
    <p:sldId id="401" r:id="rId11"/>
    <p:sldId id="402" r:id="rId12"/>
    <p:sldId id="404" r:id="rId13"/>
    <p:sldId id="405" r:id="rId14"/>
    <p:sldId id="394" r:id="rId15"/>
    <p:sldId id="398" r:id="rId16"/>
    <p:sldId id="399" r:id="rId17"/>
    <p:sldId id="400" r:id="rId18"/>
    <p:sldId id="287" r:id="rId19"/>
    <p:sldId id="288" r:id="rId20"/>
    <p:sldId id="291" r:id="rId21"/>
    <p:sldId id="292" r:id="rId22"/>
    <p:sldId id="290" r:id="rId23"/>
    <p:sldId id="289" r:id="rId24"/>
    <p:sldId id="293" r:id="rId25"/>
    <p:sldId id="294" r:id="rId26"/>
    <p:sldId id="295" r:id="rId27"/>
    <p:sldId id="406" r:id="rId28"/>
    <p:sldId id="296" r:id="rId29"/>
    <p:sldId id="300" r:id="rId30"/>
    <p:sldId id="532" r:id="rId31"/>
    <p:sldId id="533" r:id="rId32"/>
    <p:sldId id="534" r:id="rId33"/>
    <p:sldId id="297" r:id="rId34"/>
    <p:sldId id="530" r:id="rId35"/>
    <p:sldId id="407" r:id="rId36"/>
    <p:sldId id="408" r:id="rId37"/>
    <p:sldId id="409" r:id="rId38"/>
    <p:sldId id="531" r:id="rId39"/>
    <p:sldId id="410" r:id="rId40"/>
    <p:sldId id="411" r:id="rId41"/>
    <p:sldId id="412" r:id="rId42"/>
    <p:sldId id="413" r:id="rId43"/>
    <p:sldId id="414" r:id="rId44"/>
    <p:sldId id="415" r:id="rId45"/>
    <p:sldId id="416" r:id="rId46"/>
    <p:sldId id="417" r:id="rId47"/>
    <p:sldId id="418" r:id="rId48"/>
    <p:sldId id="419" r:id="rId49"/>
    <p:sldId id="429" r:id="rId50"/>
    <p:sldId id="430" r:id="rId51"/>
    <p:sldId id="435" r:id="rId52"/>
    <p:sldId id="436" r:id="rId53"/>
    <p:sldId id="437" r:id="rId54"/>
    <p:sldId id="438" r:id="rId55"/>
    <p:sldId id="439" r:id="rId56"/>
    <p:sldId id="440" r:id="rId57"/>
    <p:sldId id="441" r:id="rId58"/>
    <p:sldId id="442" r:id="rId59"/>
    <p:sldId id="443" r:id="rId60"/>
    <p:sldId id="444" r:id="rId61"/>
    <p:sldId id="445" r:id="rId62"/>
    <p:sldId id="446" r:id="rId63"/>
    <p:sldId id="447" r:id="rId64"/>
    <p:sldId id="448" r:id="rId65"/>
    <p:sldId id="450" r:id="rId66"/>
    <p:sldId id="451" r:id="rId67"/>
    <p:sldId id="452" r:id="rId68"/>
    <p:sldId id="453" r:id="rId69"/>
    <p:sldId id="454" r:id="rId70"/>
    <p:sldId id="455" r:id="rId71"/>
    <p:sldId id="456" r:id="rId72"/>
    <p:sldId id="476" r:id="rId73"/>
    <p:sldId id="477" r:id="rId74"/>
  </p:sldIdLst>
  <p:sldSz cx="9144000" cy="6858000" type="screen4x3"/>
  <p:notesSz cx="6884988" cy="1001871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D1DB4-4FCD-4A77-9C5E-193C918530E0}" type="datetimeFigureOut">
              <a:rPr lang="da-DK" smtClean="0"/>
              <a:pPr/>
              <a:t>14-01-2013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92F74-50D4-426E-A41F-81B1ED47F0EE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9990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48A415CF-3235-4A8B-866F-71F9353505F1}" type="datetimeFigureOut">
              <a:rPr lang="da-DK" smtClean="0"/>
              <a:pPr/>
              <a:t>14-01-2013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8" tIns="48294" rIns="96588" bIns="48294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8499" y="4758889"/>
            <a:ext cx="5507990" cy="4508421"/>
          </a:xfrm>
          <a:prstGeom prst="rect">
            <a:avLst/>
          </a:prstGeom>
        </p:spPr>
        <p:txBody>
          <a:bodyPr vert="horz" lIns="96588" tIns="48294" rIns="96588" bIns="48294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9990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3B06E245-0227-44D6-9BDE-66EFADC15D4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E1DFF-A4C1-4EFF-A1FC-A08239CA8508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E1FB-1D48-437C-8430-7FF7E34E6238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F458-B29D-491E-8FC6-3F631541F15F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el og indholdsobjekt ove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6DEF825-53EF-4ED8-9EBD-C705A3A56E4B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61A90D4-90CC-4374-B38A-DA18A974DF34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el og fire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4D39778-ED36-4E00-9332-E569C0901D23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el og tekst over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099801-EB5B-4882-B6C7-F5107A819807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29C6-262D-40D6-ACA5-BC85BF4C2EDF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92C0-269B-4F4C-9BBD-BE76ED2FC378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0682-F264-4198-84C2-588B42872854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7607-58C9-46F7-9F6C-E4DD339101AF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6BF2-C984-4808-BEE8-3308B0EE8BB4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1E33-886A-40C6-99FA-14AC0F683E04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F877F-C3A5-4F86-8255-F2ACDA062EAC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3FF3-20C4-49F3-992A-E5EC1EBDEB40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FBCC5-C0DC-46F5-8C34-BF5C81F1026E}" type="datetime1">
              <a:rPr lang="da-DK" smtClean="0"/>
              <a:pPr/>
              <a:t>14-01-2013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67FF6-0B34-4BC7-8CE2-D478248DEB29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Pkursus\Testkursus2012\MajBrittSCL90.wpd\2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Pkursus\Testkursus2012\MajBrittIIP.wpd\0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pn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pn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23528" y="1628800"/>
            <a:ext cx="8229600" cy="2592288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Testkursus 2012</a:t>
            </a:r>
            <a:br>
              <a:rPr lang="da-DK" dirty="0" smtClean="0"/>
            </a:br>
            <a:r>
              <a:rPr lang="da-DK" dirty="0" smtClean="0"/>
              <a:t>Onsdag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Jan </a:t>
            </a:r>
            <a:r>
              <a:rPr lang="da-DK" dirty="0" err="1" smtClean="0"/>
              <a:t>Ivanouw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1</a:t>
            </a:fld>
            <a:endParaRPr lang="da-DK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Øvelse 1 i SCL-90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Udfyld selv et SCL-90 spørgeskema i </a:t>
            </a:r>
            <a:r>
              <a:rPr lang="da-DK" dirty="0" err="1" smtClean="0"/>
              <a:t>Excel-filen</a:t>
            </a:r>
            <a:r>
              <a:rPr lang="da-DK" dirty="0" smtClean="0"/>
              <a:t> (eller ud fra samplerapporten i mappen)</a:t>
            </a:r>
          </a:p>
          <a:p>
            <a:r>
              <a:rPr lang="da-DK" dirty="0" smtClean="0"/>
              <a:t>Beregn selv </a:t>
            </a:r>
            <a:r>
              <a:rPr lang="da-DK" dirty="0" err="1" smtClean="0"/>
              <a:t>råscores</a:t>
            </a:r>
            <a:r>
              <a:rPr lang="da-DK" dirty="0" smtClean="0"/>
              <a:t>, z-scores, T-scores og </a:t>
            </a:r>
            <a:r>
              <a:rPr lang="da-DK" dirty="0" err="1" smtClean="0"/>
              <a:t>percentiler</a:t>
            </a:r>
            <a:endParaRPr lang="da-DK" dirty="0" smtClean="0"/>
          </a:p>
          <a:p>
            <a:pPr>
              <a:buNone/>
            </a:pP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10</a:t>
            </a:fld>
            <a:endParaRPr lang="da-DK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Øvelse 2 i SCL-90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2980928"/>
          </a:xfrm>
        </p:spPr>
        <p:txBody>
          <a:bodyPr/>
          <a:lstStyle/>
          <a:p>
            <a:r>
              <a:rPr lang="da-DK" dirty="0" smtClean="0"/>
              <a:t>Analyser casen Ulla </a:t>
            </a:r>
            <a:r>
              <a:rPr lang="da-DK" dirty="0" err="1" smtClean="0"/>
              <a:t>mhp</a:t>
            </a:r>
            <a:r>
              <a:rPr lang="da-DK" dirty="0" smtClean="0"/>
              <a:t>. resultater for SCL-90 </a:t>
            </a:r>
          </a:p>
          <a:p>
            <a:r>
              <a:rPr lang="da-DK" dirty="0" smtClean="0"/>
              <a:t>Hvad siger testen generelt om Ulla?</a:t>
            </a:r>
          </a:p>
          <a:p>
            <a:r>
              <a:rPr lang="da-DK" dirty="0" smtClean="0"/>
              <a:t>Hvilke specifikke problemer kan hun forventes at have?</a:t>
            </a: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11</a:t>
            </a:fld>
            <a:endParaRPr lang="da-DK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SCL-90 gennemsnit (SD)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12</a:t>
            </a:fld>
            <a:endParaRPr lang="da-DK"/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700808"/>
            <a:ext cx="6884720" cy="4688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13</a:t>
            </a:fld>
            <a:endParaRPr lang="da-DK"/>
          </a:p>
        </p:txBody>
      </p:sp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548680"/>
            <a:ext cx="5876925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Cut-off</a:t>
            </a:r>
            <a:r>
              <a:rPr lang="da-DK" dirty="0" smtClean="0"/>
              <a:t> scores - tærskelværdier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Træffe afgørelse på grundlag af en måling:</a:t>
            </a:r>
          </a:p>
          <a:p>
            <a:r>
              <a:rPr lang="da-DK" dirty="0" smtClean="0"/>
              <a:t>Skal personen beskrives som let eller moderat depressiv ud fra et testresultat?</a:t>
            </a:r>
          </a:p>
          <a:p>
            <a:r>
              <a:rPr lang="da-DK" dirty="0" smtClean="0"/>
              <a:t>Skal personen inkluderes i et bestemt behandlingsprogram ud fra et testresultat?</a:t>
            </a:r>
          </a:p>
          <a:p>
            <a:r>
              <a:rPr lang="da-DK" dirty="0" smtClean="0"/>
              <a:t>Skal man på basis af et testresultat være bekymret for </a:t>
            </a:r>
            <a:r>
              <a:rPr lang="da-DK" dirty="0" err="1" smtClean="0"/>
              <a:t>suicidalrisiko</a:t>
            </a:r>
            <a:r>
              <a:rPr lang="da-DK" dirty="0" smtClean="0"/>
              <a:t>?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14</a:t>
            </a:fld>
            <a:endParaRPr lang="da-DK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Cut-off</a:t>
            </a:r>
            <a:r>
              <a:rPr lang="da-DK" dirty="0" smtClean="0"/>
              <a:t>: </a:t>
            </a:r>
            <a:r>
              <a:rPr lang="da-DK" dirty="0" err="1" smtClean="0"/>
              <a:t>Rorschach</a:t>
            </a:r>
            <a:r>
              <a:rPr lang="da-DK" dirty="0" smtClean="0"/>
              <a:t> S-CON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15</a:t>
            </a:fld>
            <a:endParaRPr lang="da-DK"/>
          </a:p>
        </p:txBody>
      </p:sp>
      <p:pic>
        <p:nvPicPr>
          <p:cNvPr id="819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817" y="1916832"/>
            <a:ext cx="8522663" cy="4056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ROC-kurve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16</a:t>
            </a:fld>
            <a:endParaRPr lang="da-DK"/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124744"/>
            <a:ext cx="5976664" cy="5372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ROC-kurve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 smtClean="0"/>
              <a:t>Kurven viser sammenhængen mellem sensitivitet og specificitet ved forskellige </a:t>
            </a:r>
            <a:r>
              <a:rPr lang="da-DK" dirty="0" err="1" smtClean="0"/>
              <a:t>cut-off</a:t>
            </a:r>
            <a:r>
              <a:rPr lang="da-DK" dirty="0" smtClean="0"/>
              <a:t> scores</a:t>
            </a:r>
          </a:p>
          <a:p>
            <a:r>
              <a:rPr lang="da-DK" dirty="0" smtClean="0"/>
              <a:t>Ved at følge kurven kan man vælge </a:t>
            </a:r>
            <a:r>
              <a:rPr lang="da-DK" dirty="0" err="1" smtClean="0"/>
              <a:t>cut-off</a:t>
            </a:r>
            <a:r>
              <a:rPr lang="da-DK" dirty="0" smtClean="0"/>
              <a:t> score efter hvor meget sensitivitet man ønsker på bekostning af hvor meget specificitet </a:t>
            </a:r>
          </a:p>
          <a:p>
            <a:r>
              <a:rPr lang="da-DK" dirty="0" smtClean="0"/>
              <a:t>Toppunktet på kurven er det optimale kompromis hvis begge ønskes så høje som muligt</a:t>
            </a:r>
          </a:p>
          <a:p>
            <a:r>
              <a:rPr lang="da-DK" dirty="0" smtClean="0"/>
              <a:t>En kurve med toppunkt langt op i venstre hjørne viser en god test, en lige </a:t>
            </a:r>
            <a:r>
              <a:rPr lang="da-DK" dirty="0" err="1" smtClean="0"/>
              <a:t>linie</a:t>
            </a:r>
            <a:r>
              <a:rPr lang="da-DK" dirty="0" smtClean="0"/>
              <a:t> viser en dårlig test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17</a:t>
            </a:fld>
            <a:endParaRPr lang="da-DK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/>
          <a:lstStyle/>
          <a:p>
            <a:r>
              <a:rPr lang="da-DK" dirty="0" smtClean="0"/>
              <a:t>Major Depression </a:t>
            </a:r>
            <a:r>
              <a:rPr lang="da-DK" dirty="0" err="1" smtClean="0"/>
              <a:t>Inventory</a:t>
            </a:r>
            <a:r>
              <a:rPr lang="da-DK" dirty="0" smtClean="0"/>
              <a:t> MDI</a:t>
            </a:r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18</a:t>
            </a:fld>
            <a:endParaRPr lang="da-DK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MDI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Dansk udviklet</a:t>
            </a:r>
          </a:p>
          <a:p>
            <a:r>
              <a:rPr lang="da-DK" dirty="0" smtClean="0"/>
              <a:t>10 (12) spørgsmål</a:t>
            </a:r>
          </a:p>
          <a:p>
            <a:r>
              <a:rPr lang="da-DK" dirty="0" smtClean="0"/>
              <a:t>Hyppighed af symptomer i 2 uger</a:t>
            </a:r>
          </a:p>
          <a:p>
            <a:r>
              <a:rPr lang="da-DK" dirty="0" smtClean="0"/>
              <a:t>Defineret i relation til DSM-IV og ICD-10</a:t>
            </a:r>
          </a:p>
          <a:p>
            <a:r>
              <a:rPr lang="da-DK" dirty="0" smtClean="0"/>
              <a:t>Angiver både diagnostisk klassifikation og sværhedsgrad af depression</a:t>
            </a:r>
          </a:p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19</a:t>
            </a:fld>
            <a:endParaRPr lang="da-D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Øvelse 2 i SCL-90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2980928"/>
          </a:xfrm>
        </p:spPr>
        <p:txBody>
          <a:bodyPr/>
          <a:lstStyle/>
          <a:p>
            <a:r>
              <a:rPr lang="da-DK" dirty="0" smtClean="0"/>
              <a:t>Analyser casen Ulla </a:t>
            </a:r>
            <a:r>
              <a:rPr lang="da-DK" dirty="0" err="1" smtClean="0"/>
              <a:t>mhp</a:t>
            </a:r>
            <a:r>
              <a:rPr lang="da-DK" dirty="0" smtClean="0"/>
              <a:t>. resultater for SCL-90 </a:t>
            </a:r>
          </a:p>
          <a:p>
            <a:r>
              <a:rPr lang="da-DK" dirty="0" smtClean="0"/>
              <a:t>Hvad siger testen generelt om Ulla?</a:t>
            </a:r>
          </a:p>
          <a:p>
            <a:r>
              <a:rPr lang="da-DK" dirty="0" smtClean="0"/>
              <a:t>Hvilke specifikke problemer kan hun forventes at have?</a:t>
            </a: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2</a:t>
            </a:fld>
            <a:endParaRPr lang="da-DK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MDI - spørgsmål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dirty="0" smtClean="0"/>
              <a:t>1 trist, ked af det *</a:t>
            </a:r>
          </a:p>
          <a:p>
            <a:r>
              <a:rPr lang="da-DK" dirty="0" smtClean="0"/>
              <a:t>2 manglet interesse for daglige gøremål *</a:t>
            </a:r>
          </a:p>
          <a:p>
            <a:r>
              <a:rPr lang="da-DK" dirty="0" smtClean="0"/>
              <a:t>3 følt manglende energi og kræfter *</a:t>
            </a:r>
          </a:p>
          <a:p>
            <a:r>
              <a:rPr lang="da-DK" dirty="0" smtClean="0"/>
              <a:t>4 mindre selvtillid</a:t>
            </a:r>
          </a:p>
          <a:p>
            <a:r>
              <a:rPr lang="da-DK" dirty="0" smtClean="0"/>
              <a:t>5 dårlig samvittighed eller skyldfølelse</a:t>
            </a:r>
          </a:p>
          <a:p>
            <a:r>
              <a:rPr lang="da-DK" dirty="0" smtClean="0"/>
              <a:t>6 livet ikke værd at leve</a:t>
            </a:r>
          </a:p>
          <a:p>
            <a:r>
              <a:rPr lang="da-DK" dirty="0" smtClean="0"/>
              <a:t>7 koncentrationsvanskeligheder</a:t>
            </a:r>
          </a:p>
          <a:p>
            <a:r>
              <a:rPr lang="da-DK" dirty="0" smtClean="0"/>
              <a:t>8a og 8b </a:t>
            </a:r>
            <a:r>
              <a:rPr lang="da-DK" dirty="0" err="1" smtClean="0"/>
              <a:t>rastsløs</a:t>
            </a:r>
            <a:r>
              <a:rPr lang="da-DK" dirty="0" smtClean="0"/>
              <a:t> – mere stille</a:t>
            </a:r>
          </a:p>
          <a:p>
            <a:r>
              <a:rPr lang="da-DK" dirty="0" smtClean="0"/>
              <a:t>9 besvær med at sove</a:t>
            </a:r>
          </a:p>
          <a:p>
            <a:r>
              <a:rPr lang="da-DK" dirty="0" smtClean="0"/>
              <a:t>10a og 10b nedsat appetit – øget appetit</a:t>
            </a:r>
          </a:p>
          <a:p>
            <a:r>
              <a:rPr lang="da-DK" dirty="0" smtClean="0"/>
              <a:t>* er kernesymptomer</a:t>
            </a: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20</a:t>
            </a:fld>
            <a:endParaRPr lang="da-DK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MDI-spørgsmål scoring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 smtClean="0"/>
              <a:t>0 på intet tidspunkt</a:t>
            </a:r>
          </a:p>
          <a:p>
            <a:r>
              <a:rPr lang="da-DK" dirty="0" smtClean="0"/>
              <a:t>1 lidt af tiden</a:t>
            </a:r>
          </a:p>
          <a:p>
            <a:r>
              <a:rPr lang="da-DK" dirty="0" smtClean="0"/>
              <a:t>2 lidt under halvdelen af tiden</a:t>
            </a:r>
          </a:p>
          <a:p>
            <a:r>
              <a:rPr lang="da-DK" dirty="0" smtClean="0"/>
              <a:t>3 lidt over halvdelen af tiden</a:t>
            </a:r>
          </a:p>
          <a:p>
            <a:r>
              <a:rPr lang="da-DK" dirty="0" smtClean="0"/>
              <a:t>4 det meste af tiden</a:t>
            </a:r>
          </a:p>
          <a:p>
            <a:r>
              <a:rPr lang="da-DK" dirty="0" smtClean="0"/>
              <a:t>5 hele tiden</a:t>
            </a:r>
          </a:p>
          <a:p>
            <a:r>
              <a:rPr lang="da-DK" dirty="0" smtClean="0"/>
              <a:t>Kernesymptomer positiv ved 4-5</a:t>
            </a:r>
          </a:p>
          <a:p>
            <a:r>
              <a:rPr lang="da-DK" dirty="0" smtClean="0"/>
              <a:t>Andre symptomer positive ved 3-5</a:t>
            </a:r>
          </a:p>
          <a:p>
            <a:r>
              <a:rPr lang="da-DK" dirty="0" smtClean="0"/>
              <a:t>Ved </a:t>
            </a:r>
            <a:r>
              <a:rPr lang="da-DK" dirty="0" err="1" smtClean="0"/>
              <a:t>spm</a:t>
            </a:r>
            <a:r>
              <a:rPr lang="da-DK" dirty="0" smtClean="0"/>
              <a:t> 8a/8b og 10a/10b anvendes højeste scoring</a:t>
            </a: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21</a:t>
            </a:fld>
            <a:endParaRPr lang="da-DK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MDI - diagnosekriterier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smtClean="0"/>
              <a:t>DSM-IV</a:t>
            </a:r>
          </a:p>
          <a:p>
            <a:pPr lvl="1"/>
            <a:r>
              <a:rPr lang="da-DK" dirty="0" err="1" smtClean="0"/>
              <a:t>Spm</a:t>
            </a:r>
            <a:r>
              <a:rPr lang="da-DK" dirty="0" smtClean="0"/>
              <a:t> 4 og 5 kombineres: højeste score anvendes</a:t>
            </a:r>
          </a:p>
          <a:p>
            <a:pPr lvl="1"/>
            <a:r>
              <a:rPr lang="da-DK" dirty="0" smtClean="0"/>
              <a:t>5 symptomer, heraf mindst 1 af øverste 2</a:t>
            </a:r>
          </a:p>
          <a:p>
            <a:r>
              <a:rPr lang="da-DK" dirty="0" smtClean="0"/>
              <a:t>ICD-10</a:t>
            </a:r>
          </a:p>
          <a:p>
            <a:pPr lvl="1"/>
            <a:r>
              <a:rPr lang="da-DK" dirty="0" smtClean="0"/>
              <a:t>Lettere depression: </a:t>
            </a:r>
          </a:p>
          <a:p>
            <a:pPr lvl="2"/>
            <a:r>
              <a:rPr lang="da-DK" dirty="0" smtClean="0"/>
              <a:t>2  kernesymptomer og 2 andre</a:t>
            </a:r>
          </a:p>
          <a:p>
            <a:pPr lvl="1"/>
            <a:r>
              <a:rPr lang="da-DK" dirty="0" smtClean="0"/>
              <a:t>Moderat depression:</a:t>
            </a:r>
          </a:p>
          <a:p>
            <a:pPr lvl="2"/>
            <a:r>
              <a:rPr lang="da-DK" dirty="0" smtClean="0"/>
              <a:t>2 kernesymptomer og 4 andre</a:t>
            </a:r>
          </a:p>
          <a:p>
            <a:pPr lvl="1"/>
            <a:r>
              <a:rPr lang="da-DK" dirty="0" smtClean="0"/>
              <a:t>Svær depression:</a:t>
            </a:r>
          </a:p>
          <a:p>
            <a:pPr lvl="2"/>
            <a:r>
              <a:rPr lang="da-DK" dirty="0" smtClean="0"/>
              <a:t>Alle 3 kernesymptomer og 5 andre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22</a:t>
            </a:fld>
            <a:endParaRPr lang="da-DK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MDI – sensitivitet og specificitet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Diagnosticering af DSM-IV major (moderat) depression</a:t>
            </a:r>
          </a:p>
          <a:p>
            <a:pPr lvl="1"/>
            <a:r>
              <a:rPr lang="da-DK" dirty="0" smtClean="0"/>
              <a:t>Sensitivitet: 90%</a:t>
            </a:r>
          </a:p>
          <a:p>
            <a:pPr lvl="1"/>
            <a:r>
              <a:rPr lang="da-DK" dirty="0" smtClean="0"/>
              <a:t>Specificitet: 82%</a:t>
            </a:r>
          </a:p>
          <a:p>
            <a:r>
              <a:rPr lang="da-DK" dirty="0" smtClean="0"/>
              <a:t>Diagnosticering af ICD-10 depression</a:t>
            </a:r>
          </a:p>
          <a:p>
            <a:pPr lvl="1"/>
            <a:r>
              <a:rPr lang="da-DK" dirty="0" smtClean="0"/>
              <a:t>Sensitivitet: 86%</a:t>
            </a:r>
          </a:p>
          <a:p>
            <a:pPr lvl="1"/>
            <a:r>
              <a:rPr lang="da-DK" dirty="0" smtClean="0"/>
              <a:t>Specificitet: 86%</a:t>
            </a: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23</a:t>
            </a:fld>
            <a:endParaRPr lang="da-DK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MDI – positiv og negativ </a:t>
            </a:r>
            <a:r>
              <a:rPr lang="da-DK" dirty="0" err="1" smtClean="0"/>
              <a:t>prædiktiv</a:t>
            </a:r>
            <a:r>
              <a:rPr lang="da-DK" dirty="0" smtClean="0"/>
              <a:t> værdi over for almenbefolkningen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Ved en </a:t>
            </a:r>
            <a:r>
              <a:rPr lang="da-DK" dirty="0" err="1" smtClean="0"/>
              <a:t>befolkningsprævalens</a:t>
            </a:r>
            <a:r>
              <a:rPr lang="da-DK" dirty="0" smtClean="0"/>
              <a:t> på 3.3% (DSM-IV) og 4.1% (ICD-10) fås derfor</a:t>
            </a:r>
          </a:p>
          <a:p>
            <a:r>
              <a:rPr lang="da-DK" dirty="0" smtClean="0"/>
              <a:t>DSM-IV:</a:t>
            </a:r>
          </a:p>
          <a:p>
            <a:pPr lvl="1"/>
            <a:r>
              <a:rPr lang="da-DK" dirty="0" smtClean="0"/>
              <a:t>PPV: ved positiv test er sands for depression 15%</a:t>
            </a:r>
          </a:p>
          <a:p>
            <a:pPr lvl="1"/>
            <a:r>
              <a:rPr lang="da-DK" dirty="0" smtClean="0"/>
              <a:t>NPV:  ved negativ test er sands for ikke </a:t>
            </a:r>
            <a:r>
              <a:rPr lang="da-DK" dirty="0" err="1" smtClean="0"/>
              <a:t>depr</a:t>
            </a:r>
            <a:r>
              <a:rPr lang="da-DK" dirty="0" smtClean="0"/>
              <a:t>: 100%</a:t>
            </a:r>
          </a:p>
          <a:p>
            <a:r>
              <a:rPr lang="da-DK" dirty="0" smtClean="0"/>
              <a:t>ICD-10:</a:t>
            </a:r>
          </a:p>
          <a:p>
            <a:pPr lvl="1"/>
            <a:r>
              <a:rPr lang="da-DK" dirty="0" smtClean="0"/>
              <a:t>PPV: ved positiv test er sands for depression 21%</a:t>
            </a:r>
          </a:p>
          <a:p>
            <a:pPr lvl="1"/>
            <a:r>
              <a:rPr lang="da-DK" dirty="0" smtClean="0"/>
              <a:t>NPV:  ved negativ test er sands for ikke </a:t>
            </a:r>
            <a:r>
              <a:rPr lang="da-DK" dirty="0" err="1" smtClean="0"/>
              <a:t>depr</a:t>
            </a:r>
            <a:r>
              <a:rPr lang="da-DK" dirty="0" smtClean="0"/>
              <a:t>: 99%</a:t>
            </a:r>
          </a:p>
          <a:p>
            <a:pPr lvl="1"/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24</a:t>
            </a:fld>
            <a:endParaRPr lang="da-DK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MDI – positiv og negativ </a:t>
            </a:r>
            <a:r>
              <a:rPr lang="da-DK" dirty="0" err="1" smtClean="0"/>
              <a:t>prædiktiv</a:t>
            </a:r>
            <a:r>
              <a:rPr lang="da-DK" dirty="0" smtClean="0"/>
              <a:t> værdi i psykologpraksis 1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Ved en prævalens af depression hos personer i psykologpraksis på 30%:</a:t>
            </a:r>
          </a:p>
          <a:p>
            <a:r>
              <a:rPr lang="da-DK" dirty="0" smtClean="0"/>
              <a:t>DSM-IV:</a:t>
            </a:r>
          </a:p>
          <a:p>
            <a:pPr lvl="1"/>
            <a:r>
              <a:rPr lang="da-DK" dirty="0" smtClean="0"/>
              <a:t>PPV: ved positiv test er sands for depression 68%</a:t>
            </a:r>
          </a:p>
          <a:p>
            <a:pPr lvl="1"/>
            <a:r>
              <a:rPr lang="da-DK" dirty="0" smtClean="0"/>
              <a:t>NPV:  ved negativ test er sands for ikke </a:t>
            </a:r>
            <a:r>
              <a:rPr lang="da-DK" dirty="0" err="1" smtClean="0"/>
              <a:t>depr</a:t>
            </a:r>
            <a:r>
              <a:rPr lang="da-DK" dirty="0" smtClean="0"/>
              <a:t>: 95%</a:t>
            </a:r>
          </a:p>
          <a:p>
            <a:r>
              <a:rPr lang="da-DK" dirty="0" smtClean="0"/>
              <a:t>ICD-10:</a:t>
            </a:r>
          </a:p>
          <a:p>
            <a:pPr lvl="1"/>
            <a:r>
              <a:rPr lang="da-DK" dirty="0" smtClean="0"/>
              <a:t>PPV: ved positiv test er sands for depression 72%</a:t>
            </a:r>
          </a:p>
          <a:p>
            <a:pPr lvl="1"/>
            <a:r>
              <a:rPr lang="da-DK" dirty="0" smtClean="0"/>
              <a:t>NPV:  ved negativ test er sands for ikke </a:t>
            </a:r>
            <a:r>
              <a:rPr lang="da-DK" dirty="0" err="1" smtClean="0"/>
              <a:t>depr</a:t>
            </a:r>
            <a:r>
              <a:rPr lang="da-DK" dirty="0" smtClean="0"/>
              <a:t>: 93%</a:t>
            </a:r>
          </a:p>
          <a:p>
            <a:pPr lvl="1"/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25</a:t>
            </a:fld>
            <a:endParaRPr lang="da-DK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MDI – positiv og negativ </a:t>
            </a:r>
            <a:r>
              <a:rPr lang="da-DK" dirty="0" err="1" smtClean="0"/>
              <a:t>prædiktiv</a:t>
            </a:r>
            <a:r>
              <a:rPr lang="da-DK" dirty="0" smtClean="0"/>
              <a:t> værdi i psykologpraksis 2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Ved en prævalens af depression hos personer i psykologpraksis på 50%:</a:t>
            </a:r>
          </a:p>
          <a:p>
            <a:r>
              <a:rPr lang="da-DK" dirty="0" smtClean="0"/>
              <a:t>DSM-IV:</a:t>
            </a:r>
          </a:p>
          <a:p>
            <a:pPr lvl="1"/>
            <a:r>
              <a:rPr lang="da-DK" dirty="0" smtClean="0"/>
              <a:t>PPV: ved positiv test er sands for depression 86%</a:t>
            </a:r>
          </a:p>
          <a:p>
            <a:pPr lvl="1"/>
            <a:r>
              <a:rPr lang="da-DK" dirty="0" smtClean="0"/>
              <a:t>NPV:  ved negativ test er sands for ikke </a:t>
            </a:r>
            <a:r>
              <a:rPr lang="da-DK" dirty="0" err="1" smtClean="0"/>
              <a:t>depr</a:t>
            </a:r>
            <a:r>
              <a:rPr lang="da-DK" dirty="0" smtClean="0"/>
              <a:t>: 86%</a:t>
            </a:r>
          </a:p>
          <a:p>
            <a:r>
              <a:rPr lang="da-DK" dirty="0" smtClean="0"/>
              <a:t>ICD-10:</a:t>
            </a:r>
          </a:p>
          <a:p>
            <a:pPr lvl="1"/>
            <a:r>
              <a:rPr lang="da-DK" dirty="0" smtClean="0"/>
              <a:t>PPV: ved positiv test er sands for depression 83%</a:t>
            </a:r>
          </a:p>
          <a:p>
            <a:pPr lvl="1"/>
            <a:r>
              <a:rPr lang="da-DK" dirty="0" smtClean="0"/>
              <a:t>NPV:  ved negativ test er sands for ikke </a:t>
            </a:r>
            <a:r>
              <a:rPr lang="da-DK" dirty="0" err="1" smtClean="0"/>
              <a:t>depr</a:t>
            </a:r>
            <a:r>
              <a:rPr lang="da-DK" dirty="0" smtClean="0"/>
              <a:t>: 89%</a:t>
            </a:r>
          </a:p>
          <a:p>
            <a:pPr lvl="1"/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26</a:t>
            </a:fld>
            <a:endParaRPr lang="da-DK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ROC kurve: MDI </a:t>
            </a:r>
            <a:r>
              <a:rPr lang="da-DK" dirty="0" err="1" smtClean="0"/>
              <a:t>vs</a:t>
            </a:r>
            <a:r>
              <a:rPr lang="da-DK" dirty="0" smtClean="0"/>
              <a:t> SCAN maj </a:t>
            </a:r>
            <a:r>
              <a:rPr lang="da-DK" dirty="0" err="1" smtClean="0"/>
              <a:t>depr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27</a:t>
            </a:fld>
            <a:endParaRPr lang="da-DK"/>
          </a:p>
        </p:txBody>
      </p:sp>
      <p:pic>
        <p:nvPicPr>
          <p:cNvPr id="870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556792"/>
            <a:ext cx="3888432" cy="4890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MDI anvendt til monitorering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MDI er anvendt i projekt til vurdering af depressionsbehandling i psykologpraksis</a:t>
            </a:r>
          </a:p>
          <a:p>
            <a:r>
              <a:rPr lang="da-DK" dirty="0" smtClean="0"/>
              <a:t>MDI er ikke undersøgt for egenskaber til løbende måling af forandring</a:t>
            </a: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28</a:t>
            </a:fld>
            <a:endParaRPr lang="da-DK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060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a-DK" dirty="0" err="1" smtClean="0"/>
              <a:t>Inventory</a:t>
            </a:r>
            <a:r>
              <a:rPr lang="da-DK" dirty="0" smtClean="0"/>
              <a:t> of </a:t>
            </a:r>
            <a:r>
              <a:rPr lang="da-DK" dirty="0" err="1" smtClean="0"/>
              <a:t>Interpersonal</a:t>
            </a:r>
            <a:r>
              <a:rPr lang="da-DK" dirty="0" smtClean="0"/>
              <a:t> Problems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29</a:t>
            </a:fld>
            <a:endParaRPr lang="da-DK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Øvelse: tegn på egenskaber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 smtClean="0"/>
              <a:t>Tænk på nogle af de tegn du selv bruger når du vurderer en egenskab hos en person</a:t>
            </a:r>
          </a:p>
          <a:p>
            <a:r>
              <a:rPr lang="da-DK" dirty="0" smtClean="0"/>
              <a:t>Lav et overslag over tallene i de fire felter i tabellen og undersøg de </a:t>
            </a:r>
            <a:r>
              <a:rPr lang="da-DK" dirty="0" err="1" smtClean="0"/>
              <a:t>prædiktive</a:t>
            </a:r>
            <a:r>
              <a:rPr lang="da-DK" dirty="0" smtClean="0"/>
              <a:t> værdier</a:t>
            </a:r>
          </a:p>
          <a:p>
            <a:r>
              <a:rPr lang="da-DK" dirty="0" smtClean="0"/>
              <a:t>Positiv </a:t>
            </a:r>
            <a:r>
              <a:rPr lang="da-DK" dirty="0" err="1" smtClean="0"/>
              <a:t>prediktiv</a:t>
            </a:r>
            <a:r>
              <a:rPr lang="da-DK" dirty="0" smtClean="0"/>
              <a:t> værdi: hvad er sandsynligheden for egenskaben når tegnet er til stede</a:t>
            </a:r>
          </a:p>
          <a:p>
            <a:r>
              <a:rPr lang="da-DK" dirty="0" smtClean="0"/>
              <a:t>Negativ </a:t>
            </a:r>
            <a:r>
              <a:rPr lang="da-DK" dirty="0" err="1" smtClean="0"/>
              <a:t>prediktiv</a:t>
            </a:r>
            <a:r>
              <a:rPr lang="da-DK" dirty="0" smtClean="0"/>
              <a:t> værdi: hvad er sandsynligheden for at personen </a:t>
            </a:r>
            <a:r>
              <a:rPr lang="da-DK" i="1" dirty="0" smtClean="0"/>
              <a:t>ikke</a:t>
            </a:r>
            <a:r>
              <a:rPr lang="da-DK" dirty="0" smtClean="0"/>
              <a:t> har egenskaben, når tegnet </a:t>
            </a:r>
            <a:r>
              <a:rPr lang="da-DK" i="1" dirty="0" smtClean="0"/>
              <a:t>ikke</a:t>
            </a:r>
            <a:r>
              <a:rPr lang="da-DK" dirty="0" smtClean="0"/>
              <a:t> er til stede 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3</a:t>
            </a:fld>
            <a:endParaRPr lang="da-DK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MajBritt</a:t>
            </a:r>
            <a:r>
              <a:rPr lang="da-DK" dirty="0" smtClean="0"/>
              <a:t> SCL-90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30</a:t>
            </a:fld>
            <a:endParaRPr lang="da-DK"/>
          </a:p>
        </p:txBody>
      </p:sp>
      <p:graphicFrame>
        <p:nvGraphicFramePr>
          <p:cNvPr id="90118" name="Object 6"/>
          <p:cNvGraphicFramePr>
            <a:graphicFrameLocks noChangeAspect="1"/>
          </p:cNvGraphicFramePr>
          <p:nvPr/>
        </p:nvGraphicFramePr>
        <p:xfrm>
          <a:off x="755575" y="1340768"/>
          <a:ext cx="7189863" cy="4896544"/>
        </p:xfrm>
        <a:graphic>
          <a:graphicData uri="http://schemas.openxmlformats.org/presentationml/2006/ole">
            <p:oleObj spid="_x0000_s175106" name="Dokument" r:id="rId3" imgW="5524200" imgH="3762360" progId="WP9Doc">
              <p:link updateAutomatic="1"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MajBritt</a:t>
            </a:r>
            <a:r>
              <a:rPr lang="da-DK" dirty="0" smtClean="0"/>
              <a:t> IIP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31</a:t>
            </a:fld>
            <a:endParaRPr lang="da-DK"/>
          </a:p>
        </p:txBody>
      </p:sp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1187624" y="1340768"/>
          <a:ext cx="6840562" cy="5106833"/>
        </p:xfrm>
        <a:graphic>
          <a:graphicData uri="http://schemas.openxmlformats.org/presentationml/2006/ole">
            <p:oleObj spid="_x0000_s176130" name="Dokument" r:id="rId3" imgW="5524200" imgH="4124160" progId="WP9Doc">
              <p:link updateAutomatic="1"/>
            </p:oleObj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Øvelse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Analyser </a:t>
            </a:r>
            <a:r>
              <a:rPr lang="da-DK" dirty="0" err="1" smtClean="0"/>
              <a:t>MajBritts</a:t>
            </a:r>
            <a:r>
              <a:rPr lang="da-DK" dirty="0" smtClean="0"/>
              <a:t> SCL-90 og IIP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32</a:t>
            </a:fld>
            <a:endParaRPr lang="da-DK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95536" y="2348880"/>
            <a:ext cx="8229600" cy="1143000"/>
          </a:xfrm>
        </p:spPr>
        <p:txBody>
          <a:bodyPr/>
          <a:lstStyle/>
          <a:p>
            <a:r>
              <a:rPr lang="da-DK" dirty="0" smtClean="0"/>
              <a:t>Måling af forandring</a:t>
            </a:r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33</a:t>
            </a:fld>
            <a:endParaRPr lang="da-DK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Øvelse: Måling af </a:t>
            </a:r>
            <a:r>
              <a:rPr lang="da-DK" dirty="0" err="1" smtClean="0"/>
              <a:t>foranding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Hvad mener du der skal opnås for at en psykoterapeutisk behandling er lykkedes?</a:t>
            </a:r>
          </a:p>
          <a:p>
            <a:r>
              <a:rPr lang="da-DK" dirty="0" smtClean="0"/>
              <a:t>Hvordan kan du tænke dig at måle forandringerne i forbindelse med psykoterapien?</a:t>
            </a:r>
          </a:p>
          <a:p>
            <a:r>
              <a:rPr lang="da-DK" dirty="0" smtClean="0"/>
              <a:t>Hvilke kriterier vil du anvende for at konkludere at behandlingen har været vellykket?</a:t>
            </a:r>
          </a:p>
          <a:p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34</a:t>
            </a:fld>
            <a:endParaRPr lang="da-DK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a-DK" sz="4400">
                <a:solidFill>
                  <a:schemeClr val="tx2"/>
                </a:solidFill>
              </a:rPr>
              <a:t>Forskningsdesign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85800" y="2209800"/>
            <a:ext cx="7772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3200"/>
              <a:t>Gentagne målinger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3200"/>
              <a:t>Antal måletidspunkter (waves of data)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3200"/>
              <a:t>Eksempler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da-DK" sz="2800"/>
              <a:t>Udviklingsforløb  hos børn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da-DK" sz="2800"/>
              <a:t>Behandlingseffekt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da-DK" sz="2800"/>
              <a:t>Effekt af pædagogisk intervention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Analysemetoder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200400"/>
          </a:xfrm>
        </p:spPr>
        <p:txBody>
          <a:bodyPr/>
          <a:lstStyle/>
          <a:p>
            <a:r>
              <a:rPr lang="da-DK"/>
              <a:t>Klassiske metoder</a:t>
            </a:r>
          </a:p>
          <a:p>
            <a:endParaRPr lang="da-DK"/>
          </a:p>
          <a:p>
            <a:r>
              <a:rPr lang="da-DK"/>
              <a:t>Multilevelanalyse</a:t>
            </a:r>
          </a:p>
          <a:p>
            <a:endParaRPr lang="da-DK"/>
          </a:p>
          <a:p>
            <a:r>
              <a:rPr lang="da-DK"/>
              <a:t>Growth modeling med latente variable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Klassiske metoder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648200"/>
          </a:xfrm>
        </p:spPr>
        <p:txBody>
          <a:bodyPr/>
          <a:lstStyle/>
          <a:p>
            <a:r>
              <a:rPr lang="da-DK"/>
              <a:t>To tidspunkter som urelaterede fordelinger</a:t>
            </a:r>
          </a:p>
          <a:p>
            <a:pPr lvl="1"/>
            <a:r>
              <a:rPr lang="da-DK"/>
              <a:t>t-test for to gennemsnit og standardafvigelser</a:t>
            </a:r>
          </a:p>
          <a:p>
            <a:r>
              <a:rPr lang="da-DK"/>
              <a:t>To tidspunkter som relaterede data</a:t>
            </a:r>
          </a:p>
          <a:p>
            <a:pPr lvl="1"/>
            <a:r>
              <a:rPr lang="da-DK"/>
              <a:t>t-test for differensscoren (parrede data)</a:t>
            </a:r>
          </a:p>
          <a:p>
            <a:pPr lvl="1"/>
            <a:r>
              <a:rPr lang="da-DK"/>
              <a:t>erstatning for differensscore, bl.a. residual gain</a:t>
            </a:r>
          </a:p>
          <a:p>
            <a:r>
              <a:rPr lang="da-DK"/>
              <a:t>Generalisering til flere end to tidspunkter</a:t>
            </a:r>
          </a:p>
          <a:p>
            <a:pPr lvl="1"/>
            <a:r>
              <a:rPr lang="da-DK"/>
              <a:t>variansanalyse</a:t>
            </a:r>
          </a:p>
          <a:p>
            <a:pPr lvl="1"/>
            <a:r>
              <a:rPr lang="da-DK"/>
              <a:t>covariansanalyse</a:t>
            </a:r>
          </a:p>
          <a:p>
            <a:pPr lvl="1"/>
            <a:endParaRPr lang="da-DK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Problemer ved klassiske metoder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De klassiske designs udnytter ikke tilstrækkeligt den information der er i data</a:t>
            </a:r>
          </a:p>
          <a:p>
            <a:r>
              <a:rPr lang="da-DK" dirty="0" smtClean="0"/>
              <a:t>Fordi der ses bort fra målefejl, vil effekten ofte undervurderes </a:t>
            </a:r>
          </a:p>
          <a:p>
            <a:r>
              <a:rPr lang="da-DK" dirty="0" smtClean="0"/>
              <a:t>De klassiske designs kan vanskeligt beskrive processen i psykoterapien</a:t>
            </a:r>
          </a:p>
          <a:p>
            <a:r>
              <a:rPr lang="da-DK" dirty="0" smtClean="0"/>
              <a:t>De klassiske designs fanger ikke forskelle i behandlingsforløb hos forskellige personer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38</a:t>
            </a:fld>
            <a:endParaRPr lang="da-DK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Mulitilevelmetoder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da-DK"/>
              <a:t>Hierarkiske tværsnitdata</a:t>
            </a:r>
          </a:p>
          <a:p>
            <a:pPr lvl="1"/>
            <a:r>
              <a:rPr lang="da-DK"/>
              <a:t>elever (level 1) i skoleklasser (level 2) i skoler (level 3)</a:t>
            </a:r>
          </a:p>
          <a:p>
            <a:pPr lvl="1"/>
            <a:r>
              <a:rPr lang="da-DK"/>
              <a:t>patienter (level 1) på hospitaler (level 2)</a:t>
            </a:r>
          </a:p>
          <a:p>
            <a:r>
              <a:rPr lang="da-DK"/>
              <a:t>Hierarkiske længdesnitsdata</a:t>
            </a:r>
          </a:p>
          <a:p>
            <a:pPr lvl="1"/>
            <a:r>
              <a:rPr lang="da-DK"/>
              <a:t>målinger (level 1) på personer (level 2)</a:t>
            </a:r>
          </a:p>
          <a:p>
            <a:pPr lvl="1"/>
            <a:r>
              <a:rPr lang="da-DK"/>
              <a:t>kræver mere end to tidspunkter, helst 4+</a:t>
            </a:r>
          </a:p>
          <a:p>
            <a:pPr lvl="1"/>
            <a:endParaRPr lang="da-DK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Prædiktive</a:t>
            </a:r>
            <a:r>
              <a:rPr lang="da-DK" dirty="0" smtClean="0"/>
              <a:t> værdier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Bemærk at informationer om klienter giver anledning til to helt forskellige tolkninger:</a:t>
            </a:r>
          </a:p>
          <a:p>
            <a:r>
              <a:rPr lang="da-DK" dirty="0" smtClean="0"/>
              <a:t>1) Vurdering af at egenskaben er til stede (PPV)</a:t>
            </a:r>
          </a:p>
          <a:p>
            <a:r>
              <a:rPr lang="da-DK" dirty="0" smtClean="0"/>
              <a:t>2) Vurdering af at egenskaben netop ikke er til stede (NPV)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4</a:t>
            </a:fld>
            <a:endParaRPr lang="da-DK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Hierarkiske tværsnitdata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r>
              <a:rPr lang="da-DK" sz="2400"/>
              <a:t>Et problem: Ikke at tage højde for den hierarkiske struktur kan give for små standardfejl (SE), hvilket får modellerne til at se for gode ud (f.eks. fejlagtigt signifikante analyse</a:t>
            </a:r>
          </a:p>
          <a:p>
            <a:r>
              <a:rPr lang="da-DK" sz="2400"/>
              <a:t>Begrebsmæssigt problem: sammenflydning af begreber på forskellige niveauer</a:t>
            </a:r>
          </a:p>
          <a:p>
            <a:r>
              <a:rPr lang="da-DK" sz="2400"/>
              <a:t>Litteratur: Bryk, A.S. &amp; Raudenbush, S.W. (1992). Hierarchical linear models: </a:t>
            </a:r>
            <a:r>
              <a:rPr lang="da-DK" sz="2400" i="1"/>
              <a:t>Applications and data analysis methods. </a:t>
            </a:r>
            <a:r>
              <a:rPr lang="da-DK" sz="2400"/>
              <a:t>Newbury Park, CA: Sage.</a:t>
            </a:r>
          </a:p>
          <a:p>
            <a:r>
              <a:rPr lang="da-DK" sz="2400"/>
              <a:t>Kort introduktion til hierarkiske data ved Jason W. Osborne: http://pareonline.net/getvn.asp?v=7&amp;n=1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da-DK"/>
              <a:t>Hierarkiske længdesnitsdata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648200"/>
          </a:xfrm>
        </p:spPr>
        <p:txBody>
          <a:bodyPr/>
          <a:lstStyle/>
          <a:p>
            <a:r>
              <a:rPr lang="da-DK"/>
              <a:t>Målingerne (level 1) beskrives som kurveforløb med parametre</a:t>
            </a:r>
          </a:p>
          <a:p>
            <a:pPr lvl="1"/>
            <a:r>
              <a:rPr lang="da-DK"/>
              <a:t>lineære: to parametre, intercept og slope</a:t>
            </a:r>
          </a:p>
          <a:p>
            <a:pPr lvl="1"/>
            <a:r>
              <a:rPr lang="da-DK"/>
              <a:t>ikke-lineære: der tilføjes flere led (kvadratisk, kubisk m.m.), eller transformation af data</a:t>
            </a:r>
          </a:p>
          <a:p>
            <a:r>
              <a:rPr lang="da-DK"/>
              <a:t>Parametrene udgør fordelinger (level 2) som kan søges forklaret ved kovariate </a:t>
            </a:r>
          </a:p>
          <a:p>
            <a:pPr lvl="1"/>
            <a:r>
              <a:rPr lang="da-DK"/>
              <a:t>behandlings- vs. kontrolgruppe</a:t>
            </a:r>
          </a:p>
          <a:p>
            <a:pPr lvl="1"/>
            <a:r>
              <a:rPr lang="da-DK"/>
              <a:t>kønsforskelle</a:t>
            </a:r>
          </a:p>
          <a:p>
            <a:endParaRPr lang="da-DK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10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305800" cy="606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/>
              <a:t>Multilevelmetoder for longitudinelle data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4114800"/>
          </a:xfrm>
        </p:spPr>
        <p:txBody>
          <a:bodyPr/>
          <a:lstStyle/>
          <a:p>
            <a:r>
              <a:rPr lang="da-DK"/>
              <a:t>Singer, J.D. &amp; Willett, J.B. (2003). </a:t>
            </a:r>
            <a:r>
              <a:rPr lang="da-DK" i="1"/>
              <a:t>Applied Longitudinal Data Analysis.</a:t>
            </a:r>
            <a:r>
              <a:rPr lang="da-DK"/>
              <a:t> New York: Oxford University Press.</a:t>
            </a:r>
          </a:p>
          <a:p>
            <a:r>
              <a:rPr lang="da-DK"/>
              <a:t>Bogens hjemmeside: </a:t>
            </a:r>
            <a:r>
              <a:rPr lang="da-DK" sz="2400"/>
              <a:t>http://gseacademic.harvard.edu/alda/</a:t>
            </a:r>
            <a:endParaRPr lang="da-DK"/>
          </a:p>
          <a:p>
            <a:r>
              <a:rPr lang="da-DK"/>
              <a:t>Præsentationer: </a:t>
            </a:r>
            <a:r>
              <a:rPr lang="da-DK" sz="2400"/>
              <a:t>http://gseacademic.harvard.edu/alda/Chapter%20presentations.htm</a:t>
            </a:r>
            <a:endParaRPr lang="da-DK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/>
              <a:t>Growth modeling med latente variable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648200"/>
          </a:xfrm>
        </p:spPr>
        <p:txBody>
          <a:bodyPr/>
          <a:lstStyle/>
          <a:p>
            <a:r>
              <a:rPr lang="da-DK" sz="2400" dirty="0"/>
              <a:t>Parametrene til kurverne i </a:t>
            </a:r>
            <a:r>
              <a:rPr lang="da-DK" sz="2400" dirty="0" err="1"/>
              <a:t>multilevelmodeling</a:t>
            </a:r>
            <a:r>
              <a:rPr lang="da-DK" sz="2400" dirty="0"/>
              <a:t> opfattes som latente variable</a:t>
            </a:r>
          </a:p>
          <a:p>
            <a:r>
              <a:rPr lang="da-DK" sz="2400" dirty="0"/>
              <a:t>Målingerne på hvert </a:t>
            </a:r>
            <a:r>
              <a:rPr lang="da-DK" sz="2400" dirty="0" smtClean="0"/>
              <a:t>af tidspunkterne </a:t>
            </a:r>
            <a:r>
              <a:rPr lang="da-DK" sz="2400" dirty="0"/>
              <a:t>opfattes som indikatorer for disse latente variable, </a:t>
            </a:r>
            <a:r>
              <a:rPr lang="da-DK" sz="2400" dirty="0" smtClean="0"/>
              <a:t>ligesom </a:t>
            </a:r>
            <a:r>
              <a:rPr lang="da-DK" sz="2400" dirty="0"/>
              <a:t>i CFA</a:t>
            </a:r>
          </a:p>
          <a:p>
            <a:r>
              <a:rPr lang="da-DK" sz="2400" dirty="0"/>
              <a:t>Målingerne på hvert tidspunkt kan selv være latente variable som måles med observerede data</a:t>
            </a:r>
          </a:p>
          <a:p>
            <a:r>
              <a:rPr lang="da-DK" sz="2400" dirty="0"/>
              <a:t>De latente variable kan influeres af </a:t>
            </a:r>
            <a:r>
              <a:rPr lang="da-DK" sz="2400" dirty="0" smtClean="0"/>
              <a:t>andre variable</a:t>
            </a:r>
            <a:endParaRPr lang="da-DK" sz="2400" dirty="0"/>
          </a:p>
          <a:p>
            <a:r>
              <a:rPr lang="da-DK" sz="2400" dirty="0" smtClean="0"/>
              <a:t>Disse andre variable </a:t>
            </a:r>
            <a:r>
              <a:rPr lang="da-DK" sz="2400" dirty="0"/>
              <a:t>kan være globale eller </a:t>
            </a:r>
            <a:r>
              <a:rPr lang="da-DK" sz="2400" dirty="0" err="1"/>
              <a:t>tidsvarierende</a:t>
            </a:r>
            <a:endParaRPr lang="da-DK" sz="2400" dirty="0"/>
          </a:p>
          <a:p>
            <a:r>
              <a:rPr lang="da-DK" sz="2400" dirty="0"/>
              <a:t>Klasseanalyse af inhomogenitet i population (kategoriale latente variable)</a:t>
            </a:r>
          </a:p>
          <a:p>
            <a:r>
              <a:rPr lang="da-DK" sz="2400" dirty="0"/>
              <a:t>Flere parallelle udviklingsforløb</a:t>
            </a:r>
            <a:endParaRPr lang="da-DK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Lineær growthmodel</a:t>
            </a:r>
          </a:p>
        </p:txBody>
      </p:sp>
      <p:pic>
        <p:nvPicPr>
          <p:cNvPr id="63491" name="Picture 102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05000" y="1905000"/>
            <a:ext cx="5867400" cy="4191000"/>
          </a:xfr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Kvadratisk growthmodel </a:t>
            </a:r>
          </a:p>
        </p:txBody>
      </p:sp>
      <p:pic>
        <p:nvPicPr>
          <p:cNvPr id="645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95400" y="1828800"/>
            <a:ext cx="6553200" cy="4267200"/>
          </a:xfr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/>
              <a:t>Lineær growthmodel </a:t>
            </a:r>
            <a:br>
              <a:rPr lang="da-DK"/>
            </a:br>
            <a:r>
              <a:rPr lang="da-DK"/>
              <a:t>m. latente indikatorer</a:t>
            </a:r>
          </a:p>
        </p:txBody>
      </p:sp>
      <p:pic>
        <p:nvPicPr>
          <p:cNvPr id="6553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/>
              <a:t>Growthmodel m. konstant og tidsvarierende covariater</a:t>
            </a:r>
          </a:p>
        </p:txBody>
      </p:sp>
      <p:pic>
        <p:nvPicPr>
          <p:cNvPr id="6656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66800" y="1981200"/>
            <a:ext cx="7010400" cy="4114800"/>
          </a:xfr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590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a-DK"/>
              <a:t>Et eksempel </a:t>
            </a:r>
            <a:br>
              <a:rPr lang="da-DK"/>
            </a:br>
            <a:r>
              <a:rPr lang="da-DK"/>
              <a:t>på longitudinelle data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Percentiler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Ved vurdering af standardiserede scores og afledte scores, f.eks. T-scores er det en hjælp at omsætte scores til </a:t>
            </a:r>
            <a:r>
              <a:rPr lang="da-DK" dirty="0" err="1" smtClean="0"/>
              <a:t>percentiler</a:t>
            </a:r>
            <a:endParaRPr lang="da-DK" dirty="0" smtClean="0"/>
          </a:p>
          <a:p>
            <a:r>
              <a:rPr lang="da-DK" dirty="0" smtClean="0"/>
              <a:t>Hvis scores er normalfordelt, er der en simpel sammenhæng mellem standardiserede scores (og T-scores) og </a:t>
            </a:r>
            <a:r>
              <a:rPr lang="da-DK" dirty="0" err="1" smtClean="0"/>
              <a:t>percentiler</a:t>
            </a:r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5</a:t>
            </a:fld>
            <a:endParaRPr lang="da-DK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Data udlånt af Hans Henrik Jensen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r>
              <a:rPr lang="da-DK"/>
              <a:t>Psykoterapipatienter på Bispebjerg hospital i ambulant gruppeterapi</a:t>
            </a:r>
          </a:p>
          <a:p>
            <a:r>
              <a:rPr lang="da-DK"/>
              <a:t>Testet med en række psykologiske tests, bl.a. SCL-90, MCMI og Rorschach</a:t>
            </a:r>
          </a:p>
          <a:p>
            <a:r>
              <a:rPr lang="da-DK"/>
              <a:t>Testet før, efter og follow-up</a:t>
            </a:r>
          </a:p>
          <a:p>
            <a:r>
              <a:rPr lang="da-DK"/>
              <a:t>I denne præsentation kun patienter med komplette data for SCL-90 (n = 320)</a:t>
            </a:r>
          </a:p>
          <a:p>
            <a:endParaRPr lang="da-DK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590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a-DK"/>
              <a:t>Klassisk analyse </a:t>
            </a:r>
            <a:br>
              <a:rPr lang="da-DK"/>
            </a:br>
            <a:r>
              <a:rPr lang="da-DK"/>
              <a:t>af resultaterne fra SCL-90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da-DK"/>
              <a:t>SCL-90 somatisering</a:t>
            </a:r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/>
      </p:pic>
      <p:pic>
        <p:nvPicPr>
          <p:cNvPr id="7172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/>
      </p:pic>
      <p:pic>
        <p:nvPicPr>
          <p:cNvPr id="7173" name="Picture 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a-DK"/>
              <a:t>SCL-90 Somatisering</a:t>
            </a:r>
            <a:br>
              <a:rPr lang="da-DK"/>
            </a:br>
            <a:r>
              <a:rPr lang="da-DK" sz="3200"/>
              <a:t>Uparrede og parrede data</a:t>
            </a:r>
            <a:endParaRPr lang="da-DK"/>
          </a:p>
        </p:txBody>
      </p:sp>
      <p:pic>
        <p:nvPicPr>
          <p:cNvPr id="8197" name="Picture 5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38200" y="3810000"/>
            <a:ext cx="7391400" cy="2438400"/>
          </a:xfrm>
          <a:noFill/>
          <a:ln/>
        </p:spPr>
      </p:pic>
      <p:sp>
        <p:nvSpPr>
          <p:cNvPr id="8204" name="Rectangle 12"/>
          <p:cNvSpPr>
            <a:spLocks noGrp="1" noChangeArrowheads="1"/>
          </p:cNvSpPr>
          <p:nvPr>
            <p:ph sz="half" idx="1"/>
          </p:nvPr>
        </p:nvSpPr>
        <p:spPr>
          <a:xfrm>
            <a:off x="685800" y="2057400"/>
            <a:ext cx="7772400" cy="1676400"/>
          </a:xfrm>
        </p:spPr>
        <p:txBody>
          <a:bodyPr/>
          <a:lstStyle/>
          <a:p>
            <a:r>
              <a:rPr lang="da-DK" sz="2800" dirty="0"/>
              <a:t>Test for to urelaterede fordelinger</a:t>
            </a:r>
          </a:p>
          <a:p>
            <a:r>
              <a:rPr lang="da-DK" sz="2800" dirty="0"/>
              <a:t>1 vs. 2: t = 5.86, </a:t>
            </a:r>
            <a:r>
              <a:rPr lang="da-DK" sz="2800" dirty="0" err="1"/>
              <a:t>df</a:t>
            </a:r>
            <a:r>
              <a:rPr lang="da-DK" sz="2800" dirty="0"/>
              <a:t> = 638, </a:t>
            </a:r>
            <a:r>
              <a:rPr lang="da-DK" sz="2800" dirty="0" smtClean="0"/>
              <a:t>p-værdi </a:t>
            </a:r>
            <a:r>
              <a:rPr lang="da-DK" sz="2800" dirty="0"/>
              <a:t>= 0.000 </a:t>
            </a:r>
          </a:p>
          <a:p>
            <a:r>
              <a:rPr lang="da-DK" sz="2800" dirty="0"/>
              <a:t>2 vs. 3: t = 1.34, </a:t>
            </a:r>
            <a:r>
              <a:rPr lang="da-DK" sz="2800" dirty="0" err="1"/>
              <a:t>df</a:t>
            </a:r>
            <a:r>
              <a:rPr lang="da-DK" sz="2800" dirty="0"/>
              <a:t> = 638, </a:t>
            </a:r>
            <a:r>
              <a:rPr lang="da-DK" sz="2800" dirty="0" smtClean="0"/>
              <a:t>p-værdi </a:t>
            </a:r>
            <a:r>
              <a:rPr lang="da-DK" sz="2800" dirty="0"/>
              <a:t>= 0.181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da-DK"/>
              <a:t>SCL-90 GSI</a:t>
            </a:r>
          </a:p>
        </p:txBody>
      </p:sp>
      <p:pic>
        <p:nvPicPr>
          <p:cNvPr id="25603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/>
      </p:pic>
      <p:pic>
        <p:nvPicPr>
          <p:cNvPr id="25604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/>
      </p:pic>
      <p:pic>
        <p:nvPicPr>
          <p:cNvPr id="25605" name="Picture 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/>
              <a:t>SCL-90 GSI</a:t>
            </a:r>
            <a:br>
              <a:rPr lang="da-DK"/>
            </a:br>
            <a:r>
              <a:rPr lang="da-DK" sz="3200"/>
              <a:t>parrede og uparrede data</a:t>
            </a:r>
            <a:endParaRPr lang="da-DK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da-DK" sz="2800" dirty="0"/>
              <a:t>Test for to urelaterede fordelinger</a:t>
            </a:r>
          </a:p>
          <a:p>
            <a:r>
              <a:rPr lang="da-DK" sz="2800" dirty="0"/>
              <a:t>1 vs. 2: t = 10.02, </a:t>
            </a:r>
            <a:r>
              <a:rPr lang="da-DK" sz="2800" dirty="0" err="1"/>
              <a:t>df</a:t>
            </a:r>
            <a:r>
              <a:rPr lang="da-DK" sz="2800" dirty="0"/>
              <a:t> = 638, </a:t>
            </a:r>
            <a:r>
              <a:rPr lang="da-DK" sz="2800" dirty="0" smtClean="0"/>
              <a:t>p-værdi </a:t>
            </a:r>
            <a:r>
              <a:rPr lang="da-DK" sz="2800" dirty="0"/>
              <a:t>= 0.000 </a:t>
            </a:r>
          </a:p>
          <a:p>
            <a:r>
              <a:rPr lang="da-DK" sz="2800" dirty="0"/>
              <a:t>2 vs. 3: t = 3.09, </a:t>
            </a:r>
            <a:r>
              <a:rPr lang="da-DK" sz="2800" dirty="0" err="1"/>
              <a:t>df</a:t>
            </a:r>
            <a:r>
              <a:rPr lang="da-DK" sz="2800" dirty="0"/>
              <a:t> = 638, </a:t>
            </a:r>
            <a:r>
              <a:rPr lang="da-DK" sz="2800" dirty="0" smtClean="0"/>
              <a:t>p-værdi = </a:t>
            </a:r>
            <a:r>
              <a:rPr lang="da-DK" sz="2800" dirty="0"/>
              <a:t>0.002 </a:t>
            </a:r>
          </a:p>
        </p:txBody>
      </p:sp>
      <p:pic>
        <p:nvPicPr>
          <p:cNvPr id="26629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4038600"/>
            <a:ext cx="7772400" cy="2133600"/>
          </a:xfrm>
          <a:noFill/>
          <a:ln/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da-DK"/>
              <a:t>Effektstørrelser: Cohens d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524000"/>
            <a:ext cx="7772400" cy="4419600"/>
          </a:xfrm>
        </p:spPr>
        <p:txBody>
          <a:bodyPr>
            <a:normAutofit fontScale="92500" lnSpcReduction="10000"/>
          </a:bodyPr>
          <a:lstStyle/>
          <a:p>
            <a:r>
              <a:rPr lang="da-DK" sz="1800"/>
              <a:t>Cohens d: (gns1 - gns2)/SD (fælles)</a:t>
            </a:r>
          </a:p>
          <a:p>
            <a:r>
              <a:rPr lang="da-DK" sz="1800"/>
              <a:t>fælles SD: kvadratrod((varians1 + varians2)/2)</a:t>
            </a:r>
          </a:p>
          <a:p>
            <a:endParaRPr lang="da-DK" sz="1800"/>
          </a:p>
          <a:p>
            <a:r>
              <a:rPr lang="da-DK" sz="1800"/>
              <a:t>Somatisering:</a:t>
            </a:r>
          </a:p>
          <a:p>
            <a:r>
              <a:rPr lang="da-DK" sz="1800"/>
              <a:t>1 vs 2: d = 0.65</a:t>
            </a:r>
          </a:p>
          <a:p>
            <a:r>
              <a:rPr lang="da-DK" sz="1800"/>
              <a:t>2 vs 3: d = 0.15</a:t>
            </a:r>
          </a:p>
          <a:p>
            <a:endParaRPr lang="da-DK" sz="1800"/>
          </a:p>
          <a:p>
            <a:r>
              <a:rPr lang="da-DK" sz="1800"/>
              <a:t>GSI</a:t>
            </a:r>
          </a:p>
          <a:p>
            <a:r>
              <a:rPr lang="da-DK" sz="1800"/>
              <a:t>1 vs 2: d = 1.12</a:t>
            </a:r>
          </a:p>
          <a:p>
            <a:r>
              <a:rPr lang="da-DK" sz="1800"/>
              <a:t>2 vs 3: d = 0.35</a:t>
            </a:r>
          </a:p>
          <a:p>
            <a:endParaRPr lang="da-DK" sz="1800"/>
          </a:p>
          <a:p>
            <a:r>
              <a:rPr lang="da-DK" sz="1800"/>
              <a:t>Cohens tommelfingerregler</a:t>
            </a:r>
          </a:p>
          <a:p>
            <a:r>
              <a:rPr lang="da-DK" sz="1800"/>
              <a:t>lille effekt: d = .20</a:t>
            </a:r>
          </a:p>
          <a:p>
            <a:r>
              <a:rPr lang="da-DK" sz="1800"/>
              <a:t>mellemstor effekt: d = .50</a:t>
            </a:r>
          </a:p>
          <a:p>
            <a:r>
              <a:rPr lang="da-DK" sz="1800"/>
              <a:t>stor effekt: d = .80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Problemer med klassisk analyse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572000"/>
          </a:xfrm>
        </p:spPr>
        <p:txBody>
          <a:bodyPr/>
          <a:lstStyle/>
          <a:p>
            <a:r>
              <a:rPr lang="da-DK"/>
              <a:t>Fordelingerne er tydeligt skæve senere i forløbet: er der inhomogenitet i populationen med hensyn til behandlingseffekten?</a:t>
            </a:r>
          </a:p>
          <a:p>
            <a:r>
              <a:rPr lang="da-DK"/>
              <a:t>Målingerne behandles som fejlfrie</a:t>
            </a:r>
          </a:p>
          <a:p>
            <a:r>
              <a:rPr lang="da-DK"/>
              <a:t>Kun én målemetode analyseres ad gangen</a:t>
            </a:r>
          </a:p>
          <a:p>
            <a:r>
              <a:rPr lang="da-DK"/>
              <a:t>Analysen giver ikke nogen beskrivelse af procesforløbet</a:t>
            </a:r>
          </a:p>
          <a:p>
            <a:endParaRPr lang="da-DK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95400"/>
            <a:ext cx="7772400" cy="1143000"/>
          </a:xfrm>
        </p:spPr>
        <p:txBody>
          <a:bodyPr/>
          <a:lstStyle/>
          <a:p>
            <a:r>
              <a:rPr lang="da-DK"/>
              <a:t>Grafer over individuelle forløb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276600"/>
            <a:ext cx="7772400" cy="1981200"/>
          </a:xfrm>
        </p:spPr>
        <p:txBody>
          <a:bodyPr/>
          <a:lstStyle/>
          <a:p>
            <a:r>
              <a:rPr lang="da-DK"/>
              <a:t>20 tilfældigt udvalgte individuelle forløb: GSI score på tre tidspunkter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22" name="Object 1026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88066" name="Graph Sheet" r:id="rId3" imgW="3352680" imgH="2590560" progId="SPLUSGraphSheetFileType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6</a:t>
            </a:fld>
            <a:endParaRPr lang="da-DK"/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28638"/>
            <a:ext cx="7467600" cy="580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76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a-DK"/>
              <a:t>Grafer over individuelle forløb</a:t>
            </a:r>
            <a:br>
              <a:rPr lang="da-DK"/>
            </a:br>
            <a:r>
              <a:rPr lang="da-DK"/>
              <a:t>- samlet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429000"/>
            <a:ext cx="7772400" cy="1752600"/>
          </a:xfrm>
        </p:spPr>
        <p:txBody>
          <a:bodyPr/>
          <a:lstStyle/>
          <a:p>
            <a:r>
              <a:rPr lang="da-DK"/>
              <a:t>GSI-scores på de tre tidspunkter for et tilfældigt udvalg på 120 personer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10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0"/>
            <a:ext cx="8782050" cy="672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3600"/>
            <a:ext cx="7772400" cy="1143000"/>
          </a:xfrm>
        </p:spPr>
        <p:txBody>
          <a:bodyPr/>
          <a:lstStyle/>
          <a:p>
            <a:r>
              <a:rPr lang="da-DK"/>
              <a:t>Multilevelanalyse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da-DK"/>
              <a:t>Individuelle parametre</a:t>
            </a:r>
          </a:p>
        </p:txBody>
      </p:sp>
      <p:sp>
        <p:nvSpPr>
          <p:cNvPr id="59395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609600" y="2057400"/>
            <a:ext cx="3810000" cy="1676400"/>
          </a:xfrm>
        </p:spPr>
        <p:txBody>
          <a:bodyPr/>
          <a:lstStyle/>
          <a:p>
            <a:pPr lvl="2"/>
            <a:r>
              <a:rPr lang="da-DK" sz="1100">
                <a:latin typeface="Courier New" pitchFamily="49" charset="0"/>
              </a:rPr>
              <a:t> Person	Intercept  Slope </a:t>
            </a:r>
          </a:p>
          <a:p>
            <a:pPr lvl="2"/>
            <a:r>
              <a:rPr lang="da-DK" sz="1100">
                <a:latin typeface="Courier New" pitchFamily="49" charset="0"/>
              </a:rPr>
              <a:t> 1330   0.6786233 -0.2972159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6345   0.6786233 -0.2972159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97020   0.6851796 -0.2972159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3228   0.6982922 -0.2972159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2002   0.7310737 -0.2972159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2067   0.5741942 -0.2972159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5245   0.5783175 -0.2972159</a:t>
            </a:r>
            <a:endParaRPr lang="da-DK" sz="1800"/>
          </a:p>
        </p:txBody>
      </p:sp>
      <p:sp>
        <p:nvSpPr>
          <p:cNvPr id="59396" name="Rectangle 1028"/>
          <p:cNvSpPr>
            <a:spLocks noGrp="1" noChangeArrowheads="1"/>
          </p:cNvSpPr>
          <p:nvPr>
            <p:ph sz="quarter" idx="2"/>
          </p:nvPr>
        </p:nvSpPr>
        <p:spPr>
          <a:xfrm>
            <a:off x="4572000" y="2133600"/>
            <a:ext cx="3810000" cy="1600200"/>
          </a:xfrm>
        </p:spPr>
        <p:txBody>
          <a:bodyPr>
            <a:normAutofit lnSpcReduction="10000"/>
          </a:bodyPr>
          <a:lstStyle/>
          <a:p>
            <a:pPr lvl="2"/>
            <a:r>
              <a:rPr lang="da-DK" sz="1100">
                <a:latin typeface="Courier New" pitchFamily="49" charset="0"/>
              </a:rPr>
              <a:t>Person  Intercept  Slope </a:t>
            </a:r>
          </a:p>
          <a:p>
            <a:pPr lvl="2"/>
            <a:r>
              <a:rPr lang="da-DK" sz="1100">
                <a:latin typeface="Courier New" pitchFamily="49" charset="0"/>
              </a:rPr>
              <a:t> 4155   1.1300062 -0.2972159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97114   1.1638240 -0.2972159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 342   1.3383456 -0.2972159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 377   1.3468691 -0.2972159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1002   1.3826187 -0.2972159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1236   1.5091469 -0.2972159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2054   1.5329833 -0.2972159</a:t>
            </a:r>
          </a:p>
          <a:p>
            <a:endParaRPr lang="da-DK" sz="2400"/>
          </a:p>
        </p:txBody>
      </p:sp>
      <p:sp>
        <p:nvSpPr>
          <p:cNvPr id="59397" name="Rectangle 1029"/>
          <p:cNvSpPr>
            <a:spLocks noGrp="1" noChangeArrowheads="1"/>
          </p:cNvSpPr>
          <p:nvPr>
            <p:ph sz="quarter" idx="3"/>
          </p:nvPr>
        </p:nvSpPr>
        <p:spPr>
          <a:xfrm>
            <a:off x="609600" y="4114800"/>
            <a:ext cx="3810000" cy="1981200"/>
          </a:xfrm>
        </p:spPr>
        <p:txBody>
          <a:bodyPr/>
          <a:lstStyle/>
          <a:p>
            <a:pPr lvl="2"/>
            <a:r>
              <a:rPr lang="da-DK" sz="1800">
                <a:latin typeface="Courier New" pitchFamily="49" charset="0"/>
              </a:rPr>
              <a:t> </a:t>
            </a:r>
            <a:r>
              <a:rPr lang="da-DK" sz="1100">
                <a:latin typeface="Courier New" pitchFamily="49" charset="0"/>
              </a:rPr>
              <a:t>Person Intercept  Slope</a:t>
            </a:r>
          </a:p>
          <a:p>
            <a:pPr lvl="2"/>
            <a:r>
              <a:rPr lang="da-DK" sz="1100">
                <a:latin typeface="Courier New" pitchFamily="49" charset="0"/>
              </a:rPr>
              <a:t> 1035   1.6462484 -0.2972159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4240   1.1179770 -0.2972159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5176   1.2954072 -0.2972159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5192   1.5920350 -0.2972159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5155   1.3515321 -0.2972159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 369   1.8348864 -0.2972159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1146   1.5965052 -0.2972159</a:t>
            </a:r>
          </a:p>
          <a:p>
            <a:endParaRPr lang="da-DK" sz="1100"/>
          </a:p>
        </p:txBody>
      </p:sp>
      <p:sp>
        <p:nvSpPr>
          <p:cNvPr id="59398" name="Rectangle 1030"/>
          <p:cNvSpPr>
            <a:spLocks noGrp="1" noChangeArrowheads="1"/>
          </p:cNvSpPr>
          <p:nvPr>
            <p:ph sz="quarter" idx="4"/>
          </p:nvPr>
        </p:nvSpPr>
        <p:spPr>
          <a:xfrm>
            <a:off x="4648200" y="4267200"/>
            <a:ext cx="3810000" cy="1981200"/>
          </a:xfrm>
        </p:spPr>
        <p:txBody>
          <a:bodyPr/>
          <a:lstStyle/>
          <a:p>
            <a:pPr lvl="2"/>
            <a:r>
              <a:rPr lang="da-DK" sz="1100">
                <a:latin typeface="Courier New" pitchFamily="49" charset="0"/>
              </a:rPr>
              <a:t>Person Intercept Slope </a:t>
            </a:r>
          </a:p>
          <a:p>
            <a:pPr lvl="2"/>
            <a:r>
              <a:rPr lang="da-DK" sz="1100">
                <a:latin typeface="Courier New" pitchFamily="49" charset="0"/>
              </a:rPr>
              <a:t> 1250   1.8020497 -0.2972159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1024   2.1711024 -0.2972159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5049   2.1734597 -0.2972159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 262   2.5346198 -0.2972159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5229   2.2122082 -0.2972159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 272   2.4603162 -0.2972159</a:t>
            </a:r>
          </a:p>
          <a:p>
            <a:pPr lvl="2"/>
            <a:r>
              <a:rPr lang="da-DK" sz="1100">
                <a:latin typeface="Courier New" pitchFamily="49" charset="0"/>
              </a:rPr>
              <a:t> 1273   2.4578778 -0.2972159</a:t>
            </a:r>
            <a:endParaRPr lang="da-DK" sz="90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Analyseresultater: lineær model</a:t>
            </a:r>
          </a:p>
        </p:txBody>
      </p:sp>
      <p:sp>
        <p:nvSpPr>
          <p:cNvPr id="604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da-DK" sz="1400" b="1">
                <a:latin typeface="Courier New" pitchFamily="49" charset="0"/>
              </a:rPr>
              <a:t>Ikke-hierarkisk analyse</a:t>
            </a:r>
          </a:p>
          <a:p>
            <a:pPr lvl="2"/>
            <a:r>
              <a:rPr lang="da-DK" sz="1400">
                <a:latin typeface="Courier New" pitchFamily="49" charset="0"/>
              </a:rPr>
              <a:t>              Value  Std. Error  t value  p-value </a:t>
            </a:r>
          </a:p>
          <a:p>
            <a:pPr lvl="2"/>
            <a:r>
              <a:rPr lang="da-DK" sz="1400">
                <a:latin typeface="Courier New" pitchFamily="49" charset="0"/>
              </a:rPr>
              <a:t>Intercept   1.4949   0.0226      66.1593  0.0000</a:t>
            </a:r>
          </a:p>
          <a:p>
            <a:pPr lvl="2"/>
            <a:r>
              <a:rPr lang="da-DK" sz="1400">
                <a:latin typeface="Courier New" pitchFamily="49" charset="0"/>
              </a:rPr>
              <a:t>    Slope  -0.3086   0.0200     -15.4187  0.0000</a:t>
            </a:r>
          </a:p>
          <a:p>
            <a:pPr lvl="2"/>
            <a:endParaRPr lang="da-DK" sz="1400">
              <a:latin typeface="Courier New" pitchFamily="49" charset="0"/>
            </a:endParaRPr>
          </a:p>
          <a:p>
            <a:pPr lvl="2"/>
            <a:endParaRPr lang="da-DK" sz="1400">
              <a:latin typeface="Courier New" pitchFamily="49" charset="0"/>
            </a:endParaRPr>
          </a:p>
          <a:p>
            <a:pPr lvl="2"/>
            <a:r>
              <a:rPr lang="da-DK" sz="1400" b="1">
                <a:latin typeface="Courier New" pitchFamily="49" charset="0"/>
              </a:rPr>
              <a:t>Hierarkisk analyse</a:t>
            </a:r>
            <a:endParaRPr lang="da-DK" sz="1400">
              <a:latin typeface="Courier New" pitchFamily="49" charset="0"/>
            </a:endParaRPr>
          </a:p>
          <a:p>
            <a:pPr lvl="2"/>
            <a:r>
              <a:rPr lang="da-DK">
                <a:latin typeface="Courier New" pitchFamily="49" charset="0"/>
              </a:rPr>
              <a:t>        </a:t>
            </a:r>
            <a:r>
              <a:rPr lang="da-DK" sz="1400">
                <a:latin typeface="Courier New" pitchFamily="49" charset="0"/>
              </a:rPr>
              <a:t>Value  Std.Error   t-value   p-value </a:t>
            </a:r>
          </a:p>
          <a:p>
            <a:pPr lvl="2"/>
            <a:r>
              <a:rPr lang="da-DK" sz="1400">
                <a:latin typeface="Courier New" pitchFamily="49" charset="0"/>
              </a:rPr>
              <a:t>Intercept   1.4955   0.0237      63.06903  &lt;.0001</a:t>
            </a:r>
          </a:p>
          <a:p>
            <a:pPr lvl="2"/>
            <a:r>
              <a:rPr lang="da-DK" sz="1400">
                <a:latin typeface="Courier New" pitchFamily="49" charset="0"/>
              </a:rPr>
              <a:t>    Slope  -0.2972   0.0137     -21.67821  &lt;.0001</a:t>
            </a:r>
          </a:p>
          <a:p>
            <a:pPr lvl="2"/>
            <a:endParaRPr lang="da-DK" sz="1400">
              <a:latin typeface="Courier New" pitchFamily="49" charset="0"/>
            </a:endParaRPr>
          </a:p>
          <a:p>
            <a:pPr lvl="2"/>
            <a:r>
              <a:rPr lang="da-DK" sz="1400" b="1">
                <a:latin typeface="Courier New" pitchFamily="49" charset="0"/>
              </a:rPr>
              <a:t>Modellerne passer imidlertid ikke særligt godt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9800"/>
            <a:ext cx="7772400" cy="1143000"/>
          </a:xfrm>
        </p:spPr>
        <p:txBody>
          <a:bodyPr/>
          <a:lstStyle/>
          <a:p>
            <a:r>
              <a:rPr lang="da-DK"/>
              <a:t>Growthmodelinganalyse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Lineær model deskriptiv statistik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81200"/>
            <a:ext cx="5486400" cy="4114800"/>
          </a:xfrm>
        </p:spPr>
        <p:txBody>
          <a:bodyPr/>
          <a:lstStyle/>
          <a:p>
            <a:r>
              <a:rPr lang="da-DK" sz="1800"/>
              <a:t>           </a:t>
            </a:r>
            <a:r>
              <a:rPr lang="da-DK" sz="1900"/>
              <a:t>Means</a:t>
            </a:r>
          </a:p>
          <a:p>
            <a:r>
              <a:rPr lang="da-DK" sz="1900"/>
              <a:t>                  GSI1          GSI2          GSI6</a:t>
            </a:r>
          </a:p>
          <a:p>
            <a:r>
              <a:rPr lang="da-DK" sz="1900"/>
              <a:t>           ________    _______      _______</a:t>
            </a:r>
          </a:p>
          <a:p>
            <a:r>
              <a:rPr lang="da-DK" sz="1900"/>
              <a:t>                 1.504          1.042          0.891</a:t>
            </a:r>
          </a:p>
          <a:p>
            <a:endParaRPr lang="da-DK" sz="1900"/>
          </a:p>
          <a:p>
            <a:r>
              <a:rPr lang="da-DK" sz="1900"/>
              <a:t>           Correlations</a:t>
            </a:r>
          </a:p>
          <a:p>
            <a:r>
              <a:rPr lang="da-DK" sz="1900"/>
              <a:t>                     GSI1          GSI2          GSI6</a:t>
            </a:r>
          </a:p>
          <a:p>
            <a:r>
              <a:rPr lang="da-DK" sz="1900"/>
              <a:t>              ________      _______     ______</a:t>
            </a:r>
          </a:p>
          <a:p>
            <a:r>
              <a:rPr lang="da-DK" sz="1900"/>
              <a:t> GSI1           1.000</a:t>
            </a:r>
          </a:p>
          <a:p>
            <a:r>
              <a:rPr lang="da-DK" sz="1900"/>
              <a:t> GSI2           0.623         1.000</a:t>
            </a:r>
          </a:p>
          <a:p>
            <a:r>
              <a:rPr lang="da-DK" sz="1900"/>
              <a:t> GSI6           0.505         0.690         1.000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Lineær model - globalt fit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6781800" cy="4114800"/>
          </a:xfrm>
        </p:spPr>
        <p:txBody>
          <a:bodyPr/>
          <a:lstStyle/>
          <a:p>
            <a:r>
              <a:rPr lang="da-DK" sz="1900" dirty="0" err="1"/>
              <a:t>Chi_Square</a:t>
            </a:r>
            <a:r>
              <a:rPr lang="da-DK" sz="1900" dirty="0"/>
              <a:t> Test of Model </a:t>
            </a:r>
            <a:r>
              <a:rPr lang="da-DK" sz="1900" dirty="0" err="1" smtClean="0"/>
              <a:t>Fit</a:t>
            </a:r>
            <a:endParaRPr lang="da-DK" sz="1900" dirty="0"/>
          </a:p>
          <a:p>
            <a:r>
              <a:rPr lang="da-DK" sz="1900" dirty="0"/>
              <a:t>          </a:t>
            </a:r>
            <a:r>
              <a:rPr lang="da-DK" sz="1900" dirty="0" err="1"/>
              <a:t>Value</a:t>
            </a:r>
            <a:r>
              <a:rPr lang="da-DK" sz="1900" dirty="0"/>
              <a:t>                             44.045</a:t>
            </a:r>
          </a:p>
          <a:p>
            <a:r>
              <a:rPr lang="da-DK" sz="1900" dirty="0"/>
              <a:t>          </a:t>
            </a:r>
            <a:r>
              <a:rPr lang="da-DK" sz="1900" dirty="0" err="1"/>
              <a:t>Degrees</a:t>
            </a:r>
            <a:r>
              <a:rPr lang="da-DK" sz="1900" dirty="0"/>
              <a:t> of </a:t>
            </a:r>
            <a:r>
              <a:rPr lang="da-DK" sz="1900" dirty="0" err="1"/>
              <a:t>Freedom</a:t>
            </a:r>
            <a:r>
              <a:rPr lang="da-DK" sz="1900" dirty="0"/>
              <a:t>                1</a:t>
            </a:r>
          </a:p>
          <a:p>
            <a:r>
              <a:rPr lang="da-DK" sz="1900" dirty="0"/>
              <a:t>          </a:t>
            </a:r>
            <a:r>
              <a:rPr lang="da-DK" sz="1900" dirty="0" err="1"/>
              <a:t>P_Value</a:t>
            </a:r>
            <a:r>
              <a:rPr lang="da-DK" sz="1900" dirty="0"/>
              <a:t>                          0.0000 (bør ikke være signifikant)</a:t>
            </a:r>
          </a:p>
          <a:p>
            <a:r>
              <a:rPr lang="da-DK" sz="1900" dirty="0"/>
              <a:t>CFI                                             0.882 (bør være &gt; 0.96)</a:t>
            </a:r>
          </a:p>
          <a:p>
            <a:r>
              <a:rPr lang="da-DK" sz="1900" dirty="0"/>
              <a:t>TLI                                             0.647 (bør være &gt; 0.96)</a:t>
            </a:r>
          </a:p>
          <a:p>
            <a:r>
              <a:rPr lang="da-DK" sz="1900" dirty="0"/>
              <a:t>RMSEA                                     0.367  (bør være &lt; 0.06)</a:t>
            </a:r>
            <a:endParaRPr lang="da-DK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da-DK"/>
              <a:t>Lineær model - estimater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572000"/>
          </a:xfrm>
        </p:spPr>
        <p:txBody>
          <a:bodyPr/>
          <a:lstStyle/>
          <a:p>
            <a:r>
              <a:rPr lang="da-DK" sz="1600"/>
              <a:t> Means           Estimat      SE         t-værdi      p-værdi</a:t>
            </a:r>
          </a:p>
          <a:p>
            <a:r>
              <a:rPr lang="da-DK" sz="1600"/>
              <a:t>     I                  1.481      0.032     45.784      0.000 (startsituationen)</a:t>
            </a:r>
          </a:p>
          <a:p>
            <a:r>
              <a:rPr lang="da-DK" sz="1600"/>
              <a:t>    S                 -0.302      0.018   -17.190      0.000 (den lineære ændring)</a:t>
            </a:r>
          </a:p>
          <a:p>
            <a:endParaRPr lang="da-DK" sz="1600"/>
          </a:p>
          <a:p>
            <a:r>
              <a:rPr lang="da-DK" sz="1600"/>
              <a:t> Variances</a:t>
            </a:r>
          </a:p>
          <a:p>
            <a:r>
              <a:rPr lang="da-DK" sz="1600"/>
              <a:t>    I                   0.239      0.033      7.162      0.000 (SD: 0.489)</a:t>
            </a:r>
          </a:p>
          <a:p>
            <a:r>
              <a:rPr lang="da-DK" sz="1600"/>
              <a:t>    S                  0.064      0.015      4.252      0.000 (SD: 0.253)</a:t>
            </a:r>
          </a:p>
          <a:p>
            <a:endParaRPr lang="da-DK" sz="1600"/>
          </a:p>
          <a:p>
            <a:r>
              <a:rPr lang="da-DK" sz="1600"/>
              <a:t> Correlation  </a:t>
            </a:r>
          </a:p>
          <a:p>
            <a:r>
              <a:rPr lang="da-DK" sz="1600"/>
              <a:t>S  WITH   I    -0.273      0.096     -2.845      0.004</a:t>
            </a:r>
          </a:p>
          <a:p>
            <a:endParaRPr lang="da-DK" sz="1600"/>
          </a:p>
          <a:p>
            <a:r>
              <a:rPr lang="da-DK" sz="1600"/>
              <a:t> Residual Variances</a:t>
            </a:r>
          </a:p>
          <a:p>
            <a:r>
              <a:rPr lang="da-DK" sz="1600"/>
              <a:t>    GSI1             0.055      0.028      1.947      0.052 (bør være lille, dvs ikke-signifikant)</a:t>
            </a:r>
          </a:p>
          <a:p>
            <a:r>
              <a:rPr lang="da-DK" sz="1600"/>
              <a:t>    GSI2             0.166      0.019      8.920      0.000 (bør være lille, dvs ikke-signifikant)</a:t>
            </a:r>
          </a:p>
          <a:p>
            <a:r>
              <a:rPr lang="da-DK" sz="1600"/>
              <a:t>    GSI6             0.034      0.033      1.042      0.297 (bør være lille, dvs ikke-signifikant)</a:t>
            </a:r>
          </a:p>
          <a:p>
            <a:endParaRPr lang="da-DK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Kvadratisk model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2100"/>
              <a:t>For at fange kurveforløbet indføres et kvadratisk element</a:t>
            </a:r>
          </a:p>
          <a:p>
            <a:r>
              <a:rPr lang="da-DK" sz="2100"/>
              <a:t>Det betyder at flere elementer skal estimeres: gennemsnit og varians for det kvadratiske element og dettes korrelationer med intercept og hældning.</a:t>
            </a:r>
          </a:p>
          <a:p>
            <a:r>
              <a:rPr lang="da-DK" sz="2100"/>
              <a:t>Der er umiddelbart for mange elementer at estimere til at det kan lade sig gøre med 3 måletidspunkter (= ’for få frihedsgrader’)</a:t>
            </a:r>
          </a:p>
          <a:p>
            <a:r>
              <a:rPr lang="da-DK" sz="2100"/>
              <a:t>Derfor indlægges en række begrænsninger på elementerne som tilpasse løbende til modellen så den passer godt</a:t>
            </a:r>
          </a:p>
          <a:p>
            <a:r>
              <a:rPr lang="da-DK" sz="2100"/>
              <a:t>Dette er imidlertid lidt ’snyd’ - risikoen er ’overfitting’</a:t>
            </a:r>
          </a:p>
          <a:p>
            <a:r>
              <a:rPr lang="da-DK" sz="2100"/>
              <a:t>Det betyder at en gentagelse med andre samples risikerer at få andre resultater</a:t>
            </a:r>
            <a:endParaRPr lang="da-DK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7</a:t>
            </a:fld>
            <a:endParaRPr lang="da-DK"/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557213"/>
            <a:ext cx="7486650" cy="574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a-DK" sz="4400">
                <a:solidFill>
                  <a:schemeClr val="tx2"/>
                </a:solidFill>
              </a:rPr>
              <a:t>Kvadratisk model - globalt fit</a:t>
            </a: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1371600" y="19812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 dirty="0" err="1"/>
              <a:t>Chi_Square</a:t>
            </a:r>
            <a:r>
              <a:rPr lang="da-DK" sz="1900" dirty="0"/>
              <a:t> Test of Model </a:t>
            </a:r>
            <a:r>
              <a:rPr lang="da-DK" sz="1900" dirty="0" err="1" smtClean="0"/>
              <a:t>Fit</a:t>
            </a:r>
            <a:endParaRPr lang="da-DK" sz="19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 dirty="0"/>
              <a:t>          </a:t>
            </a:r>
            <a:r>
              <a:rPr lang="da-DK" sz="1900" dirty="0" err="1"/>
              <a:t>Value</a:t>
            </a:r>
            <a:r>
              <a:rPr lang="da-DK" sz="1900" dirty="0"/>
              <a:t>                                6.518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 dirty="0"/>
              <a:t>          </a:t>
            </a:r>
            <a:r>
              <a:rPr lang="da-DK" sz="1900" dirty="0" err="1"/>
              <a:t>Degrees</a:t>
            </a:r>
            <a:r>
              <a:rPr lang="da-DK" sz="1900" dirty="0"/>
              <a:t> of </a:t>
            </a:r>
            <a:r>
              <a:rPr lang="da-DK" sz="1900" dirty="0" err="1"/>
              <a:t>Freedom</a:t>
            </a:r>
            <a:r>
              <a:rPr lang="da-DK" sz="1900" dirty="0"/>
              <a:t>                4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 dirty="0"/>
              <a:t>          </a:t>
            </a:r>
            <a:r>
              <a:rPr lang="da-DK" sz="1900" dirty="0" err="1"/>
              <a:t>P_Value</a:t>
            </a:r>
            <a:r>
              <a:rPr lang="da-DK" sz="1900" dirty="0"/>
              <a:t>                          0.1637 (bør ikke være </a:t>
            </a:r>
            <a:r>
              <a:rPr lang="da-DK" sz="1900" dirty="0" err="1"/>
              <a:t>signif</a:t>
            </a:r>
            <a:r>
              <a:rPr lang="da-DK" sz="1900" dirty="0"/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 dirty="0"/>
              <a:t>CFI                                             0.993 (bør være &gt; 0.96)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 dirty="0"/>
              <a:t>TLI                                             0.995 (bør være &gt; 0.96)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 dirty="0"/>
              <a:t>RMSEA                                     0.044  (bør være &lt; 0.06)</a:t>
            </a:r>
            <a:endParaRPr lang="da-DK" sz="3200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da-DK" sz="4400">
                <a:solidFill>
                  <a:schemeClr val="tx2"/>
                </a:solidFill>
              </a:rPr>
              <a:t>Kvadratisk model - estimater</a:t>
            </a: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609600" y="13716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</a:t>
            </a:r>
            <a:r>
              <a:rPr lang="da-DK" sz="1500" dirty="0" err="1"/>
              <a:t>Means</a:t>
            </a:r>
            <a:r>
              <a:rPr lang="da-DK" sz="1500" dirty="0"/>
              <a:t>           Estimat      SE         t-værdi      p-værdi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    I                  1.500      0.000     999.000     999.000 (startsituationen)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   S                 -0.600      0.000     999.000     999.000 (tendensen til lineær ændring ved start)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   Q                  0.150      0.000     999.000     999.000 (ændring i hældningen)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da-DK" sz="15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</a:t>
            </a:r>
            <a:r>
              <a:rPr lang="da-DK" sz="1500" dirty="0" err="1"/>
              <a:t>Variances</a:t>
            </a:r>
            <a:endParaRPr lang="da-DK" sz="15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   I                   0.195      0.021       9.429      0.000 (SD: </a:t>
            </a:r>
            <a:r>
              <a:rPr lang="da-DK" sz="1500" dirty="0" smtClean="0"/>
              <a:t> 0.442)</a:t>
            </a:r>
            <a:endParaRPr lang="da-DK" sz="15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   S                  0.840      0.083     10.171      0.000 (SD: </a:t>
            </a:r>
            <a:r>
              <a:rPr lang="da-DK" sz="1500" dirty="0" smtClean="0"/>
              <a:t> 0.917)</a:t>
            </a:r>
            <a:endParaRPr lang="da-DK" sz="15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  Q                  0.195      0.021       9.429      0.000 (SD: </a:t>
            </a:r>
            <a:r>
              <a:rPr lang="da-DK" sz="1500" dirty="0" smtClean="0"/>
              <a:t> 0.442)</a:t>
            </a:r>
            <a:endParaRPr lang="da-DK" sz="15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da-DK" sz="15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</a:t>
            </a:r>
            <a:r>
              <a:rPr lang="da-DK" sz="1500" dirty="0" err="1"/>
              <a:t>Correlation</a:t>
            </a:r>
            <a:r>
              <a:rPr lang="da-DK" sz="1500" dirty="0"/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Q  WITH  S    -0.397      0.041     -9.770      0.000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da-DK" sz="15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</a:t>
            </a:r>
            <a:r>
              <a:rPr lang="da-DK" sz="1500" dirty="0" err="1"/>
              <a:t>Residual</a:t>
            </a:r>
            <a:r>
              <a:rPr lang="da-DK" sz="1500" dirty="0"/>
              <a:t> </a:t>
            </a:r>
            <a:r>
              <a:rPr lang="da-DK" sz="1500" dirty="0" err="1"/>
              <a:t>Variances</a:t>
            </a:r>
            <a:endParaRPr lang="da-DK" sz="15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   GSI1             0.099      0.016      1.947      0.000 (bør være lille, </a:t>
            </a:r>
            <a:r>
              <a:rPr lang="da-DK" sz="1500" dirty="0" err="1"/>
              <a:t>dvs</a:t>
            </a:r>
            <a:r>
              <a:rPr lang="da-DK" sz="1500" dirty="0"/>
              <a:t> ikke-signifikant)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   GSI2            -0.072      0.025    -2.887      0.000 (bør være lille, </a:t>
            </a:r>
            <a:r>
              <a:rPr lang="da-DK" sz="1500" dirty="0" err="1"/>
              <a:t>dvs</a:t>
            </a:r>
            <a:r>
              <a:rPr lang="da-DK" sz="1500" dirty="0"/>
              <a:t> ikke-signifikant)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 dirty="0"/>
              <a:t>    GSI6             0.099      0.016      1.947      0.000 (bør være lille, </a:t>
            </a:r>
            <a:r>
              <a:rPr lang="da-DK" sz="1500" dirty="0" err="1"/>
              <a:t>dvs</a:t>
            </a:r>
            <a:r>
              <a:rPr lang="da-DK" sz="1500" dirty="0"/>
              <a:t> ikke-signifikant)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da-DK" sz="32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9800"/>
            <a:ext cx="7772400" cy="1143000"/>
          </a:xfrm>
        </p:spPr>
        <p:txBody>
          <a:bodyPr/>
          <a:lstStyle/>
          <a:p>
            <a:r>
              <a:rPr lang="da-DK"/>
              <a:t>Konklusion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Vigtige pointer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886200"/>
          </a:xfrm>
        </p:spPr>
        <p:txBody>
          <a:bodyPr/>
          <a:lstStyle/>
          <a:p>
            <a:r>
              <a:rPr lang="da-DK"/>
              <a:t>Mindst 4 tidspunkter for dataindsamling</a:t>
            </a:r>
          </a:p>
          <a:p>
            <a:r>
              <a:rPr lang="da-DK"/>
              <a:t>Undersøge målingsmetode med CFA-model</a:t>
            </a:r>
          </a:p>
          <a:p>
            <a:r>
              <a:rPr lang="da-DK"/>
              <a:t>Undersøge målingsinvarians for de gentagne målinger</a:t>
            </a:r>
          </a:p>
          <a:p>
            <a:r>
              <a:rPr lang="da-DK"/>
              <a:t>Undersøge den psykologiske hypotese i samme model som målingsmodellen (eksplicitte scores behøves ikke)</a:t>
            </a:r>
          </a:p>
          <a:p>
            <a:endParaRPr lang="da-DK"/>
          </a:p>
          <a:p>
            <a:endParaRPr lang="da-DK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Udvalgte </a:t>
            </a:r>
            <a:r>
              <a:rPr lang="da-DK" dirty="0" err="1" smtClean="0"/>
              <a:t>percentiler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dirty="0" smtClean="0"/>
              <a:t>z-score -2    = T-score 30: </a:t>
            </a:r>
            <a:r>
              <a:rPr lang="da-DK" dirty="0" err="1" smtClean="0"/>
              <a:t>Percentil</a:t>
            </a:r>
            <a:r>
              <a:rPr lang="da-DK" dirty="0" smtClean="0"/>
              <a:t>   2%</a:t>
            </a:r>
          </a:p>
          <a:p>
            <a:r>
              <a:rPr lang="da-DK" dirty="0" smtClean="0"/>
              <a:t>z-score -1,5 = T-score 35: </a:t>
            </a:r>
            <a:r>
              <a:rPr lang="da-DK" dirty="0" err="1" smtClean="0"/>
              <a:t>Percentil</a:t>
            </a:r>
            <a:r>
              <a:rPr lang="da-DK" dirty="0" smtClean="0"/>
              <a:t>  7%</a:t>
            </a:r>
          </a:p>
          <a:p>
            <a:r>
              <a:rPr lang="da-DK" dirty="0" smtClean="0"/>
              <a:t>z-score -1    = T-score 40: </a:t>
            </a:r>
            <a:r>
              <a:rPr lang="da-DK" dirty="0" err="1" smtClean="0"/>
              <a:t>Percentil</a:t>
            </a:r>
            <a:r>
              <a:rPr lang="da-DK" dirty="0" smtClean="0"/>
              <a:t> 16%</a:t>
            </a:r>
          </a:p>
          <a:p>
            <a:r>
              <a:rPr lang="da-DK" dirty="0" smtClean="0"/>
              <a:t>z-score -0,5 = T-score 45: </a:t>
            </a:r>
            <a:r>
              <a:rPr lang="da-DK" dirty="0" err="1" smtClean="0"/>
              <a:t>Percentil</a:t>
            </a:r>
            <a:r>
              <a:rPr lang="da-DK" dirty="0" smtClean="0"/>
              <a:t> 31%</a:t>
            </a:r>
          </a:p>
          <a:p>
            <a:r>
              <a:rPr lang="da-DK" dirty="0" smtClean="0"/>
              <a:t>z-score 0     = T-score 50: </a:t>
            </a:r>
            <a:r>
              <a:rPr lang="da-DK" dirty="0" err="1" smtClean="0"/>
              <a:t>Percentil</a:t>
            </a:r>
            <a:r>
              <a:rPr lang="da-DK" dirty="0" smtClean="0"/>
              <a:t>  50%</a:t>
            </a:r>
          </a:p>
          <a:p>
            <a:r>
              <a:rPr lang="da-DK" dirty="0" smtClean="0"/>
              <a:t>z-score 0,5  = T-score 55: </a:t>
            </a:r>
            <a:r>
              <a:rPr lang="da-DK" dirty="0" err="1" smtClean="0"/>
              <a:t>Percentil</a:t>
            </a:r>
            <a:r>
              <a:rPr lang="da-DK" dirty="0" smtClean="0"/>
              <a:t>  69%</a:t>
            </a:r>
          </a:p>
          <a:p>
            <a:r>
              <a:rPr lang="da-DK" dirty="0" smtClean="0"/>
              <a:t>z-score 1     = T-score 60: </a:t>
            </a:r>
            <a:r>
              <a:rPr lang="da-DK" dirty="0" err="1" smtClean="0"/>
              <a:t>Percentil</a:t>
            </a:r>
            <a:r>
              <a:rPr lang="da-DK" dirty="0" smtClean="0"/>
              <a:t>  84%</a:t>
            </a:r>
          </a:p>
          <a:p>
            <a:r>
              <a:rPr lang="da-DK" dirty="0" smtClean="0"/>
              <a:t>z-score 1,3  = T-score 63: </a:t>
            </a:r>
            <a:r>
              <a:rPr lang="da-DK" dirty="0" err="1" smtClean="0"/>
              <a:t>Percentil</a:t>
            </a:r>
            <a:r>
              <a:rPr lang="da-DK" dirty="0" smtClean="0"/>
              <a:t>  90%</a:t>
            </a:r>
          </a:p>
          <a:p>
            <a:r>
              <a:rPr lang="da-DK" dirty="0" smtClean="0"/>
              <a:t>z-score 1,5  = T-score 65: </a:t>
            </a:r>
            <a:r>
              <a:rPr lang="da-DK" dirty="0" err="1" smtClean="0"/>
              <a:t>Percentil</a:t>
            </a:r>
            <a:r>
              <a:rPr lang="da-DK" dirty="0" smtClean="0"/>
              <a:t>  93%</a:t>
            </a:r>
          </a:p>
          <a:p>
            <a:r>
              <a:rPr lang="da-DK" dirty="0" smtClean="0"/>
              <a:t>z-score 2     = T-score 60: </a:t>
            </a:r>
            <a:r>
              <a:rPr lang="da-DK" dirty="0" err="1" smtClean="0"/>
              <a:t>Percentil</a:t>
            </a:r>
            <a:r>
              <a:rPr lang="da-DK" dirty="0" smtClean="0"/>
              <a:t>  98%</a:t>
            </a:r>
          </a:p>
          <a:p>
            <a:r>
              <a:rPr lang="da-DK" dirty="0" smtClean="0"/>
              <a:t>z-score -1 til +1 = T-score 40-60: </a:t>
            </a:r>
            <a:r>
              <a:rPr lang="da-DK" dirty="0" err="1" smtClean="0"/>
              <a:t>Percentil</a:t>
            </a:r>
            <a:r>
              <a:rPr lang="da-DK" dirty="0" smtClean="0"/>
              <a:t>  68% = 2/3</a:t>
            </a:r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</p:txBody>
      </p:sp>
      <p:sp>
        <p:nvSpPr>
          <p:cNvPr id="2" name="Pladsholder til dias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8</a:t>
            </a:fld>
            <a:endParaRPr lang="da-DK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Konfidensgrænser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 smtClean="0"/>
              <a:t>Excel-filen</a:t>
            </a:r>
            <a:r>
              <a:rPr lang="da-DK" dirty="0" smtClean="0"/>
              <a:t> ’Skalatransformationer’ beregner </a:t>
            </a:r>
            <a:r>
              <a:rPr lang="da-DK" dirty="0" err="1" smtClean="0"/>
              <a:t>konfidensgrænser</a:t>
            </a:r>
            <a:r>
              <a:rPr lang="da-DK" dirty="0" smtClean="0"/>
              <a:t> til testscores</a:t>
            </a:r>
          </a:p>
          <a:p>
            <a:r>
              <a:rPr lang="da-DK" dirty="0" smtClean="0"/>
              <a:t>CIA-programmet kan bruges som hjælp til at finde </a:t>
            </a:r>
            <a:r>
              <a:rPr lang="da-DK" dirty="0" err="1" smtClean="0"/>
              <a:t>konfidensgrænser</a:t>
            </a:r>
            <a:r>
              <a:rPr lang="da-DK" dirty="0" smtClean="0"/>
              <a:t> for en lang række tilfælde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7FF6-0B34-4BC7-8CE2-D478248DEB29}" type="slidenum">
              <a:rPr lang="da-DK" smtClean="0"/>
              <a:pPr/>
              <a:t>9</a:t>
            </a:fld>
            <a:endParaRPr lang="da-DK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7434</TotalTime>
  <Words>2503</Words>
  <Application>Microsoft Office PowerPoint</Application>
  <PresentationFormat>Skærmshow (4:3)</PresentationFormat>
  <Paragraphs>401</Paragraphs>
  <Slides>73</Slides>
  <Notes>0</Notes>
  <HiddenSlides>0</HiddenSlides>
  <MMClips>0</MMClips>
  <ScaleCrop>false</ScaleCrop>
  <HeadingPairs>
    <vt:vector size="8" baseType="variant">
      <vt:variant>
        <vt:lpstr>Tema</vt:lpstr>
      </vt:variant>
      <vt:variant>
        <vt:i4>1</vt:i4>
      </vt:variant>
      <vt:variant>
        <vt:lpstr>Kæder</vt:lpstr>
      </vt:variant>
      <vt:variant>
        <vt:i4>2</vt:i4>
      </vt:variant>
      <vt:variant>
        <vt:lpstr>Integrerede OLE-servere</vt:lpstr>
      </vt:variant>
      <vt:variant>
        <vt:i4>1</vt:i4>
      </vt:variant>
      <vt:variant>
        <vt:lpstr>Diastitler</vt:lpstr>
      </vt:variant>
      <vt:variant>
        <vt:i4>73</vt:i4>
      </vt:variant>
    </vt:vector>
  </HeadingPairs>
  <TitlesOfParts>
    <vt:vector size="77" baseType="lpstr">
      <vt:lpstr>Kontortema</vt:lpstr>
      <vt:lpstr>E:\DPkursus\Testkursus2012\MajBrittSCL90.wpd\2</vt:lpstr>
      <vt:lpstr>e:\DPkursus\Testkursus2012\MajBrittIIP.wpd\0</vt:lpstr>
      <vt:lpstr>Graph Sheet</vt:lpstr>
      <vt:lpstr>Testkursus 2012 Onsdag  Jan Ivanouw</vt:lpstr>
      <vt:lpstr>Øvelse 2 i SCL-90</vt:lpstr>
      <vt:lpstr>Øvelse: tegn på egenskaber</vt:lpstr>
      <vt:lpstr>Prædiktive værdier</vt:lpstr>
      <vt:lpstr>Percentiler</vt:lpstr>
      <vt:lpstr>Dias nummer 6</vt:lpstr>
      <vt:lpstr>Dias nummer 7</vt:lpstr>
      <vt:lpstr>Udvalgte percentiler</vt:lpstr>
      <vt:lpstr>Konfidensgrænser</vt:lpstr>
      <vt:lpstr>Øvelse 1 i SCL-90</vt:lpstr>
      <vt:lpstr>Øvelse 2 i SCL-90</vt:lpstr>
      <vt:lpstr>SCL-90 gennemsnit (SD)</vt:lpstr>
      <vt:lpstr>Dias nummer 13</vt:lpstr>
      <vt:lpstr>Cut-off scores - tærskelværdier</vt:lpstr>
      <vt:lpstr>Cut-off: Rorschach S-CON</vt:lpstr>
      <vt:lpstr>ROC-kurve</vt:lpstr>
      <vt:lpstr>ROC-kurve</vt:lpstr>
      <vt:lpstr>Major Depression Inventory MDI</vt:lpstr>
      <vt:lpstr>MDI</vt:lpstr>
      <vt:lpstr>MDI - spørgsmål</vt:lpstr>
      <vt:lpstr>MDI-spørgsmål scoring</vt:lpstr>
      <vt:lpstr>MDI - diagnosekriterier</vt:lpstr>
      <vt:lpstr>MDI – sensitivitet og specificitet</vt:lpstr>
      <vt:lpstr>MDI – positiv og negativ prædiktiv værdi over for almenbefolkningen</vt:lpstr>
      <vt:lpstr>MDI – positiv og negativ prædiktiv værdi i psykologpraksis 1</vt:lpstr>
      <vt:lpstr>MDI – positiv og negativ prædiktiv værdi i psykologpraksis 2</vt:lpstr>
      <vt:lpstr>ROC kurve: MDI vs SCAN maj depr</vt:lpstr>
      <vt:lpstr>MDI anvendt til monitorering</vt:lpstr>
      <vt:lpstr>Inventory of Interpersonal Problems</vt:lpstr>
      <vt:lpstr>MajBritt SCL-90</vt:lpstr>
      <vt:lpstr>MajBritt IIP</vt:lpstr>
      <vt:lpstr>Øvelse</vt:lpstr>
      <vt:lpstr>Måling af forandring</vt:lpstr>
      <vt:lpstr>Øvelse: Måling af foranding</vt:lpstr>
      <vt:lpstr>Dias nummer 35</vt:lpstr>
      <vt:lpstr>Analysemetoder</vt:lpstr>
      <vt:lpstr>Klassiske metoder</vt:lpstr>
      <vt:lpstr>Problemer ved klassiske metoder</vt:lpstr>
      <vt:lpstr>Mulitilevelmetoder</vt:lpstr>
      <vt:lpstr>Hierarkiske tværsnitdata</vt:lpstr>
      <vt:lpstr>Hierarkiske længdesnitsdata</vt:lpstr>
      <vt:lpstr>Dias nummer 42</vt:lpstr>
      <vt:lpstr>Multilevelmetoder for longitudinelle data</vt:lpstr>
      <vt:lpstr>Growth modeling med latente variable</vt:lpstr>
      <vt:lpstr>Lineær growthmodel</vt:lpstr>
      <vt:lpstr>Kvadratisk growthmodel </vt:lpstr>
      <vt:lpstr>Lineær growthmodel  m. latente indikatorer</vt:lpstr>
      <vt:lpstr>Growthmodel m. konstant og tidsvarierende covariater</vt:lpstr>
      <vt:lpstr>Et eksempel  på longitudinelle data</vt:lpstr>
      <vt:lpstr>Data udlånt af Hans Henrik Jensen</vt:lpstr>
      <vt:lpstr>Klassisk analyse  af resultaterne fra SCL-90</vt:lpstr>
      <vt:lpstr>SCL-90 somatisering</vt:lpstr>
      <vt:lpstr>SCL-90 Somatisering Uparrede og parrede data</vt:lpstr>
      <vt:lpstr>SCL-90 GSI</vt:lpstr>
      <vt:lpstr>SCL-90 GSI parrede og uparrede data</vt:lpstr>
      <vt:lpstr>Effektstørrelser: Cohens d </vt:lpstr>
      <vt:lpstr>Problemer med klassisk analyse</vt:lpstr>
      <vt:lpstr>Grafer over individuelle forløb</vt:lpstr>
      <vt:lpstr>Dias nummer 59</vt:lpstr>
      <vt:lpstr>Grafer over individuelle forløb - samlet</vt:lpstr>
      <vt:lpstr>Dias nummer 61</vt:lpstr>
      <vt:lpstr>Multilevelanalyse</vt:lpstr>
      <vt:lpstr>Individuelle parametre</vt:lpstr>
      <vt:lpstr>Analyseresultater: lineær model</vt:lpstr>
      <vt:lpstr>Growthmodelinganalyse</vt:lpstr>
      <vt:lpstr>Lineær model deskriptiv statistik</vt:lpstr>
      <vt:lpstr>Lineær model - globalt fit</vt:lpstr>
      <vt:lpstr>Lineær model - estimater</vt:lpstr>
      <vt:lpstr>Kvadratisk model</vt:lpstr>
      <vt:lpstr>Dias nummer 70</vt:lpstr>
      <vt:lpstr>Dias nummer 71</vt:lpstr>
      <vt:lpstr>Konklusion</vt:lpstr>
      <vt:lpstr>Vigtige pointer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Testkursus januar 2013</dc:title>
  <dc:creator>Jan Ivanouw</dc:creator>
  <cp:lastModifiedBy>Jan Ivanouw</cp:lastModifiedBy>
  <cp:revision>283</cp:revision>
  <dcterms:created xsi:type="dcterms:W3CDTF">2012-12-26T11:05:29Z</dcterms:created>
  <dcterms:modified xsi:type="dcterms:W3CDTF">2013-01-14T07:23:08Z</dcterms:modified>
</cp:coreProperties>
</file>