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256" r:id="rId2"/>
    <p:sldId id="316" r:id="rId3"/>
    <p:sldId id="317" r:id="rId4"/>
    <p:sldId id="344" r:id="rId5"/>
    <p:sldId id="345" r:id="rId6"/>
    <p:sldId id="315" r:id="rId7"/>
    <p:sldId id="257" r:id="rId8"/>
    <p:sldId id="260" r:id="rId9"/>
    <p:sldId id="262" r:id="rId10"/>
    <p:sldId id="388" r:id="rId11"/>
    <p:sldId id="263" r:id="rId12"/>
    <p:sldId id="264" r:id="rId13"/>
    <p:sldId id="265" r:id="rId14"/>
    <p:sldId id="266" r:id="rId15"/>
    <p:sldId id="267" r:id="rId16"/>
    <p:sldId id="268" r:id="rId17"/>
    <p:sldId id="269" r:id="rId18"/>
    <p:sldId id="273" r:id="rId19"/>
    <p:sldId id="275" r:id="rId20"/>
    <p:sldId id="274" r:id="rId21"/>
    <p:sldId id="369" r:id="rId22"/>
    <p:sldId id="373" r:id="rId23"/>
    <p:sldId id="375" r:id="rId24"/>
    <p:sldId id="376" r:id="rId25"/>
    <p:sldId id="377" r:id="rId26"/>
    <p:sldId id="378" r:id="rId27"/>
    <p:sldId id="379" r:id="rId28"/>
    <p:sldId id="380" r:id="rId29"/>
    <p:sldId id="381" r:id="rId30"/>
    <p:sldId id="382" r:id="rId31"/>
    <p:sldId id="383" r:id="rId32"/>
    <p:sldId id="384" r:id="rId33"/>
    <p:sldId id="319" r:id="rId34"/>
    <p:sldId id="320"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7" r:id="rId49"/>
    <p:sldId id="338" r:id="rId50"/>
    <p:sldId id="339" r:id="rId51"/>
    <p:sldId id="340" r:id="rId52"/>
    <p:sldId id="341" r:id="rId53"/>
    <p:sldId id="335" r:id="rId54"/>
    <p:sldId id="336" r:id="rId55"/>
    <p:sldId id="342" r:id="rId56"/>
    <p:sldId id="343" r:id="rId57"/>
    <p:sldId id="346" r:id="rId58"/>
    <p:sldId id="347" r:id="rId59"/>
    <p:sldId id="348" r:id="rId60"/>
    <p:sldId id="356" r:id="rId61"/>
    <p:sldId id="349" r:id="rId62"/>
    <p:sldId id="350" r:id="rId63"/>
    <p:sldId id="351" r:id="rId64"/>
    <p:sldId id="354" r:id="rId65"/>
    <p:sldId id="355" r:id="rId66"/>
    <p:sldId id="370" r:id="rId67"/>
    <p:sldId id="366" r:id="rId68"/>
    <p:sldId id="367" r:id="rId69"/>
    <p:sldId id="368" r:id="rId70"/>
    <p:sldId id="258" r:id="rId71"/>
    <p:sldId id="276" r:id="rId72"/>
    <p:sldId id="280" r:id="rId73"/>
    <p:sldId id="371" r:id="rId74"/>
    <p:sldId id="259" r:id="rId75"/>
    <p:sldId id="313" r:id="rId76"/>
    <p:sldId id="314" r:id="rId77"/>
    <p:sldId id="278" r:id="rId78"/>
    <p:sldId id="309" r:id="rId79"/>
    <p:sldId id="310" r:id="rId80"/>
    <p:sldId id="281" r:id="rId81"/>
    <p:sldId id="282" r:id="rId82"/>
    <p:sldId id="283" r:id="rId83"/>
    <p:sldId id="284" r:id="rId84"/>
    <p:sldId id="285" r:id="rId85"/>
    <p:sldId id="286" r:id="rId86"/>
    <p:sldId id="385" r:id="rId87"/>
    <p:sldId id="277" r:id="rId88"/>
    <p:sldId id="386" r:id="rId89"/>
    <p:sldId id="387" r:id="rId90"/>
    <p:sldId id="279" r:id="rId91"/>
    <p:sldId id="318" r:id="rId92"/>
    <p:sldId id="298" r:id="rId93"/>
    <p:sldId id="308" r:id="rId94"/>
    <p:sldId id="311" r:id="rId95"/>
    <p:sldId id="363" r:id="rId96"/>
    <p:sldId id="364" r:id="rId97"/>
    <p:sldId id="365" r:id="rId98"/>
    <p:sldId id="312" r:id="rId99"/>
    <p:sldId id="301" r:id="rId100"/>
    <p:sldId id="357" r:id="rId101"/>
    <p:sldId id="358" r:id="rId102"/>
    <p:sldId id="359" r:id="rId103"/>
    <p:sldId id="360" r:id="rId104"/>
    <p:sldId id="361" r:id="rId105"/>
    <p:sldId id="362" r:id="rId106"/>
  </p:sldIdLst>
  <p:sldSz cx="9144000" cy="6858000" type="screen4x3"/>
  <p:notesSz cx="6884988" cy="100187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2"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900488" y="0"/>
            <a:ext cx="2982912" cy="501650"/>
          </a:xfrm>
          <a:prstGeom prst="rect">
            <a:avLst/>
          </a:prstGeom>
        </p:spPr>
        <p:txBody>
          <a:bodyPr vert="horz" lIns="91440" tIns="45720" rIns="91440" bIns="45720" rtlCol="0"/>
          <a:lstStyle>
            <a:lvl1pPr algn="r">
              <a:defRPr sz="1200"/>
            </a:lvl1pPr>
          </a:lstStyle>
          <a:p>
            <a:fld id="{86FD1DB4-4FCD-4A77-9C5E-193C918530E0}" type="datetimeFigureOut">
              <a:rPr lang="da-DK" smtClean="0"/>
              <a:t>07-01-2013</a:t>
            </a:fld>
            <a:endParaRPr lang="da-DK"/>
          </a:p>
        </p:txBody>
      </p:sp>
      <p:sp>
        <p:nvSpPr>
          <p:cNvPr id="4" name="Pladsholder til sidefod 3"/>
          <p:cNvSpPr>
            <a:spLocks noGrp="1"/>
          </p:cNvSpPr>
          <p:nvPr>
            <p:ph type="ftr" sz="quarter" idx="2"/>
          </p:nvPr>
        </p:nvSpPr>
        <p:spPr>
          <a:xfrm>
            <a:off x="0" y="9515475"/>
            <a:ext cx="2982913" cy="50165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900488" y="9515475"/>
            <a:ext cx="2982912" cy="501650"/>
          </a:xfrm>
          <a:prstGeom prst="rect">
            <a:avLst/>
          </a:prstGeom>
        </p:spPr>
        <p:txBody>
          <a:bodyPr vert="horz" lIns="91440" tIns="45720" rIns="91440" bIns="45720" rtlCol="0" anchor="b"/>
          <a:lstStyle>
            <a:lvl1pPr algn="r">
              <a:defRPr sz="1200"/>
            </a:lvl1pPr>
          </a:lstStyle>
          <a:p>
            <a:fld id="{99192F74-50D4-426E-A41F-81B1ED47F0EE}" type="slidenum">
              <a:rPr lang="da-DK" smtClean="0"/>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da-DK"/>
          </a:p>
        </p:txBody>
      </p:sp>
      <p:sp>
        <p:nvSpPr>
          <p:cNvPr id="3" name="Pladsholder til dato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48A415CF-3235-4A8B-866F-71F9353505F1}" type="datetimeFigureOut">
              <a:rPr lang="da-DK" smtClean="0"/>
              <a:t>06-01-2013</a:t>
            </a:fld>
            <a:endParaRPr lang="da-DK"/>
          </a:p>
        </p:txBody>
      </p:sp>
      <p:sp>
        <p:nvSpPr>
          <p:cNvPr id="4" name="Pladsholder til diasbillede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da-DK"/>
          </a:p>
        </p:txBody>
      </p:sp>
      <p:sp>
        <p:nvSpPr>
          <p:cNvPr id="5" name="Pladsholder til noter 4"/>
          <p:cNvSpPr>
            <a:spLocks noGrp="1"/>
          </p:cNvSpPr>
          <p:nvPr>
            <p:ph type="body" sz="quarter" idx="3"/>
          </p:nvPr>
        </p:nvSpPr>
        <p:spPr>
          <a:xfrm>
            <a:off x="688499" y="4758889"/>
            <a:ext cx="5507990" cy="4508421"/>
          </a:xfrm>
          <a:prstGeom prst="rect">
            <a:avLst/>
          </a:prstGeom>
        </p:spPr>
        <p:txBody>
          <a:bodyPr vert="horz" lIns="96588" tIns="48294" rIns="96588" bIns="48294"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da-DK"/>
          </a:p>
        </p:txBody>
      </p:sp>
      <p:sp>
        <p:nvSpPr>
          <p:cNvPr id="7" name="Pladsholder til diasnumm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3B06E245-0227-44D6-9BDE-66EFADC15D48}" type="slidenum">
              <a:rPr lang="da-DK" smtClean="0"/>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3B06E245-0227-44D6-9BDE-66EFADC15D48}" type="slidenum">
              <a:rPr lang="da-DK" smtClean="0"/>
              <a:t>10</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5FE1DFF-A4C1-4EFF-A1FC-A08239CA8508}" type="datetime1">
              <a:rPr lang="da-DK" smtClean="0"/>
              <a:t>07-01-2013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EAEE1FB-1D48-437C-8430-7FF7E34E6238}" type="datetime1">
              <a:rPr lang="da-DK" smtClean="0"/>
              <a:t>07-01-2013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169F458-B29D-491E-8FC6-3F631541F15F}" type="datetime1">
              <a:rPr lang="da-DK" smtClean="0"/>
              <a:t>07-01-2013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el og indholdsobjekt over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1981200"/>
            <a:ext cx="7772400" cy="19812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85800" y="4114800"/>
            <a:ext cx="7772400" cy="19812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685800" y="6248400"/>
            <a:ext cx="1905000" cy="457200"/>
          </a:xfrm>
        </p:spPr>
        <p:txBody>
          <a:bodyPr/>
          <a:lstStyle>
            <a:lvl1pPr>
              <a:defRPr/>
            </a:lvl1pPr>
          </a:lstStyle>
          <a:p>
            <a:fld id="{B6DEF825-53EF-4ED8-9EBD-C705A3A56E4B}" type="datetime1">
              <a:rPr lang="da-DK" smtClean="0"/>
              <a:t>07-01-2013</a:t>
            </a:fld>
            <a:endParaRPr lang="da-DK"/>
          </a:p>
        </p:txBody>
      </p:sp>
      <p:sp>
        <p:nvSpPr>
          <p:cNvPr id="6" name="Pladsholder til sidefod 5"/>
          <p:cNvSpPr>
            <a:spLocks noGrp="1"/>
          </p:cNvSpPr>
          <p:nvPr>
            <p:ph type="ftr" sz="quarter" idx="11"/>
          </p:nvPr>
        </p:nvSpPr>
        <p:spPr>
          <a:xfrm>
            <a:off x="3124200" y="6248400"/>
            <a:ext cx="2895600" cy="457200"/>
          </a:xfrm>
        </p:spPr>
        <p:txBody>
          <a:bodyPr/>
          <a:lstStyle>
            <a:lvl1pPr>
              <a:defRPr/>
            </a:lvl1pPr>
          </a:lstStyle>
          <a:p>
            <a:endParaRPr lang="da-DK"/>
          </a:p>
        </p:txBody>
      </p:sp>
      <p:sp>
        <p:nvSpPr>
          <p:cNvPr id="7" name="Pladsholder til diasnummer 6"/>
          <p:cNvSpPr>
            <a:spLocks noGrp="1"/>
          </p:cNvSpPr>
          <p:nvPr>
            <p:ph type="sldNum" sz="quarter" idx="12"/>
          </p:nvPr>
        </p:nvSpPr>
        <p:spPr>
          <a:xfrm>
            <a:off x="6553200" y="6248400"/>
            <a:ext cx="1905000" cy="457200"/>
          </a:xfrm>
        </p:spPr>
        <p:txBody>
          <a:bodyPr/>
          <a:lstStyle>
            <a:lvl1pPr>
              <a:defRPr/>
            </a:lvl1pPr>
          </a:lstStyle>
          <a:p>
            <a:fld id="{961A90D4-90CC-4374-B38A-DA18A974DF34}" type="slidenum">
              <a:rPr lang="da-DK"/>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685800" y="1981200"/>
            <a:ext cx="7772400" cy="4114800"/>
          </a:xfrm>
        </p:spPr>
        <p:txBody>
          <a:bodyPr/>
          <a:lstStyle/>
          <a:p>
            <a:endParaRPr lang="da-DK"/>
          </a:p>
        </p:txBody>
      </p:sp>
      <p:sp>
        <p:nvSpPr>
          <p:cNvPr id="4" name="Pladsholder til dato 3"/>
          <p:cNvSpPr>
            <a:spLocks noGrp="1"/>
          </p:cNvSpPr>
          <p:nvPr>
            <p:ph type="dt" sz="half" idx="10"/>
          </p:nvPr>
        </p:nvSpPr>
        <p:spPr>
          <a:xfrm>
            <a:off x="685800" y="6248400"/>
            <a:ext cx="1905000" cy="457200"/>
          </a:xfrm>
        </p:spPr>
        <p:txBody>
          <a:bodyPr/>
          <a:lstStyle>
            <a:lvl1pPr>
              <a:defRPr/>
            </a:lvl1pPr>
          </a:lstStyle>
          <a:p>
            <a:fld id="{3B34A160-B401-4F2A-8B73-DEA33E07F359}" type="datetime1">
              <a:rPr lang="da-DK" smtClean="0"/>
              <a:t>07-01-2013</a:t>
            </a:fld>
            <a:endParaRPr lang="da-DK"/>
          </a:p>
        </p:txBody>
      </p:sp>
      <p:sp>
        <p:nvSpPr>
          <p:cNvPr id="5" name="Pladsholder til sidefod 4"/>
          <p:cNvSpPr>
            <a:spLocks noGrp="1"/>
          </p:cNvSpPr>
          <p:nvPr>
            <p:ph type="ftr" sz="quarter" idx="11"/>
          </p:nvPr>
        </p:nvSpPr>
        <p:spPr>
          <a:xfrm>
            <a:off x="3124200" y="6248400"/>
            <a:ext cx="2895600" cy="457200"/>
          </a:xfrm>
        </p:spPr>
        <p:txBody>
          <a:bodyPr/>
          <a:lstStyle>
            <a:lvl1pPr>
              <a:defRPr/>
            </a:lvl1pPr>
          </a:lstStyle>
          <a:p>
            <a:endParaRPr lang="da-DK"/>
          </a:p>
        </p:txBody>
      </p:sp>
      <p:sp>
        <p:nvSpPr>
          <p:cNvPr id="6" name="Pladsholder til diasnummer 5"/>
          <p:cNvSpPr>
            <a:spLocks noGrp="1"/>
          </p:cNvSpPr>
          <p:nvPr>
            <p:ph type="sldNum" sz="quarter" idx="12"/>
          </p:nvPr>
        </p:nvSpPr>
        <p:spPr>
          <a:xfrm>
            <a:off x="6553200" y="6248400"/>
            <a:ext cx="1905000" cy="457200"/>
          </a:xfrm>
        </p:spPr>
        <p:txBody>
          <a:bodyPr/>
          <a:lstStyle>
            <a:lvl1pPr>
              <a:defRPr/>
            </a:lvl1pPr>
          </a:lstStyle>
          <a:p>
            <a:fld id="{46C11B99-A511-4A8D-ABF5-6E181EC8E017}"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2C329C6-262D-40D6-ACA5-BC85BF4C2EDF}" type="datetime1">
              <a:rPr lang="da-DK" smtClean="0"/>
              <a:t>07-01-2013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509592C0-269B-4F4C-9BBD-BE76ED2FC378}" type="datetime1">
              <a:rPr lang="da-DK" smtClean="0"/>
              <a:t>07-01-2013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A170682-F264-4198-84C2-588B42872854}" type="datetime1">
              <a:rPr lang="da-DK" smtClean="0"/>
              <a:t>07-01-2013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4C47607-58C9-46F7-9F6C-E4DD339101AF}" type="datetime1">
              <a:rPr lang="da-DK" smtClean="0"/>
              <a:t>07-01-2013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C8A66BF2-C984-4808-BEE8-3308B0EE8BB4}" type="datetime1">
              <a:rPr lang="da-DK" smtClean="0"/>
              <a:t>07-01-2013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4C21E33-886A-40C6-99FA-14AC0F683E04}" type="datetime1">
              <a:rPr lang="da-DK" smtClean="0"/>
              <a:t>07-01-2013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C7AF877F-C3A5-4F86-8255-F2ACDA062EAC}" type="datetime1">
              <a:rPr lang="da-DK" smtClean="0"/>
              <a:t>07-01-2013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BE2B3FF3-20C4-49F3-992A-E5EC1EBDEB40}" type="datetime1">
              <a:rPr lang="da-DK" smtClean="0"/>
              <a:t>07-01-2013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FBCC5-C0DC-46F5-8C34-BF5C81F1026E}" type="datetime1">
              <a:rPr lang="da-DK" smtClean="0"/>
              <a:t>07-01-2013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7FF6-0B34-4BC7-8CE2-D478248DEB29}"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file:///e:\ASP\Beslutning\BayesBeregnKursus.xls!Bayes2!R7C2:R16C5"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forskningsmetode.d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Testkursus</a:t>
            </a:r>
            <a:br>
              <a:rPr lang="da-DK" dirty="0" smtClean="0"/>
            </a:br>
            <a:r>
              <a:rPr lang="da-DK" dirty="0" smtClean="0"/>
              <a:t>januar 2013</a:t>
            </a:r>
            <a:endParaRPr lang="da-DK" dirty="0"/>
          </a:p>
        </p:txBody>
      </p:sp>
      <p:sp>
        <p:nvSpPr>
          <p:cNvPr id="3" name="Undertitel 2"/>
          <p:cNvSpPr>
            <a:spLocks noGrp="1"/>
          </p:cNvSpPr>
          <p:nvPr>
            <p:ph type="subTitle" idx="1"/>
          </p:nvPr>
        </p:nvSpPr>
        <p:spPr/>
        <p:txBody>
          <a:bodyPr/>
          <a:lstStyle/>
          <a:p>
            <a:r>
              <a:rPr lang="da-DK" dirty="0" smtClean="0"/>
              <a:t>Cand. Psych., Ph.d. Jan </a:t>
            </a:r>
            <a:r>
              <a:rPr lang="da-DK" dirty="0" err="1" smtClean="0"/>
              <a:t>Ivanouw</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1</a:t>
            </a:fld>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 Tegnapproach</a:t>
            </a:r>
            <a:endParaRPr lang="da-DK" dirty="0"/>
          </a:p>
        </p:txBody>
      </p:sp>
      <p:sp>
        <p:nvSpPr>
          <p:cNvPr id="3" name="Pladsholder til indhold 2"/>
          <p:cNvSpPr>
            <a:spLocks noGrp="1"/>
          </p:cNvSpPr>
          <p:nvPr>
            <p:ph idx="1"/>
          </p:nvPr>
        </p:nvSpPr>
        <p:spPr/>
        <p:txBody>
          <a:bodyPr/>
          <a:lstStyle/>
          <a:p>
            <a:r>
              <a:rPr lang="da-DK" dirty="0" smtClean="0"/>
              <a:t>Prøv at huske noget du har bemærket ved starten af en psykoterapi og som du har taget som tegn på noget vigtigt vedrørende personen af betydning for psykoterapien</a:t>
            </a:r>
          </a:p>
          <a:p>
            <a:r>
              <a:rPr lang="da-DK" dirty="0" smtClean="0"/>
              <a:t>Beskriv hvad det var for tegn</a:t>
            </a:r>
          </a:p>
          <a:p>
            <a:r>
              <a:rPr lang="da-DK" dirty="0" smtClean="0"/>
              <a:t>Beskriv hvad tegnet var udtryk for</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10</a:t>
            </a:fld>
            <a:endParaRPr lang="da-DK"/>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a-DK"/>
              <a:t>SCL-90 - struktur</a:t>
            </a:r>
          </a:p>
        </p:txBody>
      </p:sp>
      <p:sp>
        <p:nvSpPr>
          <p:cNvPr id="12291" name="Rectangle 3"/>
          <p:cNvSpPr>
            <a:spLocks noGrp="1" noChangeArrowheads="1"/>
          </p:cNvSpPr>
          <p:nvPr>
            <p:ph type="body" idx="1"/>
          </p:nvPr>
        </p:nvSpPr>
        <p:spPr/>
        <p:txBody>
          <a:bodyPr/>
          <a:lstStyle/>
          <a:p>
            <a:r>
              <a:rPr lang="da-DK"/>
              <a:t>90 sætninger</a:t>
            </a:r>
          </a:p>
          <a:p>
            <a:r>
              <a:rPr lang="da-DK"/>
              <a:t>besvarelse på skala 0-4</a:t>
            </a:r>
          </a:p>
          <a:p>
            <a:r>
              <a:rPr lang="da-DK"/>
              <a:t>’slet ikke’, ’lidt’, ’moderat’, ’en hel del’, ’særdeles meget’</a:t>
            </a:r>
          </a:p>
          <a:p>
            <a:r>
              <a:rPr lang="da-DK"/>
              <a:t>9 subskalaer samt nogle enkeltitems</a:t>
            </a:r>
          </a:p>
          <a:p>
            <a:r>
              <a:rPr lang="da-DK"/>
              <a:t>3 globale skalaer</a:t>
            </a:r>
          </a:p>
          <a:p>
            <a:endParaRPr lang="da-DK"/>
          </a:p>
        </p:txBody>
      </p:sp>
      <p:sp>
        <p:nvSpPr>
          <p:cNvPr id="5" name="Pladsholder til diasnummer 4"/>
          <p:cNvSpPr>
            <a:spLocks noGrp="1"/>
          </p:cNvSpPr>
          <p:nvPr>
            <p:ph type="sldNum" sz="quarter" idx="12"/>
          </p:nvPr>
        </p:nvSpPr>
        <p:spPr/>
        <p:txBody>
          <a:bodyPr/>
          <a:lstStyle/>
          <a:p>
            <a:fld id="{8D267FF6-0B34-4BC7-8CE2-D478248DEB29}" type="slidenum">
              <a:rPr lang="da-DK" smtClean="0"/>
              <a:pPr/>
              <a:t>100</a:t>
            </a:fld>
            <a:endParaRPr lang="da-DK"/>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da-DK"/>
              <a:t>SCL90 </a:t>
            </a:r>
            <a:br>
              <a:rPr lang="da-DK"/>
            </a:br>
            <a:r>
              <a:rPr lang="da-DK"/>
              <a:t>- instruktion og eksempler</a:t>
            </a:r>
          </a:p>
        </p:txBody>
      </p:sp>
      <p:sp>
        <p:nvSpPr>
          <p:cNvPr id="11267" name="Rectangle 3"/>
          <p:cNvSpPr>
            <a:spLocks noGrp="1" noChangeArrowheads="1"/>
          </p:cNvSpPr>
          <p:nvPr>
            <p:ph type="body" idx="1"/>
          </p:nvPr>
        </p:nvSpPr>
        <p:spPr>
          <a:xfrm>
            <a:off x="685800" y="2362200"/>
            <a:ext cx="7772400" cy="4114800"/>
          </a:xfrm>
        </p:spPr>
        <p:txBody>
          <a:bodyPr/>
          <a:lstStyle/>
          <a:p>
            <a:r>
              <a:rPr lang="da-DK"/>
              <a:t>Hvor meget har du inden for de sidste 7 dage, inklusive i dag været generet af </a:t>
            </a:r>
          </a:p>
          <a:p>
            <a:pPr lvl="1"/>
            <a:r>
              <a:rPr lang="da-DK"/>
              <a:t>hovedpine</a:t>
            </a:r>
          </a:p>
          <a:p>
            <a:pPr lvl="1"/>
            <a:r>
              <a:rPr lang="da-DK"/>
              <a:t>nervøsitet eller at ryste indvendigt</a:t>
            </a:r>
          </a:p>
          <a:p>
            <a:pPr lvl="1"/>
            <a:r>
              <a:rPr lang="da-DK"/>
              <a:t>gentagne ubehagelige tanker du ikke kan få ud af hovedet</a:t>
            </a:r>
          </a:p>
          <a:p>
            <a:pPr lvl="1"/>
            <a:r>
              <a:rPr lang="da-DK"/>
              <a:t>en følelse af at være kritisk over for andre</a:t>
            </a:r>
          </a:p>
        </p:txBody>
      </p:sp>
      <p:sp>
        <p:nvSpPr>
          <p:cNvPr id="5" name="Pladsholder til diasnummer 4"/>
          <p:cNvSpPr>
            <a:spLocks noGrp="1"/>
          </p:cNvSpPr>
          <p:nvPr>
            <p:ph type="sldNum" sz="quarter" idx="12"/>
          </p:nvPr>
        </p:nvSpPr>
        <p:spPr/>
        <p:txBody>
          <a:bodyPr/>
          <a:lstStyle/>
          <a:p>
            <a:fld id="{8D267FF6-0B34-4BC7-8CE2-D478248DEB29}" type="slidenum">
              <a:rPr lang="da-DK" smtClean="0"/>
              <a:pPr/>
              <a:t>101</a:t>
            </a:fld>
            <a:endParaRPr lang="da-DK"/>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a-DK"/>
              <a:t>SCL-90 symptomskalaer</a:t>
            </a:r>
          </a:p>
        </p:txBody>
      </p:sp>
      <p:sp>
        <p:nvSpPr>
          <p:cNvPr id="9219" name="Rectangle 3"/>
          <p:cNvSpPr>
            <a:spLocks noGrp="1" noChangeArrowheads="1"/>
          </p:cNvSpPr>
          <p:nvPr>
            <p:ph type="body" idx="1"/>
          </p:nvPr>
        </p:nvSpPr>
        <p:spPr>
          <a:xfrm>
            <a:off x="1600200" y="1828800"/>
            <a:ext cx="6477000" cy="4114800"/>
          </a:xfrm>
        </p:spPr>
        <p:txBody>
          <a:bodyPr/>
          <a:lstStyle/>
          <a:p>
            <a:r>
              <a:rPr lang="da-DK" sz="2400"/>
              <a:t>somatisering</a:t>
            </a:r>
          </a:p>
          <a:p>
            <a:r>
              <a:rPr lang="da-DK" sz="2400"/>
              <a:t>obsessiv-kompulsiv</a:t>
            </a:r>
          </a:p>
          <a:p>
            <a:r>
              <a:rPr lang="da-DK" sz="2400"/>
              <a:t>interpersonel sensitivitet</a:t>
            </a:r>
          </a:p>
          <a:p>
            <a:r>
              <a:rPr lang="da-DK" sz="2400"/>
              <a:t>depression</a:t>
            </a:r>
          </a:p>
          <a:p>
            <a:r>
              <a:rPr lang="da-DK" sz="2400"/>
              <a:t>angst</a:t>
            </a:r>
          </a:p>
          <a:p>
            <a:r>
              <a:rPr lang="da-DK" sz="2400"/>
              <a:t>aggression</a:t>
            </a:r>
          </a:p>
          <a:p>
            <a:r>
              <a:rPr lang="da-DK" sz="2400"/>
              <a:t>fobisk angst</a:t>
            </a:r>
          </a:p>
          <a:p>
            <a:r>
              <a:rPr lang="da-DK" sz="2400"/>
              <a:t>paranoid tænkning</a:t>
            </a:r>
          </a:p>
          <a:p>
            <a:r>
              <a:rPr lang="da-DK" sz="2400"/>
              <a:t>psykotiske træk</a:t>
            </a:r>
            <a:endParaRPr lang="da-DK"/>
          </a:p>
        </p:txBody>
      </p:sp>
      <p:sp>
        <p:nvSpPr>
          <p:cNvPr id="5" name="Pladsholder til diasnummer 4"/>
          <p:cNvSpPr>
            <a:spLocks noGrp="1"/>
          </p:cNvSpPr>
          <p:nvPr>
            <p:ph type="sldNum" sz="quarter" idx="12"/>
          </p:nvPr>
        </p:nvSpPr>
        <p:spPr/>
        <p:txBody>
          <a:bodyPr/>
          <a:lstStyle/>
          <a:p>
            <a:fld id="{8D267FF6-0B34-4BC7-8CE2-D478248DEB29}" type="slidenum">
              <a:rPr lang="da-DK" smtClean="0"/>
              <a:pPr/>
              <a:t>102</a:t>
            </a:fld>
            <a:endParaRPr lang="da-DK"/>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a-DK"/>
              <a:t>SCL-90 globale skalaer</a:t>
            </a:r>
          </a:p>
        </p:txBody>
      </p:sp>
      <p:sp>
        <p:nvSpPr>
          <p:cNvPr id="10243" name="Rectangle 3"/>
          <p:cNvSpPr>
            <a:spLocks noGrp="1" noChangeArrowheads="1"/>
          </p:cNvSpPr>
          <p:nvPr>
            <p:ph type="body" idx="1"/>
          </p:nvPr>
        </p:nvSpPr>
        <p:spPr>
          <a:xfrm>
            <a:off x="914400" y="2362200"/>
            <a:ext cx="7772400" cy="2895600"/>
          </a:xfrm>
        </p:spPr>
        <p:txBody>
          <a:bodyPr/>
          <a:lstStyle/>
          <a:p>
            <a:r>
              <a:rPr lang="da-DK"/>
              <a:t>GSI - gennemsnit for alle 90 items</a:t>
            </a:r>
          </a:p>
          <a:p>
            <a:r>
              <a:rPr lang="da-DK"/>
              <a:t>PST - antal items med valg &gt;0</a:t>
            </a:r>
          </a:p>
          <a:p>
            <a:r>
              <a:rPr lang="da-DK"/>
              <a:t>PSDI - gennemsnit for disse items</a:t>
            </a:r>
          </a:p>
          <a:p>
            <a:pPr lvl="1"/>
            <a:endParaRPr lang="da-DK"/>
          </a:p>
        </p:txBody>
      </p:sp>
      <p:sp>
        <p:nvSpPr>
          <p:cNvPr id="5" name="Pladsholder til diasnummer 4"/>
          <p:cNvSpPr>
            <a:spLocks noGrp="1"/>
          </p:cNvSpPr>
          <p:nvPr>
            <p:ph type="sldNum" sz="quarter" idx="12"/>
          </p:nvPr>
        </p:nvSpPr>
        <p:spPr/>
        <p:txBody>
          <a:bodyPr/>
          <a:lstStyle/>
          <a:p>
            <a:fld id="{8D267FF6-0B34-4BC7-8CE2-D478248DEB29}" type="slidenum">
              <a:rPr lang="da-DK" smtClean="0"/>
              <a:pPr/>
              <a:t>103</a:t>
            </a:fld>
            <a:endParaRPr lang="da-DK"/>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1 i SCL-90</a:t>
            </a:r>
            <a:endParaRPr lang="da-DK" dirty="0"/>
          </a:p>
        </p:txBody>
      </p:sp>
      <p:sp>
        <p:nvSpPr>
          <p:cNvPr id="3" name="Pladsholder til indhold 2"/>
          <p:cNvSpPr>
            <a:spLocks noGrp="1"/>
          </p:cNvSpPr>
          <p:nvPr>
            <p:ph idx="1"/>
          </p:nvPr>
        </p:nvSpPr>
        <p:spPr/>
        <p:txBody>
          <a:bodyPr/>
          <a:lstStyle/>
          <a:p>
            <a:r>
              <a:rPr lang="da-DK" dirty="0" smtClean="0"/>
              <a:t>Udfyld selv et SCL-90 spørgeskema i </a:t>
            </a:r>
            <a:r>
              <a:rPr lang="da-DK" dirty="0" err="1" smtClean="0"/>
              <a:t>Excel-filen</a:t>
            </a:r>
            <a:r>
              <a:rPr lang="da-DK" dirty="0" smtClean="0"/>
              <a:t> (eller ud fra samplerapporten i mappen)</a:t>
            </a:r>
          </a:p>
          <a:p>
            <a:r>
              <a:rPr lang="da-DK" dirty="0" smtClean="0"/>
              <a:t>Beregn selv </a:t>
            </a:r>
            <a:r>
              <a:rPr lang="da-DK" dirty="0" err="1" smtClean="0"/>
              <a:t>råscores</a:t>
            </a:r>
            <a:r>
              <a:rPr lang="da-DK" dirty="0" smtClean="0"/>
              <a:t>, z-scores, T-scores og </a:t>
            </a:r>
            <a:r>
              <a:rPr lang="da-DK" dirty="0" err="1" smtClean="0"/>
              <a:t>percentiler</a:t>
            </a:r>
            <a:endParaRPr lang="da-DK" dirty="0" smtClean="0"/>
          </a:p>
          <a:p>
            <a:pPr>
              <a:buNone/>
            </a:pP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104</a:t>
            </a:fld>
            <a:endParaRPr lang="da-DK"/>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a:t>
            </a:r>
            <a:r>
              <a:rPr lang="da-DK" dirty="0" smtClean="0"/>
              <a:t>2 </a:t>
            </a:r>
            <a:r>
              <a:rPr lang="da-DK" dirty="0" smtClean="0"/>
              <a:t>i SCL-90</a:t>
            </a:r>
            <a:endParaRPr lang="da-DK" dirty="0"/>
          </a:p>
        </p:txBody>
      </p:sp>
      <p:sp>
        <p:nvSpPr>
          <p:cNvPr id="3" name="Pladsholder til indhold 2"/>
          <p:cNvSpPr>
            <a:spLocks noGrp="1"/>
          </p:cNvSpPr>
          <p:nvPr>
            <p:ph idx="1"/>
          </p:nvPr>
        </p:nvSpPr>
        <p:spPr>
          <a:xfrm>
            <a:off x="467544" y="2420888"/>
            <a:ext cx="8229600" cy="2980928"/>
          </a:xfrm>
        </p:spPr>
        <p:txBody>
          <a:bodyPr/>
          <a:lstStyle/>
          <a:p>
            <a:r>
              <a:rPr lang="da-DK" dirty="0" smtClean="0"/>
              <a:t>Analyser casen Ulla </a:t>
            </a:r>
            <a:r>
              <a:rPr lang="da-DK" dirty="0" err="1" smtClean="0"/>
              <a:t>mhp</a:t>
            </a:r>
            <a:r>
              <a:rPr lang="da-DK" dirty="0" smtClean="0"/>
              <a:t>. resultater for SCL-90 </a:t>
            </a:r>
          </a:p>
          <a:p>
            <a:r>
              <a:rPr lang="da-DK" dirty="0" smtClean="0"/>
              <a:t>Hvad siger testen generelt om Ulla?</a:t>
            </a:r>
          </a:p>
          <a:p>
            <a:r>
              <a:rPr lang="da-DK" dirty="0" smtClean="0"/>
              <a:t>Hvilke specifikke problemer kan hun forventes at have?</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105</a:t>
            </a:fld>
            <a:endParaRPr lang="da-DK"/>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’besvær </a:t>
            </a:r>
            <a:r>
              <a:rPr lang="da-DK" dirty="0"/>
              <a:t>med at falde i </a:t>
            </a:r>
            <a:r>
              <a:rPr lang="da-DK" dirty="0" smtClean="0"/>
              <a:t>søvn’</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276872"/>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286</a:t>
                      </a:r>
                      <a:endParaRPr lang="da-DK" dirty="0"/>
                    </a:p>
                  </a:txBody>
                  <a:tcPr/>
                </a:tc>
                <a:tc>
                  <a:txBody>
                    <a:bodyPr/>
                    <a:lstStyle/>
                    <a:p>
                      <a:r>
                        <a:rPr lang="da-DK" dirty="0" smtClean="0"/>
                        <a:t>104</a:t>
                      </a:r>
                      <a:endParaRPr lang="da-DK" dirty="0"/>
                    </a:p>
                  </a:txBody>
                  <a:tcPr/>
                </a:tc>
                <a:tc>
                  <a:txBody>
                    <a:bodyPr/>
                    <a:lstStyle/>
                    <a:p>
                      <a:r>
                        <a:rPr lang="da-DK" dirty="0" smtClean="0"/>
                        <a:t>31</a:t>
                      </a:r>
                      <a:endParaRPr lang="da-DK" dirty="0"/>
                    </a:p>
                  </a:txBody>
                  <a:tcPr/>
                </a:tc>
                <a:tc>
                  <a:txBody>
                    <a:bodyPr/>
                    <a:lstStyle/>
                    <a:p>
                      <a:r>
                        <a:rPr lang="da-DK" dirty="0" smtClean="0"/>
                        <a:t>13</a:t>
                      </a:r>
                      <a:endParaRPr lang="da-DK" dirty="0"/>
                    </a:p>
                  </a:txBody>
                  <a:tcPr/>
                </a:tc>
                <a:tc>
                  <a:txBody>
                    <a:bodyPr/>
                    <a:lstStyle/>
                    <a:p>
                      <a:r>
                        <a:rPr lang="da-DK" dirty="0" smtClean="0"/>
                        <a:t>2</a:t>
                      </a:r>
                      <a:endParaRPr lang="da-DK" dirty="0"/>
                    </a:p>
                  </a:txBody>
                  <a:tcPr/>
                </a:tc>
              </a:tr>
            </a:tbl>
          </a:graphicData>
        </a:graphic>
      </p:graphicFrame>
      <p:graphicFrame>
        <p:nvGraphicFramePr>
          <p:cNvPr id="5" name="Tabel 4"/>
          <p:cNvGraphicFramePr>
            <a:graphicFrameLocks noGrp="1"/>
          </p:cNvGraphicFramePr>
          <p:nvPr/>
        </p:nvGraphicFramePr>
        <p:xfrm>
          <a:off x="1115616" y="4149080"/>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286</a:t>
                      </a:r>
                      <a:endParaRPr lang="da-DK" dirty="0"/>
                    </a:p>
                  </a:txBody>
                  <a:tcPr/>
                </a:tc>
                <a:tc>
                  <a:txBody>
                    <a:bodyPr/>
                    <a:lstStyle/>
                    <a:p>
                      <a:r>
                        <a:rPr lang="da-DK" dirty="0" smtClean="0"/>
                        <a:t>150</a:t>
                      </a:r>
                      <a:endParaRPr lang="da-DK" dirty="0"/>
                    </a:p>
                  </a:txBody>
                  <a:tcPr/>
                </a:tc>
              </a:tr>
              <a:tr h="432048">
                <a:tc>
                  <a:txBody>
                    <a:bodyPr/>
                    <a:lstStyle/>
                    <a:p>
                      <a:r>
                        <a:rPr lang="da-DK" dirty="0" smtClean="0"/>
                        <a:t>66%</a:t>
                      </a:r>
                      <a:endParaRPr lang="da-DK" dirty="0"/>
                    </a:p>
                  </a:txBody>
                  <a:tcPr/>
                </a:tc>
                <a:tc>
                  <a:txBody>
                    <a:bodyPr/>
                    <a:lstStyle/>
                    <a:p>
                      <a:r>
                        <a:rPr lang="da-DK" dirty="0" smtClean="0"/>
                        <a:t>34%</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11</a:t>
            </a:fld>
            <a:endParaRPr lang="da-D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tab af interesse for eller glæde ved </a:t>
            </a:r>
            <a:r>
              <a:rPr lang="da-DK" dirty="0" err="1" smtClean="0"/>
              <a:t>sexualitet</a:t>
            </a:r>
            <a:r>
              <a:rPr lang="da-DK" dirty="0" smtClean="0"/>
              <a:t>’</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780928"/>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280</a:t>
                      </a:r>
                      <a:endParaRPr lang="da-DK" dirty="0"/>
                    </a:p>
                  </a:txBody>
                  <a:tcPr/>
                </a:tc>
                <a:tc>
                  <a:txBody>
                    <a:bodyPr/>
                    <a:lstStyle/>
                    <a:p>
                      <a:r>
                        <a:rPr lang="da-DK" dirty="0" smtClean="0"/>
                        <a:t>72</a:t>
                      </a:r>
                      <a:endParaRPr lang="da-DK" dirty="0"/>
                    </a:p>
                  </a:txBody>
                  <a:tcPr/>
                </a:tc>
                <a:tc>
                  <a:txBody>
                    <a:bodyPr/>
                    <a:lstStyle/>
                    <a:p>
                      <a:r>
                        <a:rPr lang="da-DK" dirty="0" smtClean="0"/>
                        <a:t>44</a:t>
                      </a:r>
                      <a:endParaRPr lang="da-DK" dirty="0"/>
                    </a:p>
                  </a:txBody>
                  <a:tcPr/>
                </a:tc>
                <a:tc>
                  <a:txBody>
                    <a:bodyPr/>
                    <a:lstStyle/>
                    <a:p>
                      <a:r>
                        <a:rPr lang="da-DK" dirty="0" smtClean="0"/>
                        <a:t>30</a:t>
                      </a:r>
                      <a:endParaRPr lang="da-DK" dirty="0"/>
                    </a:p>
                  </a:txBody>
                  <a:tcPr/>
                </a:tc>
                <a:tc>
                  <a:txBody>
                    <a:bodyPr/>
                    <a:lstStyle/>
                    <a:p>
                      <a:r>
                        <a:rPr lang="da-DK" dirty="0" smtClean="0"/>
                        <a:t>9</a:t>
                      </a:r>
                      <a:endParaRPr lang="da-DK" dirty="0"/>
                    </a:p>
                  </a:txBody>
                  <a:tcPr/>
                </a:tc>
              </a:tr>
            </a:tbl>
          </a:graphicData>
        </a:graphic>
      </p:graphicFrame>
      <p:graphicFrame>
        <p:nvGraphicFramePr>
          <p:cNvPr id="5" name="Tabel 4"/>
          <p:cNvGraphicFramePr>
            <a:graphicFrameLocks noGrp="1"/>
          </p:cNvGraphicFramePr>
          <p:nvPr/>
        </p:nvGraphicFramePr>
        <p:xfrm>
          <a:off x="1043608" y="4725144"/>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280</a:t>
                      </a:r>
                      <a:endParaRPr lang="da-DK" dirty="0"/>
                    </a:p>
                  </a:txBody>
                  <a:tcPr/>
                </a:tc>
                <a:tc>
                  <a:txBody>
                    <a:bodyPr/>
                    <a:lstStyle/>
                    <a:p>
                      <a:r>
                        <a:rPr lang="da-DK" dirty="0" smtClean="0"/>
                        <a:t>155</a:t>
                      </a:r>
                      <a:endParaRPr lang="da-DK" dirty="0"/>
                    </a:p>
                  </a:txBody>
                  <a:tcPr/>
                </a:tc>
              </a:tr>
              <a:tr h="432048">
                <a:tc>
                  <a:txBody>
                    <a:bodyPr/>
                    <a:lstStyle/>
                    <a:p>
                      <a:r>
                        <a:rPr lang="da-DK" dirty="0" smtClean="0"/>
                        <a:t>64%</a:t>
                      </a:r>
                      <a:endParaRPr lang="da-DK" dirty="0"/>
                    </a:p>
                  </a:txBody>
                  <a:tcPr/>
                </a:tc>
                <a:tc>
                  <a:txBody>
                    <a:bodyPr/>
                    <a:lstStyle/>
                    <a:p>
                      <a:r>
                        <a:rPr lang="da-DK" dirty="0" smtClean="0"/>
                        <a:t>36%</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12</a:t>
            </a:fld>
            <a:endParaRPr lang="da-D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’dårlig appetit’</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276872"/>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261</a:t>
                      </a:r>
                      <a:endParaRPr lang="da-DK" dirty="0"/>
                    </a:p>
                  </a:txBody>
                  <a:tcPr/>
                </a:tc>
                <a:tc>
                  <a:txBody>
                    <a:bodyPr/>
                    <a:lstStyle/>
                    <a:p>
                      <a:r>
                        <a:rPr lang="da-DK" dirty="0" smtClean="0"/>
                        <a:t>52</a:t>
                      </a:r>
                      <a:endParaRPr lang="da-DK" dirty="0"/>
                    </a:p>
                  </a:txBody>
                  <a:tcPr/>
                </a:tc>
                <a:tc>
                  <a:txBody>
                    <a:bodyPr/>
                    <a:lstStyle/>
                    <a:p>
                      <a:r>
                        <a:rPr lang="da-DK" dirty="0" smtClean="0"/>
                        <a:t>14</a:t>
                      </a:r>
                      <a:endParaRPr lang="da-DK" dirty="0"/>
                    </a:p>
                  </a:txBody>
                  <a:tcPr/>
                </a:tc>
                <a:tc>
                  <a:txBody>
                    <a:bodyPr/>
                    <a:lstStyle/>
                    <a:p>
                      <a:r>
                        <a:rPr lang="da-DK" dirty="0" smtClean="0"/>
                        <a:t>7</a:t>
                      </a:r>
                      <a:endParaRPr lang="da-DK" dirty="0"/>
                    </a:p>
                  </a:txBody>
                  <a:tcPr/>
                </a:tc>
                <a:tc>
                  <a:txBody>
                    <a:bodyPr/>
                    <a:lstStyle/>
                    <a:p>
                      <a:r>
                        <a:rPr lang="da-DK" dirty="0" smtClean="0"/>
                        <a:t>2</a:t>
                      </a:r>
                      <a:endParaRPr lang="da-DK" dirty="0"/>
                    </a:p>
                  </a:txBody>
                  <a:tcPr/>
                </a:tc>
              </a:tr>
            </a:tbl>
          </a:graphicData>
        </a:graphic>
      </p:graphicFrame>
      <p:graphicFrame>
        <p:nvGraphicFramePr>
          <p:cNvPr id="5" name="Tabel 4"/>
          <p:cNvGraphicFramePr>
            <a:graphicFrameLocks noGrp="1"/>
          </p:cNvGraphicFramePr>
          <p:nvPr/>
        </p:nvGraphicFramePr>
        <p:xfrm>
          <a:off x="1115616" y="4149080"/>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261</a:t>
                      </a:r>
                      <a:endParaRPr lang="da-DK" dirty="0"/>
                    </a:p>
                  </a:txBody>
                  <a:tcPr/>
                </a:tc>
                <a:tc>
                  <a:txBody>
                    <a:bodyPr/>
                    <a:lstStyle/>
                    <a:p>
                      <a:r>
                        <a:rPr lang="da-DK" dirty="0" smtClean="0"/>
                        <a:t>75</a:t>
                      </a:r>
                      <a:endParaRPr lang="da-DK" dirty="0"/>
                    </a:p>
                  </a:txBody>
                  <a:tcPr/>
                </a:tc>
              </a:tr>
              <a:tr h="432048">
                <a:tc>
                  <a:txBody>
                    <a:bodyPr/>
                    <a:lstStyle/>
                    <a:p>
                      <a:r>
                        <a:rPr lang="da-DK" dirty="0" smtClean="0"/>
                        <a:t>78%</a:t>
                      </a:r>
                      <a:endParaRPr lang="da-DK" dirty="0"/>
                    </a:p>
                  </a:txBody>
                  <a:tcPr/>
                </a:tc>
                <a:tc>
                  <a:txBody>
                    <a:bodyPr/>
                    <a:lstStyle/>
                    <a:p>
                      <a:r>
                        <a:rPr lang="da-DK" dirty="0" smtClean="0"/>
                        <a:t>22%</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13</a:t>
            </a:fld>
            <a:endParaRPr lang="da-D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’have let til gråd’</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276872"/>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306</a:t>
                      </a:r>
                      <a:endParaRPr lang="da-DK" dirty="0"/>
                    </a:p>
                  </a:txBody>
                  <a:tcPr/>
                </a:tc>
                <a:tc>
                  <a:txBody>
                    <a:bodyPr/>
                    <a:lstStyle/>
                    <a:p>
                      <a:r>
                        <a:rPr lang="da-DK" dirty="0" smtClean="0"/>
                        <a:t>83</a:t>
                      </a:r>
                      <a:endParaRPr lang="da-DK" dirty="0"/>
                    </a:p>
                  </a:txBody>
                  <a:tcPr/>
                </a:tc>
                <a:tc>
                  <a:txBody>
                    <a:bodyPr/>
                    <a:lstStyle/>
                    <a:p>
                      <a:r>
                        <a:rPr lang="da-DK" dirty="0" smtClean="0"/>
                        <a:t>26</a:t>
                      </a:r>
                      <a:endParaRPr lang="da-DK" dirty="0"/>
                    </a:p>
                  </a:txBody>
                  <a:tcPr/>
                </a:tc>
                <a:tc>
                  <a:txBody>
                    <a:bodyPr/>
                    <a:lstStyle/>
                    <a:p>
                      <a:r>
                        <a:rPr lang="da-DK" dirty="0" smtClean="0"/>
                        <a:t>17</a:t>
                      </a:r>
                      <a:endParaRPr lang="da-DK" dirty="0"/>
                    </a:p>
                  </a:txBody>
                  <a:tcPr/>
                </a:tc>
                <a:tc>
                  <a:txBody>
                    <a:bodyPr/>
                    <a:lstStyle/>
                    <a:p>
                      <a:r>
                        <a:rPr lang="da-DK" dirty="0" smtClean="0"/>
                        <a:t>4</a:t>
                      </a:r>
                      <a:endParaRPr lang="da-DK" dirty="0"/>
                    </a:p>
                  </a:txBody>
                  <a:tcPr/>
                </a:tc>
              </a:tr>
            </a:tbl>
          </a:graphicData>
        </a:graphic>
      </p:graphicFrame>
      <p:graphicFrame>
        <p:nvGraphicFramePr>
          <p:cNvPr id="5" name="Tabel 4"/>
          <p:cNvGraphicFramePr>
            <a:graphicFrameLocks noGrp="1"/>
          </p:cNvGraphicFramePr>
          <p:nvPr/>
        </p:nvGraphicFramePr>
        <p:xfrm>
          <a:off x="1115616" y="4149080"/>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306</a:t>
                      </a:r>
                      <a:endParaRPr lang="da-DK" dirty="0"/>
                    </a:p>
                  </a:txBody>
                  <a:tcPr/>
                </a:tc>
                <a:tc>
                  <a:txBody>
                    <a:bodyPr/>
                    <a:lstStyle/>
                    <a:p>
                      <a:r>
                        <a:rPr lang="da-DK" dirty="0" smtClean="0"/>
                        <a:t>130</a:t>
                      </a:r>
                      <a:endParaRPr lang="da-DK" dirty="0"/>
                    </a:p>
                  </a:txBody>
                  <a:tcPr/>
                </a:tc>
              </a:tr>
              <a:tr h="432048">
                <a:tc>
                  <a:txBody>
                    <a:bodyPr/>
                    <a:lstStyle/>
                    <a:p>
                      <a:r>
                        <a:rPr lang="da-DK" dirty="0" smtClean="0"/>
                        <a:t>70%</a:t>
                      </a:r>
                      <a:endParaRPr lang="da-DK" dirty="0"/>
                    </a:p>
                  </a:txBody>
                  <a:tcPr/>
                </a:tc>
                <a:tc>
                  <a:txBody>
                    <a:bodyPr/>
                    <a:lstStyle/>
                    <a:p>
                      <a:r>
                        <a:rPr lang="da-DK" dirty="0" smtClean="0"/>
                        <a:t>30%</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14</a:t>
            </a:fld>
            <a:endParaRPr lang="da-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’nedtrykthed’</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276872"/>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224</a:t>
                      </a:r>
                      <a:endParaRPr lang="da-DK" dirty="0"/>
                    </a:p>
                  </a:txBody>
                  <a:tcPr/>
                </a:tc>
                <a:tc>
                  <a:txBody>
                    <a:bodyPr/>
                    <a:lstStyle/>
                    <a:p>
                      <a:r>
                        <a:rPr lang="da-DK" dirty="0" smtClean="0"/>
                        <a:t>152</a:t>
                      </a:r>
                      <a:endParaRPr lang="da-DK" dirty="0"/>
                    </a:p>
                  </a:txBody>
                  <a:tcPr/>
                </a:tc>
                <a:tc>
                  <a:txBody>
                    <a:bodyPr/>
                    <a:lstStyle/>
                    <a:p>
                      <a:r>
                        <a:rPr lang="da-DK" dirty="0" smtClean="0"/>
                        <a:t>34</a:t>
                      </a:r>
                      <a:endParaRPr lang="da-DK" dirty="0"/>
                    </a:p>
                  </a:txBody>
                  <a:tcPr/>
                </a:tc>
                <a:tc>
                  <a:txBody>
                    <a:bodyPr/>
                    <a:lstStyle/>
                    <a:p>
                      <a:r>
                        <a:rPr lang="da-DK" dirty="0" smtClean="0"/>
                        <a:t>22</a:t>
                      </a:r>
                      <a:endParaRPr lang="da-DK" dirty="0"/>
                    </a:p>
                  </a:txBody>
                  <a:tcPr/>
                </a:tc>
                <a:tc>
                  <a:txBody>
                    <a:bodyPr/>
                    <a:lstStyle/>
                    <a:p>
                      <a:r>
                        <a:rPr lang="da-DK" dirty="0" smtClean="0"/>
                        <a:t>4</a:t>
                      </a:r>
                      <a:endParaRPr lang="da-DK" dirty="0"/>
                    </a:p>
                  </a:txBody>
                  <a:tcPr/>
                </a:tc>
              </a:tr>
            </a:tbl>
          </a:graphicData>
        </a:graphic>
      </p:graphicFrame>
      <p:graphicFrame>
        <p:nvGraphicFramePr>
          <p:cNvPr id="5" name="Tabel 4"/>
          <p:cNvGraphicFramePr>
            <a:graphicFrameLocks noGrp="1"/>
          </p:cNvGraphicFramePr>
          <p:nvPr/>
        </p:nvGraphicFramePr>
        <p:xfrm>
          <a:off x="1115616" y="4149080"/>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224</a:t>
                      </a:r>
                      <a:endParaRPr lang="da-DK" dirty="0"/>
                    </a:p>
                  </a:txBody>
                  <a:tcPr/>
                </a:tc>
                <a:tc>
                  <a:txBody>
                    <a:bodyPr/>
                    <a:lstStyle/>
                    <a:p>
                      <a:r>
                        <a:rPr lang="da-DK" dirty="0" smtClean="0"/>
                        <a:t>212</a:t>
                      </a:r>
                      <a:endParaRPr lang="da-DK" dirty="0"/>
                    </a:p>
                  </a:txBody>
                  <a:tcPr/>
                </a:tc>
              </a:tr>
              <a:tr h="432048">
                <a:tc>
                  <a:txBody>
                    <a:bodyPr/>
                    <a:lstStyle/>
                    <a:p>
                      <a:r>
                        <a:rPr lang="da-DK" dirty="0" smtClean="0"/>
                        <a:t>51%</a:t>
                      </a:r>
                      <a:endParaRPr lang="da-DK" dirty="0"/>
                    </a:p>
                  </a:txBody>
                  <a:tcPr/>
                </a:tc>
                <a:tc>
                  <a:txBody>
                    <a:bodyPr/>
                    <a:lstStyle/>
                    <a:p>
                      <a:r>
                        <a:rPr lang="da-DK" dirty="0" smtClean="0"/>
                        <a:t>49%</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15</a:t>
            </a:fld>
            <a:endParaRPr lang="da-DK"/>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’selvbebrejdelser’</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276872"/>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286</a:t>
                      </a:r>
                      <a:endParaRPr lang="da-DK" dirty="0"/>
                    </a:p>
                  </a:txBody>
                  <a:tcPr/>
                </a:tc>
                <a:tc>
                  <a:txBody>
                    <a:bodyPr/>
                    <a:lstStyle/>
                    <a:p>
                      <a:r>
                        <a:rPr lang="da-DK" dirty="0" smtClean="0"/>
                        <a:t>101</a:t>
                      </a:r>
                      <a:endParaRPr lang="da-DK" dirty="0"/>
                    </a:p>
                  </a:txBody>
                  <a:tcPr/>
                </a:tc>
                <a:tc>
                  <a:txBody>
                    <a:bodyPr/>
                    <a:lstStyle/>
                    <a:p>
                      <a:r>
                        <a:rPr lang="da-DK" dirty="0" smtClean="0"/>
                        <a:t>29</a:t>
                      </a:r>
                      <a:endParaRPr lang="da-DK" dirty="0"/>
                    </a:p>
                  </a:txBody>
                  <a:tcPr/>
                </a:tc>
                <a:tc>
                  <a:txBody>
                    <a:bodyPr/>
                    <a:lstStyle/>
                    <a:p>
                      <a:r>
                        <a:rPr lang="da-DK" dirty="0" smtClean="0"/>
                        <a:t>16</a:t>
                      </a:r>
                      <a:endParaRPr lang="da-DK" dirty="0"/>
                    </a:p>
                  </a:txBody>
                  <a:tcPr/>
                </a:tc>
                <a:tc>
                  <a:txBody>
                    <a:bodyPr/>
                    <a:lstStyle/>
                    <a:p>
                      <a:r>
                        <a:rPr lang="da-DK" dirty="0" smtClean="0"/>
                        <a:t>4</a:t>
                      </a:r>
                      <a:endParaRPr lang="da-DK" dirty="0"/>
                    </a:p>
                  </a:txBody>
                  <a:tcPr/>
                </a:tc>
              </a:tr>
            </a:tbl>
          </a:graphicData>
        </a:graphic>
      </p:graphicFrame>
      <p:graphicFrame>
        <p:nvGraphicFramePr>
          <p:cNvPr id="5" name="Tabel 4"/>
          <p:cNvGraphicFramePr>
            <a:graphicFrameLocks noGrp="1"/>
          </p:cNvGraphicFramePr>
          <p:nvPr/>
        </p:nvGraphicFramePr>
        <p:xfrm>
          <a:off x="1115616" y="4149080"/>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286</a:t>
                      </a:r>
                      <a:endParaRPr lang="da-DK" dirty="0"/>
                    </a:p>
                  </a:txBody>
                  <a:tcPr/>
                </a:tc>
                <a:tc>
                  <a:txBody>
                    <a:bodyPr/>
                    <a:lstStyle/>
                    <a:p>
                      <a:r>
                        <a:rPr lang="da-DK" dirty="0" smtClean="0"/>
                        <a:t>150</a:t>
                      </a:r>
                      <a:endParaRPr lang="da-DK" dirty="0"/>
                    </a:p>
                  </a:txBody>
                  <a:tcPr/>
                </a:tc>
              </a:tr>
              <a:tr h="432048">
                <a:tc>
                  <a:txBody>
                    <a:bodyPr/>
                    <a:lstStyle/>
                    <a:p>
                      <a:r>
                        <a:rPr lang="da-DK" dirty="0" smtClean="0"/>
                        <a:t>66%</a:t>
                      </a:r>
                      <a:endParaRPr lang="da-DK" dirty="0"/>
                    </a:p>
                  </a:txBody>
                  <a:tcPr/>
                </a:tc>
                <a:tc>
                  <a:txBody>
                    <a:bodyPr/>
                    <a:lstStyle/>
                    <a:p>
                      <a:r>
                        <a:rPr lang="da-DK" dirty="0" smtClean="0"/>
                        <a:t>34%</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16</a:t>
            </a:fld>
            <a:endParaRPr lang="da-D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Tegn-approach</a:t>
            </a:r>
            <a:endParaRPr lang="da-DK" dirty="0"/>
          </a:p>
        </p:txBody>
      </p:sp>
      <p:sp>
        <p:nvSpPr>
          <p:cNvPr id="3" name="Pladsholder til indhold 2"/>
          <p:cNvSpPr>
            <a:spLocks noGrp="1"/>
          </p:cNvSpPr>
          <p:nvPr>
            <p:ph idx="1"/>
          </p:nvPr>
        </p:nvSpPr>
        <p:spPr/>
        <p:txBody>
          <a:bodyPr/>
          <a:lstStyle/>
          <a:p>
            <a:r>
              <a:rPr lang="da-DK" dirty="0" smtClean="0"/>
              <a:t>SCL90 ’tanker om at begå selvmord’</a:t>
            </a:r>
          </a:p>
          <a:p>
            <a:endParaRPr lang="da-DK" dirty="0" smtClean="0"/>
          </a:p>
          <a:p>
            <a:endParaRPr lang="da-DK" dirty="0"/>
          </a:p>
          <a:p>
            <a:r>
              <a:rPr lang="da-DK" dirty="0" smtClean="0"/>
              <a:t>Reduceret:</a:t>
            </a:r>
          </a:p>
          <a:p>
            <a:endParaRPr lang="da-DK" dirty="0"/>
          </a:p>
        </p:txBody>
      </p:sp>
      <p:graphicFrame>
        <p:nvGraphicFramePr>
          <p:cNvPr id="4" name="Tabel 3"/>
          <p:cNvGraphicFramePr>
            <a:graphicFrameLocks noGrp="1"/>
          </p:cNvGraphicFramePr>
          <p:nvPr/>
        </p:nvGraphicFramePr>
        <p:xfrm>
          <a:off x="1043608" y="2276872"/>
          <a:ext cx="6768752" cy="741680"/>
        </p:xfrm>
        <a:graphic>
          <a:graphicData uri="http://schemas.openxmlformats.org/drawingml/2006/table">
            <a:tbl>
              <a:tblPr firstRow="1" bandRow="1">
                <a:tableStyleId>{5C22544A-7EE6-4342-B048-85BDC9FD1C3A}</a:tableStyleId>
              </a:tblPr>
              <a:tblGrid>
                <a:gridCol w="1146048"/>
                <a:gridCol w="1146048"/>
                <a:gridCol w="1146048"/>
                <a:gridCol w="1146048"/>
                <a:gridCol w="2184560"/>
              </a:tblGrid>
              <a:tr h="370840">
                <a:tc>
                  <a:txBody>
                    <a:bodyPr/>
                    <a:lstStyle/>
                    <a:p>
                      <a:r>
                        <a:rPr lang="da-DK" dirty="0" smtClean="0"/>
                        <a:t>slet</a:t>
                      </a:r>
                      <a:r>
                        <a:rPr lang="da-DK" baseline="0" dirty="0" smtClean="0"/>
                        <a:t> ikke</a:t>
                      </a:r>
                      <a:endParaRPr lang="da-DK" dirty="0"/>
                    </a:p>
                  </a:txBody>
                  <a:tcPr/>
                </a:tc>
                <a:tc>
                  <a:txBody>
                    <a:bodyPr/>
                    <a:lstStyle/>
                    <a:p>
                      <a:r>
                        <a:rPr lang="da-DK" dirty="0" smtClean="0"/>
                        <a:t>lidt</a:t>
                      </a:r>
                      <a:endParaRPr lang="da-DK" dirty="0"/>
                    </a:p>
                  </a:txBody>
                  <a:tcPr/>
                </a:tc>
                <a:tc>
                  <a:txBody>
                    <a:bodyPr/>
                    <a:lstStyle/>
                    <a:p>
                      <a:r>
                        <a:rPr lang="da-DK" dirty="0" smtClean="0"/>
                        <a:t>moderat</a:t>
                      </a:r>
                      <a:endParaRPr lang="da-DK" dirty="0"/>
                    </a:p>
                  </a:txBody>
                  <a:tcPr/>
                </a:tc>
                <a:tc>
                  <a:txBody>
                    <a:bodyPr/>
                    <a:lstStyle/>
                    <a:p>
                      <a:r>
                        <a:rPr lang="da-DK" dirty="0" smtClean="0"/>
                        <a:t>en hel del</a:t>
                      </a:r>
                      <a:endParaRPr lang="da-DK" dirty="0"/>
                    </a:p>
                  </a:txBody>
                  <a:tcPr/>
                </a:tc>
                <a:tc>
                  <a:txBody>
                    <a:bodyPr/>
                    <a:lstStyle/>
                    <a:p>
                      <a:r>
                        <a:rPr lang="da-DK" dirty="0" smtClean="0"/>
                        <a:t>særdeles</a:t>
                      </a:r>
                      <a:r>
                        <a:rPr lang="da-DK" baseline="0" dirty="0" smtClean="0"/>
                        <a:t> meget</a:t>
                      </a:r>
                      <a:endParaRPr lang="da-DK" dirty="0"/>
                    </a:p>
                  </a:txBody>
                  <a:tcPr/>
                </a:tc>
              </a:tr>
              <a:tr h="370840">
                <a:tc>
                  <a:txBody>
                    <a:bodyPr/>
                    <a:lstStyle/>
                    <a:p>
                      <a:r>
                        <a:rPr lang="da-DK" dirty="0" smtClean="0"/>
                        <a:t>420</a:t>
                      </a:r>
                      <a:endParaRPr lang="da-DK" dirty="0"/>
                    </a:p>
                  </a:txBody>
                  <a:tcPr/>
                </a:tc>
                <a:tc>
                  <a:txBody>
                    <a:bodyPr/>
                    <a:lstStyle/>
                    <a:p>
                      <a:r>
                        <a:rPr lang="da-DK" dirty="0" smtClean="0"/>
                        <a:t>11</a:t>
                      </a:r>
                      <a:endParaRPr lang="da-DK" dirty="0"/>
                    </a:p>
                  </a:txBody>
                  <a:tcPr/>
                </a:tc>
                <a:tc>
                  <a:txBody>
                    <a:bodyPr/>
                    <a:lstStyle/>
                    <a:p>
                      <a:r>
                        <a:rPr lang="da-DK" dirty="0" smtClean="0"/>
                        <a:t>3</a:t>
                      </a:r>
                      <a:endParaRPr lang="da-DK" dirty="0"/>
                    </a:p>
                  </a:txBody>
                  <a:tcPr/>
                </a:tc>
                <a:tc>
                  <a:txBody>
                    <a:bodyPr/>
                    <a:lstStyle/>
                    <a:p>
                      <a:r>
                        <a:rPr lang="da-DK" dirty="0" smtClean="0"/>
                        <a:t>1</a:t>
                      </a:r>
                      <a:endParaRPr lang="da-DK" dirty="0"/>
                    </a:p>
                  </a:txBody>
                  <a:tcPr/>
                </a:tc>
                <a:tc>
                  <a:txBody>
                    <a:bodyPr/>
                    <a:lstStyle/>
                    <a:p>
                      <a:r>
                        <a:rPr lang="da-DK" dirty="0" smtClean="0"/>
                        <a:t>1</a:t>
                      </a:r>
                      <a:endParaRPr lang="da-DK" dirty="0"/>
                    </a:p>
                  </a:txBody>
                  <a:tcPr/>
                </a:tc>
              </a:tr>
            </a:tbl>
          </a:graphicData>
        </a:graphic>
      </p:graphicFrame>
      <p:graphicFrame>
        <p:nvGraphicFramePr>
          <p:cNvPr id="5" name="Tabel 4"/>
          <p:cNvGraphicFramePr>
            <a:graphicFrameLocks noGrp="1"/>
          </p:cNvGraphicFramePr>
          <p:nvPr/>
        </p:nvGraphicFramePr>
        <p:xfrm>
          <a:off x="1115616" y="4149080"/>
          <a:ext cx="6096000" cy="1296144"/>
        </p:xfrm>
        <a:graphic>
          <a:graphicData uri="http://schemas.openxmlformats.org/drawingml/2006/table">
            <a:tbl>
              <a:tblPr firstRow="1" bandRow="1">
                <a:tableStyleId>{5C22544A-7EE6-4342-B048-85BDC9FD1C3A}</a:tableStyleId>
              </a:tblPr>
              <a:tblGrid>
                <a:gridCol w="3048000"/>
                <a:gridCol w="3048000"/>
              </a:tblGrid>
              <a:tr h="432048">
                <a:tc>
                  <a:txBody>
                    <a:bodyPr/>
                    <a:lstStyle/>
                    <a:p>
                      <a:r>
                        <a:rPr lang="da-DK" dirty="0" smtClean="0"/>
                        <a:t>slet</a:t>
                      </a:r>
                      <a:r>
                        <a:rPr lang="da-DK" baseline="0" dirty="0" smtClean="0"/>
                        <a:t> ikke</a:t>
                      </a:r>
                      <a:endParaRPr lang="da-DK" dirty="0"/>
                    </a:p>
                  </a:txBody>
                  <a:tcPr/>
                </a:tc>
                <a:tc>
                  <a:txBody>
                    <a:bodyPr/>
                    <a:lstStyle/>
                    <a:p>
                      <a:r>
                        <a:rPr lang="da-DK" baseline="0" dirty="0" smtClean="0"/>
                        <a:t> i en eller anden grad</a:t>
                      </a:r>
                      <a:endParaRPr lang="da-DK" dirty="0"/>
                    </a:p>
                  </a:txBody>
                  <a:tcPr/>
                </a:tc>
              </a:tr>
              <a:tr h="432048">
                <a:tc>
                  <a:txBody>
                    <a:bodyPr/>
                    <a:lstStyle/>
                    <a:p>
                      <a:r>
                        <a:rPr lang="da-DK" dirty="0" smtClean="0"/>
                        <a:t>420</a:t>
                      </a:r>
                      <a:endParaRPr lang="da-DK" dirty="0"/>
                    </a:p>
                  </a:txBody>
                  <a:tcPr/>
                </a:tc>
                <a:tc>
                  <a:txBody>
                    <a:bodyPr/>
                    <a:lstStyle/>
                    <a:p>
                      <a:r>
                        <a:rPr lang="da-DK" dirty="0" smtClean="0"/>
                        <a:t>16</a:t>
                      </a:r>
                      <a:endParaRPr lang="da-DK" dirty="0"/>
                    </a:p>
                  </a:txBody>
                  <a:tcPr/>
                </a:tc>
              </a:tr>
              <a:tr h="432048">
                <a:tc>
                  <a:txBody>
                    <a:bodyPr/>
                    <a:lstStyle/>
                    <a:p>
                      <a:r>
                        <a:rPr lang="da-DK" dirty="0" smtClean="0"/>
                        <a:t>96%</a:t>
                      </a:r>
                      <a:endParaRPr lang="da-DK" dirty="0"/>
                    </a:p>
                  </a:txBody>
                  <a:tcPr/>
                </a:tc>
                <a:tc>
                  <a:txBody>
                    <a:bodyPr/>
                    <a:lstStyle/>
                    <a:p>
                      <a:r>
                        <a:rPr lang="da-DK" dirty="0" smtClean="0"/>
                        <a:t>4%</a:t>
                      </a:r>
                      <a:endParaRPr lang="da-DK" dirty="0"/>
                    </a:p>
                  </a:txBody>
                  <a:tcPr/>
                </a:tc>
              </a:tr>
            </a:tbl>
          </a:graphicData>
        </a:graphic>
      </p:graphicFrame>
      <p:sp>
        <p:nvSpPr>
          <p:cNvPr id="7" name="Pladsholder til diasnummer 6"/>
          <p:cNvSpPr>
            <a:spLocks noGrp="1"/>
          </p:cNvSpPr>
          <p:nvPr>
            <p:ph type="sldNum" sz="quarter" idx="12"/>
          </p:nvPr>
        </p:nvSpPr>
        <p:spPr/>
        <p:txBody>
          <a:bodyPr/>
          <a:lstStyle/>
          <a:p>
            <a:fld id="{8D267FF6-0B34-4BC7-8CE2-D478248DEB29}" type="slidenum">
              <a:rPr lang="da-DK" smtClean="0"/>
              <a:pPr/>
              <a:t>17</a:t>
            </a:fld>
            <a:endParaRPr lang="da-DK"/>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Et enkelt tegn</a:t>
            </a:r>
            <a:endParaRPr lang="da-DK" dirty="0"/>
          </a:p>
        </p:txBody>
      </p:sp>
      <p:graphicFrame>
        <p:nvGraphicFramePr>
          <p:cNvPr id="30723" name="Object 3"/>
          <p:cNvGraphicFramePr>
            <a:graphicFrameLocks noChangeAspect="1"/>
          </p:cNvGraphicFramePr>
          <p:nvPr/>
        </p:nvGraphicFramePr>
        <p:xfrm>
          <a:off x="611560" y="1628800"/>
          <a:ext cx="7992888" cy="5062162"/>
        </p:xfrm>
        <a:graphic>
          <a:graphicData uri="http://schemas.openxmlformats.org/presentationml/2006/ole">
            <p:oleObj spid="_x0000_s30723" name="Worksheet" r:id="rId3" imgW="2571750" imgH="1628775" progId="Excel.Sheet.8">
              <p:link updateAutomatic="1"/>
            </p:oleObj>
          </a:graphicData>
        </a:graphic>
      </p:graphicFrame>
      <p:sp>
        <p:nvSpPr>
          <p:cNvPr id="5" name="Pladsholder til diasnummer 4"/>
          <p:cNvSpPr>
            <a:spLocks noGrp="1"/>
          </p:cNvSpPr>
          <p:nvPr>
            <p:ph type="sldNum" sz="quarter" idx="12"/>
          </p:nvPr>
        </p:nvSpPr>
        <p:spPr/>
        <p:txBody>
          <a:bodyPr/>
          <a:lstStyle/>
          <a:p>
            <a:fld id="{8D267FF6-0B34-4BC7-8CE2-D478248DEB29}" type="slidenum">
              <a:rPr lang="da-DK" smtClean="0"/>
              <a:pPr/>
              <a:t>18</a:t>
            </a:fld>
            <a:endParaRPr lang="da-D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Konklusion ud fra et enkelt tegn</a:t>
            </a:r>
            <a:endParaRPr lang="da-DK" dirty="0"/>
          </a:p>
        </p:txBody>
      </p:sp>
      <p:sp>
        <p:nvSpPr>
          <p:cNvPr id="3" name="Pladsholder til indhold 2"/>
          <p:cNvSpPr>
            <a:spLocks noGrp="1"/>
          </p:cNvSpPr>
          <p:nvPr>
            <p:ph idx="1"/>
          </p:nvPr>
        </p:nvSpPr>
        <p:spPr>
          <a:xfrm>
            <a:off x="467544" y="1268760"/>
            <a:ext cx="8229600" cy="5040560"/>
          </a:xfrm>
        </p:spPr>
        <p:txBody>
          <a:bodyPr>
            <a:normAutofit fontScale="92500" lnSpcReduction="20000"/>
          </a:bodyPr>
          <a:lstStyle/>
          <a:p>
            <a:r>
              <a:rPr lang="da-DK" dirty="0" smtClean="0"/>
              <a:t>Hvad man får af viden ud fra et enkelt tegn afhænger af</a:t>
            </a:r>
          </a:p>
          <a:p>
            <a:pPr lvl="1"/>
            <a:r>
              <a:rPr lang="da-DK" dirty="0" smtClean="0"/>
              <a:t>Sensitivitet: hvor sikkert er det at en deprimeret har det tegn?</a:t>
            </a:r>
          </a:p>
          <a:p>
            <a:pPr lvl="1"/>
            <a:r>
              <a:rPr lang="da-DK" dirty="0" smtClean="0"/>
              <a:t>Specificitet: hvor sikkert er det at en ikke-deprimeret ikke har det tegn?</a:t>
            </a:r>
          </a:p>
          <a:p>
            <a:pPr lvl="1"/>
            <a:r>
              <a:rPr lang="da-DK" dirty="0" smtClean="0"/>
              <a:t>Hvor mange deprimerede er der i den gruppe jeg beskæftiger mig med</a:t>
            </a:r>
            <a:r>
              <a:rPr lang="da-DK" dirty="0" smtClean="0"/>
              <a:t>?</a:t>
            </a:r>
          </a:p>
          <a:p>
            <a:pPr lvl="1"/>
            <a:r>
              <a:rPr lang="da-DK" dirty="0" smtClean="0"/>
              <a:t>Pålideligheden af svaret (forståelse, svarstil)</a:t>
            </a:r>
            <a:endParaRPr lang="da-DK" dirty="0" smtClean="0"/>
          </a:p>
          <a:p>
            <a:r>
              <a:rPr lang="da-DK" dirty="0" smtClean="0"/>
              <a:t>Den positive </a:t>
            </a:r>
            <a:r>
              <a:rPr lang="da-DK" dirty="0" err="1" smtClean="0"/>
              <a:t>prædiktive</a:t>
            </a:r>
            <a:r>
              <a:rPr lang="da-DK" dirty="0" smtClean="0"/>
              <a:t> værdi er som regel lav ved et enkelt tegn</a:t>
            </a:r>
          </a:p>
          <a:p>
            <a:r>
              <a:rPr lang="da-DK" dirty="0" smtClean="0"/>
              <a:t>Den negative </a:t>
            </a:r>
            <a:r>
              <a:rPr lang="da-DK" dirty="0" err="1" smtClean="0"/>
              <a:t>prædiktive</a:t>
            </a:r>
            <a:r>
              <a:rPr lang="da-DK" dirty="0" smtClean="0"/>
              <a:t> værdi er ofte højere</a:t>
            </a:r>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19</a:t>
            </a:fld>
            <a:endParaRPr lang="da-DK"/>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Program</a:t>
            </a:r>
            <a:endParaRPr lang="da-DK" dirty="0"/>
          </a:p>
        </p:txBody>
      </p:sp>
      <p:sp>
        <p:nvSpPr>
          <p:cNvPr id="3" name="Pladsholder til indhold 2"/>
          <p:cNvSpPr>
            <a:spLocks noGrp="1"/>
          </p:cNvSpPr>
          <p:nvPr>
            <p:ph idx="1"/>
          </p:nvPr>
        </p:nvSpPr>
        <p:spPr/>
        <p:txBody>
          <a:bodyPr>
            <a:normAutofit lnSpcReduction="10000"/>
          </a:bodyPr>
          <a:lstStyle/>
          <a:p>
            <a:r>
              <a:rPr lang="da-DK" dirty="0" smtClean="0"/>
              <a:t>Mandag: Generelt om anvendelse af psykologiske tests i forbindelse med psykoterapi</a:t>
            </a:r>
          </a:p>
          <a:p>
            <a:r>
              <a:rPr lang="da-DK" dirty="0" smtClean="0"/>
              <a:t>Tirsdag: Screening for alvorlig psykopatologi (Erik Simonsen)</a:t>
            </a:r>
          </a:p>
          <a:p>
            <a:r>
              <a:rPr lang="da-DK" dirty="0" smtClean="0"/>
              <a:t>Onsdag: Gennemgang af selvvurderingstests 1</a:t>
            </a:r>
          </a:p>
          <a:p>
            <a:r>
              <a:rPr lang="da-DK" dirty="0" smtClean="0"/>
              <a:t>Torsdag: Gennemgang af</a:t>
            </a:r>
            <a:r>
              <a:rPr lang="da-DK" dirty="0" smtClean="0"/>
              <a:t> </a:t>
            </a:r>
            <a:r>
              <a:rPr lang="da-DK" dirty="0" smtClean="0"/>
              <a:t>selvvurderingstests 2</a:t>
            </a:r>
          </a:p>
          <a:p>
            <a:r>
              <a:rPr lang="da-DK" dirty="0" smtClean="0"/>
              <a:t>Fredag: Gennemgang af performancebaserede personlighedstests</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2</a:t>
            </a:fld>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Spørge til flere tegn</a:t>
            </a:r>
            <a:endParaRPr lang="da-DK" dirty="0"/>
          </a:p>
        </p:txBody>
      </p:sp>
      <p:sp>
        <p:nvSpPr>
          <p:cNvPr id="4" name="Pladsholder til indhold 3"/>
          <p:cNvSpPr>
            <a:spLocks noGrp="1"/>
          </p:cNvSpPr>
          <p:nvPr>
            <p:ph idx="1"/>
          </p:nvPr>
        </p:nvSpPr>
        <p:spPr>
          <a:xfrm>
            <a:off x="467544" y="1340768"/>
            <a:ext cx="8229600" cy="5257800"/>
          </a:xfrm>
        </p:spPr>
        <p:txBody>
          <a:bodyPr>
            <a:normAutofit lnSpcReduction="10000"/>
          </a:bodyPr>
          <a:lstStyle/>
          <a:p>
            <a:r>
              <a:rPr lang="da-DK" dirty="0" smtClean="0"/>
              <a:t>Kan man så ikke bare spørge til flere tegn?</a:t>
            </a:r>
          </a:p>
          <a:p>
            <a:r>
              <a:rPr lang="da-DK" dirty="0" smtClean="0"/>
              <a:t>Man skal huske at spørge til de vigtige tegn</a:t>
            </a:r>
          </a:p>
          <a:p>
            <a:r>
              <a:rPr lang="da-DK" dirty="0" smtClean="0"/>
              <a:t>Man skal huske at spørge til alle vigtige </a:t>
            </a:r>
            <a:r>
              <a:rPr lang="da-DK" dirty="0" smtClean="0"/>
              <a:t>tegn</a:t>
            </a:r>
          </a:p>
          <a:p>
            <a:r>
              <a:rPr lang="da-DK" dirty="0" smtClean="0"/>
              <a:t>Man skal spørge på samme måde hver gang</a:t>
            </a:r>
            <a:endParaRPr lang="da-DK" dirty="0" smtClean="0"/>
          </a:p>
          <a:p>
            <a:r>
              <a:rPr lang="da-DK" dirty="0" smtClean="0"/>
              <a:t>Man skal huske svarene</a:t>
            </a:r>
          </a:p>
          <a:p>
            <a:r>
              <a:rPr lang="da-DK" dirty="0" smtClean="0"/>
              <a:t>Man skal kombinere svarene</a:t>
            </a:r>
          </a:p>
          <a:p>
            <a:pPr lvl="1"/>
            <a:r>
              <a:rPr lang="da-DK" dirty="0" smtClean="0"/>
              <a:t>Det er jo ikke nødvendigt at få ja til alle tegn</a:t>
            </a:r>
          </a:p>
          <a:p>
            <a:r>
              <a:rPr lang="da-DK" dirty="0" smtClean="0"/>
              <a:t>Det er svært at huske at spørge til alle tegn, at huske svarene og at kombinere dem</a:t>
            </a:r>
          </a:p>
          <a:p>
            <a:r>
              <a:rPr lang="da-DK" dirty="0" smtClean="0"/>
              <a:t>Det er </a:t>
            </a:r>
            <a:r>
              <a:rPr lang="da-DK" dirty="0" smtClean="0"/>
              <a:t>lettere </a:t>
            </a:r>
            <a:r>
              <a:rPr lang="da-DK" dirty="0" smtClean="0"/>
              <a:t>at bruge en systematisk metode</a:t>
            </a:r>
            <a:endParaRPr lang="da-DK" dirty="0"/>
          </a:p>
        </p:txBody>
      </p:sp>
      <p:sp>
        <p:nvSpPr>
          <p:cNvPr id="6" name="Pladsholder til diasnummer 5"/>
          <p:cNvSpPr>
            <a:spLocks noGrp="1"/>
          </p:cNvSpPr>
          <p:nvPr>
            <p:ph type="sldNum" sz="quarter" idx="12"/>
          </p:nvPr>
        </p:nvSpPr>
        <p:spPr/>
        <p:txBody>
          <a:bodyPr/>
          <a:lstStyle/>
          <a:p>
            <a:fld id="{8D267FF6-0B34-4BC7-8CE2-D478248DEB29}" type="slidenum">
              <a:rPr lang="da-DK" smtClean="0"/>
              <a:pPr/>
              <a:t>20</a:t>
            </a:fld>
            <a:endParaRPr lang="da-D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Systematiske metoder</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Struktureret interview: fastlagte spørgsmål og svarkategorier</a:t>
            </a:r>
          </a:p>
          <a:p>
            <a:pPr lvl="1"/>
            <a:r>
              <a:rPr lang="da-DK" dirty="0" smtClean="0"/>
              <a:t>Eks. Diagnostisk interview svarende til diagnosekriterier</a:t>
            </a:r>
          </a:p>
          <a:p>
            <a:r>
              <a:rPr lang="da-DK" dirty="0" smtClean="0"/>
              <a:t>Struktureret observation: fastlagte observationssituationer og fastlagte observationskategorier</a:t>
            </a:r>
          </a:p>
          <a:p>
            <a:r>
              <a:rPr lang="da-DK" dirty="0" smtClean="0"/>
              <a:t>Selvudfyldningstest</a:t>
            </a:r>
          </a:p>
          <a:p>
            <a:r>
              <a:rPr lang="da-DK" dirty="0" smtClean="0"/>
              <a:t>Performancebaseret test</a:t>
            </a:r>
          </a:p>
          <a:p>
            <a:pPr lvl="1"/>
            <a:r>
              <a:rPr lang="da-DK" dirty="0" smtClean="0"/>
              <a:t>Struktureret situation og struktureret stimulusmateriale (WAIS, </a:t>
            </a:r>
            <a:r>
              <a:rPr lang="da-DK" dirty="0" err="1" smtClean="0"/>
              <a:t>Rorschach</a:t>
            </a:r>
            <a:r>
              <a:rPr lang="da-DK" dirty="0" smtClean="0"/>
              <a:t>)</a:t>
            </a:r>
          </a:p>
          <a:p>
            <a:pPr lvl="1"/>
            <a:r>
              <a:rPr lang="da-DK" dirty="0" smtClean="0"/>
              <a:t>Fastlagte scoringskategorier</a:t>
            </a:r>
          </a:p>
          <a:p>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21</a:t>
            </a:fld>
            <a:endParaRPr lang="da-DK"/>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590800"/>
            <a:ext cx="7772400" cy="1143000"/>
          </a:xfrm>
        </p:spPr>
        <p:txBody>
          <a:bodyPr/>
          <a:lstStyle/>
          <a:p>
            <a:r>
              <a:rPr lang="da-DK" dirty="0">
                <a:solidFill>
                  <a:schemeClr val="tx1"/>
                </a:solidFill>
              </a:rPr>
              <a:t>Elementær statistik</a:t>
            </a:r>
          </a:p>
        </p:txBody>
      </p:sp>
      <p:sp>
        <p:nvSpPr>
          <p:cNvPr id="3" name="Pladsholder til diasnummer 2"/>
          <p:cNvSpPr>
            <a:spLocks noGrp="1"/>
          </p:cNvSpPr>
          <p:nvPr>
            <p:ph type="sldNum" sz="quarter" idx="12"/>
          </p:nvPr>
        </p:nvSpPr>
        <p:spPr/>
        <p:txBody>
          <a:bodyPr/>
          <a:lstStyle/>
          <a:p>
            <a:fld id="{961A90D4-90CC-4374-B38A-DA18A974DF34}" type="slidenum">
              <a:rPr lang="da-DK" smtClean="0"/>
              <a:pPr/>
              <a:t>22</a:t>
            </a:fld>
            <a:endParaRPr lang="da-DK"/>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a-DK" dirty="0">
                <a:solidFill>
                  <a:schemeClr val="tx1"/>
                </a:solidFill>
              </a:rPr>
              <a:t>Fordelinger</a:t>
            </a:r>
          </a:p>
        </p:txBody>
      </p:sp>
      <p:sp>
        <p:nvSpPr>
          <p:cNvPr id="18435" name="Rectangle 3"/>
          <p:cNvSpPr>
            <a:spLocks noGrp="1" noChangeArrowheads="1"/>
          </p:cNvSpPr>
          <p:nvPr>
            <p:ph type="body" sz="half" idx="2"/>
          </p:nvPr>
        </p:nvSpPr>
        <p:spPr>
          <a:xfrm>
            <a:off x="533400" y="1600200"/>
            <a:ext cx="7772400" cy="4495800"/>
          </a:xfrm>
        </p:spPr>
        <p:txBody>
          <a:bodyPr>
            <a:normAutofit fontScale="92500" lnSpcReduction="10000"/>
          </a:bodyPr>
          <a:lstStyle/>
          <a:p>
            <a:r>
              <a:rPr lang="da-DK" sz="2800"/>
              <a:t>Når man har en række talmæssige oplysninger om det samme fænomen, kan man opstille det som en fordeling</a:t>
            </a:r>
          </a:p>
          <a:p>
            <a:r>
              <a:rPr lang="da-DK" sz="2800"/>
              <a:t>Eksempelvis alder, antal genstande drukket pr uge, antal rigtigt løste opgaver i test.</a:t>
            </a:r>
          </a:p>
          <a:p>
            <a:r>
              <a:rPr lang="da-DK" sz="2800"/>
              <a:t>Det kan vises i et histogram: På den vandrette akse, x-aksen, angiver man alder, genstande, rigtigt løste opgaver</a:t>
            </a:r>
          </a:p>
          <a:p>
            <a:r>
              <a:rPr lang="da-DK" sz="2800"/>
              <a:t>På den lodrette akse, y-aksen, angiver man hvor mange personer der har lige den alder, har drukket det antal genstande eller har lige det antal rigtige</a:t>
            </a:r>
          </a:p>
          <a:p>
            <a:endParaRPr lang="da-DK" sz="2800"/>
          </a:p>
        </p:txBody>
      </p:sp>
      <p:sp>
        <p:nvSpPr>
          <p:cNvPr id="4" name="Pladsholder til diasnummer 3"/>
          <p:cNvSpPr>
            <a:spLocks noGrp="1"/>
          </p:cNvSpPr>
          <p:nvPr>
            <p:ph type="sldNum" sz="quarter" idx="12"/>
          </p:nvPr>
        </p:nvSpPr>
        <p:spPr/>
        <p:txBody>
          <a:bodyPr/>
          <a:lstStyle/>
          <a:p>
            <a:fld id="{961A90D4-90CC-4374-B38A-DA18A974DF34}" type="slidenum">
              <a:rPr lang="da-DK" smtClean="0"/>
              <a:pPr/>
              <a:t>23</a:t>
            </a:fld>
            <a:endParaRPr lang="da-D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a-DK"/>
              <a:t>Histogram</a:t>
            </a:r>
          </a:p>
        </p:txBody>
      </p:sp>
      <p:graphicFrame>
        <p:nvGraphicFramePr>
          <p:cNvPr id="19459" name="Object 3"/>
          <p:cNvGraphicFramePr>
            <a:graphicFrameLocks noChangeAspect="1"/>
          </p:cNvGraphicFramePr>
          <p:nvPr>
            <p:ph type="chart" idx="1"/>
          </p:nvPr>
        </p:nvGraphicFramePr>
        <p:xfrm>
          <a:off x="685800" y="1981200"/>
          <a:ext cx="7770813" cy="4114800"/>
        </p:xfrm>
        <a:graphic>
          <a:graphicData uri="http://schemas.openxmlformats.org/presentationml/2006/ole">
            <p:oleObj spid="_x0000_s46082" name="Diagram" r:id="rId3" imgW="7772400" imgH="4114800" progId="MSGraph.Chart.8">
              <p:embed followColorScheme="full"/>
            </p:oleObj>
          </a:graphicData>
        </a:graphic>
      </p:graphicFrame>
      <p:pic>
        <p:nvPicPr>
          <p:cNvPr id="19463" name="Picture 7" descr="C:\Jan.data\PSF\Festskrift\LaTexUdgaver\BennyFestskrift\histogram.PNG"/>
          <p:cNvPicPr>
            <a:picLocks noChangeAspect="1" noChangeArrowheads="1"/>
          </p:cNvPicPr>
          <p:nvPr/>
        </p:nvPicPr>
        <p:blipFill>
          <a:blip r:embed="rId4" cstate="print"/>
          <a:srcRect/>
          <a:stretch>
            <a:fillRect/>
          </a:stretch>
        </p:blipFill>
        <p:spPr bwMode="auto">
          <a:xfrm>
            <a:off x="800100" y="2057400"/>
            <a:ext cx="7543800" cy="4281488"/>
          </a:xfrm>
          <a:prstGeom prst="rect">
            <a:avLst/>
          </a:prstGeom>
          <a:noFill/>
        </p:spPr>
      </p:pic>
      <p:sp>
        <p:nvSpPr>
          <p:cNvPr id="5" name="Pladsholder til diasnummer 4"/>
          <p:cNvSpPr>
            <a:spLocks noGrp="1"/>
          </p:cNvSpPr>
          <p:nvPr>
            <p:ph type="sldNum" sz="quarter" idx="12"/>
          </p:nvPr>
        </p:nvSpPr>
        <p:spPr/>
        <p:txBody>
          <a:bodyPr/>
          <a:lstStyle/>
          <a:p>
            <a:fld id="{46C11B99-A511-4A8D-ABF5-6E181EC8E017}" type="slidenum">
              <a:rPr lang="da-DK" smtClean="0"/>
              <a:pPr/>
              <a:t>24</a:t>
            </a:fld>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a-DK" dirty="0">
                <a:solidFill>
                  <a:schemeClr val="tx1"/>
                </a:solidFill>
              </a:rPr>
              <a:t>Fordelingsindikatorer</a:t>
            </a:r>
          </a:p>
        </p:txBody>
      </p:sp>
      <p:sp>
        <p:nvSpPr>
          <p:cNvPr id="20483" name="Rectangle 3"/>
          <p:cNvSpPr>
            <a:spLocks noGrp="1" noChangeArrowheads="1"/>
          </p:cNvSpPr>
          <p:nvPr>
            <p:ph type="body" sz="half" idx="2"/>
          </p:nvPr>
        </p:nvSpPr>
        <p:spPr>
          <a:xfrm>
            <a:off x="533400" y="1752600"/>
            <a:ext cx="7772400" cy="4495800"/>
          </a:xfrm>
        </p:spPr>
        <p:txBody>
          <a:bodyPr/>
          <a:lstStyle/>
          <a:p>
            <a:r>
              <a:rPr lang="da-DK" sz="2800"/>
              <a:t>Man kan beskrive en fordeling kortere ved hjælp af fordelingsindikatorer:</a:t>
            </a:r>
          </a:p>
          <a:p>
            <a:r>
              <a:rPr lang="da-DK" sz="2800"/>
              <a:t>Er der kun én pukkel?</a:t>
            </a:r>
          </a:p>
          <a:p>
            <a:r>
              <a:rPr lang="da-DK" sz="2800"/>
              <a:t>Hvor ligger midten af fordelingen (centralskøn)</a:t>
            </a:r>
          </a:p>
          <a:p>
            <a:r>
              <a:rPr lang="da-DK" sz="2800"/>
              <a:t>Er fordelingen ret smal eller ret bred ved siden af midten (spredningen, eller variansen)</a:t>
            </a:r>
          </a:p>
          <a:p>
            <a:r>
              <a:rPr lang="da-DK" sz="2800"/>
              <a:t>Er fordelingen skæv eller symmetrisk</a:t>
            </a:r>
          </a:p>
          <a:p>
            <a:r>
              <a:rPr lang="da-DK" sz="2800"/>
              <a:t>Er fordelingen spids eller flad (kurtose) </a:t>
            </a:r>
          </a:p>
          <a:p>
            <a:endParaRPr lang="da-DK" sz="2800"/>
          </a:p>
        </p:txBody>
      </p:sp>
      <p:sp>
        <p:nvSpPr>
          <p:cNvPr id="4" name="Pladsholder til diasnummer 3"/>
          <p:cNvSpPr>
            <a:spLocks noGrp="1"/>
          </p:cNvSpPr>
          <p:nvPr>
            <p:ph type="sldNum" sz="quarter" idx="12"/>
          </p:nvPr>
        </p:nvSpPr>
        <p:spPr/>
        <p:txBody>
          <a:bodyPr/>
          <a:lstStyle/>
          <a:p>
            <a:fld id="{961A90D4-90CC-4374-B38A-DA18A974DF34}" type="slidenum">
              <a:rPr lang="da-DK" smtClean="0"/>
              <a:pPr/>
              <a:t>25</a:t>
            </a:fld>
            <a:endParaRPr lang="da-D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a-DK" dirty="0">
                <a:solidFill>
                  <a:schemeClr val="tx1"/>
                </a:solidFill>
              </a:rPr>
              <a:t>Fordelingsindikatorer</a:t>
            </a:r>
          </a:p>
        </p:txBody>
      </p:sp>
      <p:sp>
        <p:nvSpPr>
          <p:cNvPr id="21507" name="Rectangle 3"/>
          <p:cNvSpPr>
            <a:spLocks noGrp="1" noChangeArrowheads="1"/>
          </p:cNvSpPr>
          <p:nvPr>
            <p:ph type="body" sz="half" idx="2"/>
          </p:nvPr>
        </p:nvSpPr>
        <p:spPr>
          <a:xfrm>
            <a:off x="533400" y="1600200"/>
            <a:ext cx="7772400" cy="4495800"/>
          </a:xfrm>
        </p:spPr>
        <p:txBody>
          <a:bodyPr/>
          <a:lstStyle/>
          <a:p>
            <a:r>
              <a:rPr lang="da-DK" sz="2800"/>
              <a:t>Hvis der kun er én pukkel, og fordelingen er nogenlunde symmetrisk, er de vigtigste fordelingsindikatorer:</a:t>
            </a:r>
          </a:p>
          <a:p>
            <a:r>
              <a:rPr lang="da-DK" sz="2800"/>
              <a:t>Centralskøn</a:t>
            </a:r>
          </a:p>
          <a:p>
            <a:r>
              <a:rPr lang="da-DK" sz="2800"/>
              <a:t>Spredning</a:t>
            </a:r>
          </a:p>
          <a:p>
            <a:r>
              <a:rPr lang="da-DK" sz="2800"/>
              <a:t>Skævhed</a:t>
            </a:r>
          </a:p>
          <a:p>
            <a:r>
              <a:rPr lang="da-DK" sz="2800"/>
              <a:t>Kurtose</a:t>
            </a:r>
          </a:p>
          <a:p>
            <a:endParaRPr lang="da-DK" sz="2800"/>
          </a:p>
        </p:txBody>
      </p:sp>
      <p:sp>
        <p:nvSpPr>
          <p:cNvPr id="4" name="Pladsholder til diasnummer 3"/>
          <p:cNvSpPr>
            <a:spLocks noGrp="1"/>
          </p:cNvSpPr>
          <p:nvPr>
            <p:ph type="sldNum" sz="quarter" idx="12"/>
          </p:nvPr>
        </p:nvSpPr>
        <p:spPr/>
        <p:txBody>
          <a:bodyPr/>
          <a:lstStyle/>
          <a:p>
            <a:fld id="{961A90D4-90CC-4374-B38A-DA18A974DF34}" type="slidenum">
              <a:rPr lang="da-DK" smtClean="0"/>
              <a:pPr/>
              <a:t>26</a:t>
            </a:fld>
            <a:endParaRPr lang="da-D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a-DK" dirty="0">
                <a:solidFill>
                  <a:schemeClr val="tx1"/>
                </a:solidFill>
              </a:rPr>
              <a:t>Skalatype</a:t>
            </a:r>
          </a:p>
        </p:txBody>
      </p:sp>
      <p:sp>
        <p:nvSpPr>
          <p:cNvPr id="22531" name="Rectangle 3"/>
          <p:cNvSpPr>
            <a:spLocks noGrp="1" noChangeArrowheads="1"/>
          </p:cNvSpPr>
          <p:nvPr>
            <p:ph type="body" sz="half" idx="2"/>
          </p:nvPr>
        </p:nvSpPr>
        <p:spPr>
          <a:xfrm>
            <a:off x="533400" y="1828800"/>
            <a:ext cx="7772400" cy="3962400"/>
          </a:xfrm>
        </p:spPr>
        <p:txBody>
          <a:bodyPr/>
          <a:lstStyle/>
          <a:p>
            <a:r>
              <a:rPr lang="da-DK" sz="2800"/>
              <a:t>Den måleskala der anvendes, kan have forskellige egenskaber. Det kan være:</a:t>
            </a:r>
          </a:p>
          <a:p>
            <a:r>
              <a:rPr lang="da-DK" sz="2800"/>
              <a:t>Kvalitative oplysninger, eks. skizofren, depressiv, angstpatient - hver kategori kan blot tælles for sig</a:t>
            </a:r>
          </a:p>
          <a:p>
            <a:r>
              <a:rPr lang="da-DK" sz="2800"/>
              <a:t>Ordinalskala, eks. vurdering på en skala fra 0-4 </a:t>
            </a:r>
          </a:p>
          <a:p>
            <a:r>
              <a:rPr lang="da-DK" sz="2800"/>
              <a:t>Måleskala, eks. reaktionstid</a:t>
            </a:r>
          </a:p>
          <a:p>
            <a:r>
              <a:rPr lang="da-DK" sz="2800"/>
              <a:t>Tælleskala, eks. antal rigtige besvarelser</a:t>
            </a:r>
          </a:p>
          <a:p>
            <a:endParaRPr lang="da-DK" sz="2800"/>
          </a:p>
        </p:txBody>
      </p:sp>
      <p:sp>
        <p:nvSpPr>
          <p:cNvPr id="4" name="Pladsholder til diasnummer 3"/>
          <p:cNvSpPr>
            <a:spLocks noGrp="1"/>
          </p:cNvSpPr>
          <p:nvPr>
            <p:ph type="sldNum" sz="quarter" idx="12"/>
          </p:nvPr>
        </p:nvSpPr>
        <p:spPr/>
        <p:txBody>
          <a:bodyPr/>
          <a:lstStyle/>
          <a:p>
            <a:fld id="{961A90D4-90CC-4374-B38A-DA18A974DF34}" type="slidenum">
              <a:rPr lang="da-DK" smtClean="0"/>
              <a:pPr/>
              <a:t>27</a:t>
            </a:fld>
            <a:endParaRPr lang="da-D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da-DK" dirty="0">
                <a:solidFill>
                  <a:schemeClr val="tx1"/>
                </a:solidFill>
              </a:rPr>
              <a:t>Fordelingsindikatorer og skalatype</a:t>
            </a:r>
          </a:p>
        </p:txBody>
      </p:sp>
      <p:sp>
        <p:nvSpPr>
          <p:cNvPr id="23555" name="Rectangle 3"/>
          <p:cNvSpPr>
            <a:spLocks noGrp="1" noChangeArrowheads="1"/>
          </p:cNvSpPr>
          <p:nvPr>
            <p:ph type="body" sz="half" idx="2"/>
          </p:nvPr>
        </p:nvSpPr>
        <p:spPr>
          <a:xfrm>
            <a:off x="533400" y="1981200"/>
            <a:ext cx="7772400" cy="4495800"/>
          </a:xfrm>
        </p:spPr>
        <p:txBody>
          <a:bodyPr/>
          <a:lstStyle/>
          <a:p>
            <a:r>
              <a:rPr lang="da-DK" sz="2800"/>
              <a:t>Kvalitative data:</a:t>
            </a:r>
          </a:p>
          <a:p>
            <a:pPr lvl="1"/>
            <a:r>
              <a:rPr lang="da-DK" sz="2400"/>
              <a:t>Centralskøn: modus/typetal</a:t>
            </a:r>
          </a:p>
          <a:p>
            <a:pPr lvl="1"/>
            <a:r>
              <a:rPr lang="da-DK" sz="2400"/>
              <a:t>Spredningsskøn: variationsbredde</a:t>
            </a:r>
          </a:p>
          <a:p>
            <a:r>
              <a:rPr lang="da-DK" sz="2800"/>
              <a:t>Ordinale data</a:t>
            </a:r>
          </a:p>
          <a:p>
            <a:pPr lvl="1"/>
            <a:r>
              <a:rPr lang="da-DK" sz="2400"/>
              <a:t>Centralskøn: median</a:t>
            </a:r>
          </a:p>
          <a:p>
            <a:pPr lvl="1"/>
            <a:r>
              <a:rPr lang="da-DK" sz="2400"/>
              <a:t>Spredningsskøn: f.eks. kvartilafvigelse</a:t>
            </a:r>
          </a:p>
          <a:p>
            <a:r>
              <a:rPr lang="da-DK" sz="2800"/>
              <a:t>Måle- og tælledata </a:t>
            </a:r>
          </a:p>
          <a:p>
            <a:pPr lvl="1"/>
            <a:r>
              <a:rPr lang="da-DK" sz="2400"/>
              <a:t>Centralskøn: gennemsnit</a:t>
            </a:r>
          </a:p>
          <a:p>
            <a:pPr lvl="1"/>
            <a:r>
              <a:rPr lang="da-DK" sz="2400"/>
              <a:t>Spredningsskøn: standardafvigelse eller (varians = SD</a:t>
            </a:r>
            <a:r>
              <a:rPr lang="da-DK" sz="2400" baseline="30000"/>
              <a:t>2</a:t>
            </a:r>
            <a:r>
              <a:rPr lang="da-DK" sz="2400"/>
              <a:t>)</a:t>
            </a:r>
          </a:p>
          <a:p>
            <a:endParaRPr lang="da-DK" sz="2800"/>
          </a:p>
        </p:txBody>
      </p:sp>
      <p:sp>
        <p:nvSpPr>
          <p:cNvPr id="4" name="Pladsholder til diasnummer 3"/>
          <p:cNvSpPr>
            <a:spLocks noGrp="1"/>
          </p:cNvSpPr>
          <p:nvPr>
            <p:ph type="sldNum" sz="quarter" idx="12"/>
          </p:nvPr>
        </p:nvSpPr>
        <p:spPr/>
        <p:txBody>
          <a:bodyPr/>
          <a:lstStyle/>
          <a:p>
            <a:fld id="{961A90D4-90CC-4374-B38A-DA18A974DF34}" type="slidenum">
              <a:rPr lang="da-DK" smtClean="0"/>
              <a:pPr/>
              <a:t>28</a:t>
            </a:fld>
            <a:endParaRPr lang="da-D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da-DK" dirty="0">
                <a:solidFill>
                  <a:schemeClr val="tx1"/>
                </a:solidFill>
              </a:rPr>
              <a:t>Fordelingsindikatorer - </a:t>
            </a:r>
            <a:r>
              <a:rPr lang="da-DK" dirty="0" err="1">
                <a:solidFill>
                  <a:schemeClr val="tx1"/>
                </a:solidFill>
              </a:rPr>
              <a:t>percentiler</a:t>
            </a:r>
            <a:endParaRPr lang="da-DK" dirty="0">
              <a:solidFill>
                <a:schemeClr val="tx1"/>
              </a:solidFill>
            </a:endParaRPr>
          </a:p>
        </p:txBody>
      </p:sp>
      <p:sp>
        <p:nvSpPr>
          <p:cNvPr id="27651" name="Rectangle 3"/>
          <p:cNvSpPr>
            <a:spLocks noGrp="1" noChangeArrowheads="1"/>
          </p:cNvSpPr>
          <p:nvPr>
            <p:ph type="body" sz="half" idx="2"/>
          </p:nvPr>
        </p:nvSpPr>
        <p:spPr>
          <a:xfrm>
            <a:off x="539552" y="1844824"/>
            <a:ext cx="7772400" cy="4536504"/>
          </a:xfrm>
        </p:spPr>
        <p:txBody>
          <a:bodyPr>
            <a:normAutofit fontScale="92500"/>
          </a:bodyPr>
          <a:lstStyle/>
          <a:p>
            <a:r>
              <a:rPr lang="da-DK" sz="2800" dirty="0" err="1"/>
              <a:t>Percentiler</a:t>
            </a:r>
            <a:r>
              <a:rPr lang="da-DK" sz="2800" dirty="0"/>
              <a:t> angiver hvor mange procent af fordelingen der ligger lavere end en bestemt værdi</a:t>
            </a:r>
          </a:p>
          <a:p>
            <a:r>
              <a:rPr lang="da-DK" sz="2800" dirty="0"/>
              <a:t>Hvis man </a:t>
            </a:r>
            <a:r>
              <a:rPr lang="da-DK" sz="2800" dirty="0" err="1"/>
              <a:t>f.eks</a:t>
            </a:r>
            <a:r>
              <a:rPr lang="da-DK" sz="2800" dirty="0"/>
              <a:t> angiver at 65% har scoren 23 på en bestemt skala, svarer en score på 23 altså til en </a:t>
            </a:r>
            <a:r>
              <a:rPr lang="da-DK" sz="2800" dirty="0" err="1"/>
              <a:t>percentil</a:t>
            </a:r>
            <a:r>
              <a:rPr lang="da-DK" sz="2800" dirty="0"/>
              <a:t> på 65</a:t>
            </a:r>
          </a:p>
          <a:p>
            <a:r>
              <a:rPr lang="da-DK" sz="2800" dirty="0"/>
              <a:t>Det betyder at 65% af den undersøgte gruppe har en score på </a:t>
            </a:r>
            <a:r>
              <a:rPr lang="da-DK" sz="2800" i="1" dirty="0"/>
              <a:t>23 eller </a:t>
            </a:r>
            <a:r>
              <a:rPr lang="da-DK" sz="2800" i="1" dirty="0" smtClean="0"/>
              <a:t>lavere</a:t>
            </a:r>
          </a:p>
          <a:p>
            <a:r>
              <a:rPr lang="da-DK" sz="2800" dirty="0" err="1" smtClean="0"/>
              <a:t>Percentiler</a:t>
            </a:r>
            <a:r>
              <a:rPr lang="da-DK" sz="2800" dirty="0" smtClean="0"/>
              <a:t> kan være empiriske, </a:t>
            </a:r>
            <a:r>
              <a:rPr lang="da-DK" sz="2800" dirty="0" err="1" smtClean="0"/>
              <a:t>dvs</a:t>
            </a:r>
            <a:r>
              <a:rPr lang="da-DK" sz="2800" dirty="0" smtClean="0"/>
              <a:t> baseret på et konkret sample, eller teoretiske, baseret på normalfordelingen</a:t>
            </a:r>
            <a:endParaRPr lang="da-DK" sz="2800" dirty="0"/>
          </a:p>
          <a:p>
            <a:endParaRPr lang="da-DK" sz="2800" dirty="0"/>
          </a:p>
        </p:txBody>
      </p:sp>
      <p:sp>
        <p:nvSpPr>
          <p:cNvPr id="4" name="Pladsholder til diasnummer 3"/>
          <p:cNvSpPr>
            <a:spLocks noGrp="1"/>
          </p:cNvSpPr>
          <p:nvPr>
            <p:ph type="sldNum" sz="quarter" idx="12"/>
          </p:nvPr>
        </p:nvSpPr>
        <p:spPr/>
        <p:txBody>
          <a:bodyPr/>
          <a:lstStyle/>
          <a:p>
            <a:fld id="{961A90D4-90CC-4374-B38A-DA18A974DF34}" type="slidenum">
              <a:rPr lang="da-DK" smtClean="0"/>
              <a:pPr/>
              <a:t>29</a:t>
            </a:fld>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Ressourcer</a:t>
            </a:r>
            <a:endParaRPr lang="da-DK" dirty="0"/>
          </a:p>
        </p:txBody>
      </p:sp>
      <p:sp>
        <p:nvSpPr>
          <p:cNvPr id="3" name="Pladsholder til indhold 2"/>
          <p:cNvSpPr>
            <a:spLocks noGrp="1"/>
          </p:cNvSpPr>
          <p:nvPr>
            <p:ph idx="1"/>
          </p:nvPr>
        </p:nvSpPr>
        <p:spPr/>
        <p:txBody>
          <a:bodyPr>
            <a:normAutofit fontScale="70000" lnSpcReduction="20000"/>
          </a:bodyPr>
          <a:lstStyle/>
          <a:p>
            <a:r>
              <a:rPr lang="da-DK" dirty="0" smtClean="0"/>
              <a:t>Kursusmappe:</a:t>
            </a:r>
          </a:p>
          <a:p>
            <a:pPr lvl="1"/>
            <a:r>
              <a:rPr lang="da-DK" dirty="0" smtClean="0"/>
              <a:t>Samples med rapporter fra forskellige tests</a:t>
            </a:r>
          </a:p>
          <a:p>
            <a:pPr lvl="1"/>
            <a:r>
              <a:rPr lang="da-DK" dirty="0" smtClean="0"/>
              <a:t>Case med resultater fra forskellige tests</a:t>
            </a:r>
          </a:p>
          <a:p>
            <a:r>
              <a:rPr lang="da-DK" dirty="0" smtClean="0"/>
              <a:t>Litteratur:</a:t>
            </a:r>
          </a:p>
          <a:p>
            <a:pPr lvl="1"/>
            <a:r>
              <a:rPr lang="da-DK" dirty="0" smtClean="0"/>
              <a:t>Elsass et al. (2006) </a:t>
            </a:r>
            <a:r>
              <a:rPr lang="da-DK" dirty="0" err="1" smtClean="0"/>
              <a:t>Assessment</a:t>
            </a:r>
            <a:r>
              <a:rPr lang="da-DK" dirty="0" smtClean="0"/>
              <a:t> – en håndbog for psykologer og psykiatere (købes)</a:t>
            </a:r>
          </a:p>
          <a:p>
            <a:pPr lvl="1"/>
            <a:r>
              <a:rPr lang="da-DK" dirty="0" err="1" smtClean="0"/>
              <a:t>Ivanouw</a:t>
            </a:r>
            <a:r>
              <a:rPr lang="da-DK" dirty="0" smtClean="0"/>
              <a:t>, J. (2008). Statistiske niveauer og </a:t>
            </a:r>
            <a:r>
              <a:rPr lang="da-DK" dirty="0" err="1" smtClean="0"/>
              <a:t>Structural</a:t>
            </a:r>
            <a:r>
              <a:rPr lang="da-DK" dirty="0" smtClean="0"/>
              <a:t> </a:t>
            </a:r>
            <a:r>
              <a:rPr lang="da-DK" dirty="0" err="1" smtClean="0"/>
              <a:t>Equation</a:t>
            </a:r>
            <a:r>
              <a:rPr lang="da-DK" dirty="0" smtClean="0"/>
              <a:t> </a:t>
            </a:r>
            <a:r>
              <a:rPr lang="da-DK" dirty="0" err="1" smtClean="0"/>
              <a:t>Modeling</a:t>
            </a:r>
            <a:r>
              <a:rPr lang="da-DK" dirty="0" smtClean="0"/>
              <a:t> i psykologisk forskning og til beskrivelse </a:t>
            </a:r>
            <a:r>
              <a:rPr lang="da-DK" dirty="0" smtClean="0"/>
              <a:t>af behandlingseffekt (downloades fra </a:t>
            </a:r>
            <a:r>
              <a:rPr lang="da-DK" dirty="0" err="1" smtClean="0">
                <a:hlinkClick r:id="rId2"/>
              </a:rPr>
              <a:t>www.forskningsmetode.dk</a:t>
            </a:r>
            <a:r>
              <a:rPr lang="da-DK" dirty="0" smtClean="0"/>
              <a:t>: Metodologiske indblik og udsyn)</a:t>
            </a:r>
          </a:p>
          <a:p>
            <a:r>
              <a:rPr lang="da-DK" dirty="0" err="1" smtClean="0"/>
              <a:t>Beregningsprogramer</a:t>
            </a:r>
            <a:r>
              <a:rPr lang="da-DK" dirty="0" smtClean="0"/>
              <a:t>:</a:t>
            </a:r>
          </a:p>
          <a:p>
            <a:pPr lvl="1"/>
            <a:r>
              <a:rPr lang="da-DK" dirty="0" smtClean="0"/>
              <a:t>3 </a:t>
            </a:r>
            <a:r>
              <a:rPr lang="da-DK" dirty="0" err="1" smtClean="0"/>
              <a:t>Excel-filer</a:t>
            </a:r>
            <a:r>
              <a:rPr lang="da-DK" dirty="0" smtClean="0"/>
              <a:t> (downloades fra kursuswebsiden)</a:t>
            </a:r>
          </a:p>
          <a:p>
            <a:r>
              <a:rPr lang="da-DK" dirty="0" smtClean="0"/>
              <a:t>Webside: </a:t>
            </a:r>
            <a:r>
              <a:rPr lang="da-DK" dirty="0" err="1" smtClean="0">
                <a:hlinkClick r:id="rId2"/>
              </a:rPr>
              <a:t>www.forskningsmetode.dk</a:t>
            </a:r>
            <a:r>
              <a:rPr lang="da-DK" dirty="0" smtClean="0"/>
              <a:t> klik på Testkursus2012</a:t>
            </a:r>
          </a:p>
          <a:p>
            <a:r>
              <a:rPr lang="da-DK" dirty="0" smtClean="0"/>
              <a:t>Datasamples: SCL-90, IIP, MMPI-2, BHS, </a:t>
            </a:r>
            <a:r>
              <a:rPr lang="da-DK" dirty="0" err="1" smtClean="0"/>
              <a:t>Rorschach</a:t>
            </a:r>
            <a:r>
              <a:rPr lang="da-DK" dirty="0" smtClean="0"/>
              <a:t>, Associationstesten</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3</a:t>
            </a:fld>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1143000"/>
          </a:xfrm>
        </p:spPr>
        <p:txBody>
          <a:bodyPr/>
          <a:lstStyle/>
          <a:p>
            <a:r>
              <a:rPr lang="da-DK" dirty="0">
                <a:solidFill>
                  <a:schemeClr val="tx1"/>
                </a:solidFill>
              </a:rPr>
              <a:t>Standardiseret skala</a:t>
            </a:r>
          </a:p>
        </p:txBody>
      </p:sp>
      <p:sp>
        <p:nvSpPr>
          <p:cNvPr id="24579" name="Rectangle 3"/>
          <p:cNvSpPr>
            <a:spLocks noGrp="1" noChangeArrowheads="1"/>
          </p:cNvSpPr>
          <p:nvPr>
            <p:ph type="body" sz="half" idx="2"/>
          </p:nvPr>
        </p:nvSpPr>
        <p:spPr>
          <a:xfrm>
            <a:off x="533400" y="1676400"/>
            <a:ext cx="7772400" cy="4495800"/>
          </a:xfrm>
        </p:spPr>
        <p:txBody>
          <a:bodyPr>
            <a:normAutofit lnSpcReduction="10000"/>
          </a:bodyPr>
          <a:lstStyle/>
          <a:p>
            <a:r>
              <a:rPr lang="da-DK" sz="2800"/>
              <a:t>Skalaer kan have meget forskellige enheder, eks. forskellige depressionsskalaer:</a:t>
            </a:r>
          </a:p>
          <a:p>
            <a:pPr lvl="2"/>
            <a:r>
              <a:rPr lang="da-DK" sz="2000"/>
              <a:t>BDI går fra 0-63 - over 30 svarer til svær depression</a:t>
            </a:r>
          </a:p>
          <a:p>
            <a:pPr lvl="2"/>
            <a:r>
              <a:rPr lang="da-DK" sz="2000"/>
              <a:t>ZDA går fra 20-80 - over 70  svarer til svær depression</a:t>
            </a:r>
          </a:p>
          <a:p>
            <a:r>
              <a:rPr lang="da-DK" sz="2800"/>
              <a:t>Ved at standardisere skalaer så de får samme gennemsnit (=0) og samme standardafvigelse (=1), er de lettere at sammenligne.</a:t>
            </a:r>
          </a:p>
          <a:p>
            <a:r>
              <a:rPr lang="da-DK" sz="2800"/>
              <a:t>En skala standardiseres ved at hver værdi fratrækkes gennemsnittet og divideres med standardafvigelsen (SD)</a:t>
            </a:r>
          </a:p>
          <a:p>
            <a:r>
              <a:rPr lang="da-DK" sz="2800"/>
              <a:t>En standardiseret skala betegnes som en z-score</a:t>
            </a:r>
          </a:p>
          <a:p>
            <a:endParaRPr lang="da-DK" sz="2800"/>
          </a:p>
        </p:txBody>
      </p:sp>
      <p:sp>
        <p:nvSpPr>
          <p:cNvPr id="4" name="Pladsholder til diasnummer 3"/>
          <p:cNvSpPr>
            <a:spLocks noGrp="1"/>
          </p:cNvSpPr>
          <p:nvPr>
            <p:ph type="sldNum" sz="quarter" idx="12"/>
          </p:nvPr>
        </p:nvSpPr>
        <p:spPr/>
        <p:txBody>
          <a:bodyPr/>
          <a:lstStyle/>
          <a:p>
            <a:fld id="{961A90D4-90CC-4374-B38A-DA18A974DF34}" type="slidenum">
              <a:rPr lang="da-DK" smtClean="0"/>
              <a:pPr/>
              <a:t>30</a:t>
            </a:fld>
            <a:endParaRPr lang="da-D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da-DK"/>
              <a:t>Histogram med standardiseret skala</a:t>
            </a:r>
          </a:p>
        </p:txBody>
      </p:sp>
      <p:graphicFrame>
        <p:nvGraphicFramePr>
          <p:cNvPr id="26627" name="Object 3"/>
          <p:cNvGraphicFramePr>
            <a:graphicFrameLocks noChangeAspect="1"/>
          </p:cNvGraphicFramePr>
          <p:nvPr>
            <p:ph type="chart" idx="1"/>
          </p:nvPr>
        </p:nvGraphicFramePr>
        <p:xfrm>
          <a:off x="685800" y="1981200"/>
          <a:ext cx="7770813" cy="4114800"/>
        </p:xfrm>
        <a:graphic>
          <a:graphicData uri="http://schemas.openxmlformats.org/presentationml/2006/ole">
            <p:oleObj spid="_x0000_s47106" name="Diagram" r:id="rId3" imgW="7772400" imgH="4114800" progId="MSGraph.Chart.8">
              <p:embed followColorScheme="full"/>
            </p:oleObj>
          </a:graphicData>
        </a:graphic>
      </p:graphicFrame>
      <p:pic>
        <p:nvPicPr>
          <p:cNvPr id="26629" name="Picture 5" descr="C:\Jan.data\PSF\Festskrift\LaTexUdgaver\BennyFestskrift\histogramStand.PNG"/>
          <p:cNvPicPr>
            <a:picLocks noChangeAspect="1" noChangeArrowheads="1"/>
          </p:cNvPicPr>
          <p:nvPr/>
        </p:nvPicPr>
        <p:blipFill>
          <a:blip r:embed="rId4" cstate="print"/>
          <a:srcRect/>
          <a:stretch>
            <a:fillRect/>
          </a:stretch>
        </p:blipFill>
        <p:spPr bwMode="auto">
          <a:xfrm>
            <a:off x="800100" y="2133600"/>
            <a:ext cx="7543800" cy="4205288"/>
          </a:xfrm>
          <a:prstGeom prst="rect">
            <a:avLst/>
          </a:prstGeom>
          <a:noFill/>
        </p:spPr>
      </p:pic>
      <p:sp>
        <p:nvSpPr>
          <p:cNvPr id="5" name="Pladsholder til diasnummer 4"/>
          <p:cNvSpPr>
            <a:spLocks noGrp="1"/>
          </p:cNvSpPr>
          <p:nvPr>
            <p:ph type="sldNum" sz="quarter" idx="12"/>
          </p:nvPr>
        </p:nvSpPr>
        <p:spPr/>
        <p:txBody>
          <a:bodyPr/>
          <a:lstStyle/>
          <a:p>
            <a:fld id="{46C11B99-A511-4A8D-ABF5-6E181EC8E017}" type="slidenum">
              <a:rPr lang="da-DK" smtClean="0"/>
              <a:pPr/>
              <a:t>31</a:t>
            </a:fld>
            <a:endParaRPr lang="da-D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Standardiseret skala</a:t>
            </a:r>
            <a:endParaRPr lang="da-DK" dirty="0"/>
          </a:p>
        </p:txBody>
      </p:sp>
      <p:sp>
        <p:nvSpPr>
          <p:cNvPr id="7" name="Pladsholder til indhold 6"/>
          <p:cNvSpPr>
            <a:spLocks noGrp="1"/>
          </p:cNvSpPr>
          <p:nvPr>
            <p:ph idx="1"/>
          </p:nvPr>
        </p:nvSpPr>
        <p:spPr/>
        <p:txBody>
          <a:bodyPr>
            <a:normAutofit fontScale="92500" lnSpcReduction="10000"/>
          </a:bodyPr>
          <a:lstStyle/>
          <a:p>
            <a:r>
              <a:rPr lang="da-DK" dirty="0" smtClean="0"/>
              <a:t>En standardiseret skala kan omdannes ved en lineær transformation. Denne ændrer ikke noget som helst ved skalaen. Det giver bare andre tal</a:t>
            </a:r>
          </a:p>
          <a:p>
            <a:r>
              <a:rPr lang="da-DK" dirty="0" smtClean="0"/>
              <a:t>z-score: den standardiserede skala med gennemsnit 0 og standardafvigelse 1</a:t>
            </a:r>
          </a:p>
          <a:p>
            <a:r>
              <a:rPr lang="da-DK" dirty="0" smtClean="0"/>
              <a:t>T-score: en standardiseret skala med gennemsnit 50 og standardafvigelse 10 (T = z*10 + 50)</a:t>
            </a:r>
          </a:p>
          <a:p>
            <a:r>
              <a:rPr lang="da-DK" dirty="0" smtClean="0"/>
              <a:t>IQ-score: en standardiseret skala med gennemsnit 100 og standardafvigelse 15 (IQ = z*15 + 100)</a:t>
            </a:r>
            <a:endParaRPr lang="da-DK" dirty="0"/>
          </a:p>
        </p:txBody>
      </p:sp>
      <p:sp>
        <p:nvSpPr>
          <p:cNvPr id="5" name="Pladsholder til diasnummer 4"/>
          <p:cNvSpPr>
            <a:spLocks noGrp="1"/>
          </p:cNvSpPr>
          <p:nvPr>
            <p:ph type="sldNum" sz="quarter" idx="12"/>
          </p:nvPr>
        </p:nvSpPr>
        <p:spPr/>
        <p:txBody>
          <a:bodyPr/>
          <a:lstStyle/>
          <a:p>
            <a:fld id="{961A90D4-90CC-4374-B38A-DA18A974DF34}" type="slidenum">
              <a:rPr lang="da-DK" smtClean="0"/>
              <a:pPr/>
              <a:t>32</a:t>
            </a:fld>
            <a:endParaRPr lang="da-D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2276872"/>
            <a:ext cx="8229600" cy="1143000"/>
          </a:xfrm>
        </p:spPr>
        <p:txBody>
          <a:bodyPr>
            <a:normAutofit fontScale="90000"/>
          </a:bodyPr>
          <a:lstStyle/>
          <a:p>
            <a:r>
              <a:rPr lang="da-DK" dirty="0" smtClean="0"/>
              <a:t>Målingsmodeller med latente variable</a:t>
            </a:r>
            <a:endParaRPr lang="da-DK" dirty="0"/>
          </a:p>
        </p:txBody>
      </p:sp>
      <p:sp>
        <p:nvSpPr>
          <p:cNvPr id="8" name="Pladsholder til diasnummer 7"/>
          <p:cNvSpPr>
            <a:spLocks noGrp="1"/>
          </p:cNvSpPr>
          <p:nvPr>
            <p:ph type="sldNum" sz="quarter" idx="12"/>
          </p:nvPr>
        </p:nvSpPr>
        <p:spPr/>
        <p:txBody>
          <a:bodyPr/>
          <a:lstStyle/>
          <a:p>
            <a:fld id="{8D267FF6-0B34-4BC7-8CE2-D478248DEB29}" type="slidenum">
              <a:rPr lang="da-DK" smtClean="0"/>
              <a:pPr/>
              <a:t>33</a:t>
            </a:fld>
            <a:endParaRPr lang="da-D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err="1" smtClean="0"/>
              <a:t>Psykometriens</a:t>
            </a:r>
            <a:r>
              <a:rPr lang="da-DK" dirty="0" smtClean="0"/>
              <a:t> ‘mekanik’</a:t>
            </a:r>
            <a:endParaRPr lang="da-DK" dirty="0"/>
          </a:p>
        </p:txBody>
      </p:sp>
      <p:sp>
        <p:nvSpPr>
          <p:cNvPr id="4" name="Pladsholder til indhold 3"/>
          <p:cNvSpPr>
            <a:spLocks noGrp="1"/>
          </p:cNvSpPr>
          <p:nvPr>
            <p:ph idx="1"/>
          </p:nvPr>
        </p:nvSpPr>
        <p:spPr/>
        <p:txBody>
          <a:bodyPr>
            <a:normAutofit fontScale="85000" lnSpcReduction="10000"/>
          </a:bodyPr>
          <a:lstStyle/>
          <a:p>
            <a:r>
              <a:rPr lang="da-DK" dirty="0" smtClean="0"/>
              <a:t>En </a:t>
            </a:r>
            <a:r>
              <a:rPr lang="da-DK" dirty="0" smtClean="0"/>
              <a:t>række informationer sammenholdes systematisk</a:t>
            </a:r>
          </a:p>
          <a:p>
            <a:r>
              <a:rPr lang="da-DK" dirty="0" smtClean="0"/>
              <a:t>Informationerne </a:t>
            </a:r>
            <a:r>
              <a:rPr lang="da-DK" dirty="0" smtClean="0"/>
              <a:t>kan være en række fastlagte items (spørgsmål, sætninger, opgaver)</a:t>
            </a:r>
          </a:p>
          <a:p>
            <a:r>
              <a:rPr lang="da-DK" dirty="0" smtClean="0"/>
              <a:t>Informationerne </a:t>
            </a:r>
            <a:r>
              <a:rPr lang="da-DK" dirty="0" smtClean="0"/>
              <a:t>kan også være en række begivenheder (antal sygedage) eller varighed (</a:t>
            </a:r>
            <a:r>
              <a:rPr lang="da-DK" dirty="0" err="1" smtClean="0"/>
              <a:t>varighed</a:t>
            </a:r>
            <a:r>
              <a:rPr lang="da-DK" dirty="0" smtClean="0"/>
              <a:t> af  </a:t>
            </a:r>
            <a:r>
              <a:rPr lang="da-DK" dirty="0" smtClean="0"/>
              <a:t>indlæggelse)</a:t>
            </a:r>
            <a:endParaRPr lang="da-DK" dirty="0" smtClean="0"/>
          </a:p>
          <a:p>
            <a:r>
              <a:rPr lang="da-DK" dirty="0" smtClean="0"/>
              <a:t>Informationerne </a:t>
            </a:r>
            <a:r>
              <a:rPr lang="da-DK" dirty="0" smtClean="0"/>
              <a:t>kan være en tekst </a:t>
            </a:r>
            <a:r>
              <a:rPr lang="da-DK" dirty="0" smtClean="0"/>
              <a:t>(beskrivelse af sygdomsforløb,  historie til </a:t>
            </a:r>
            <a:r>
              <a:rPr lang="da-DK" dirty="0" err="1" smtClean="0"/>
              <a:t>TAT-tavle</a:t>
            </a:r>
            <a:r>
              <a:rPr lang="da-DK" dirty="0" smtClean="0"/>
              <a:t> )</a:t>
            </a:r>
            <a:endParaRPr lang="da-DK" dirty="0" smtClean="0"/>
          </a:p>
          <a:p>
            <a:r>
              <a:rPr lang="da-DK" dirty="0" smtClean="0"/>
              <a:t>Informationerne </a:t>
            </a:r>
            <a:r>
              <a:rPr lang="da-DK" dirty="0" smtClean="0"/>
              <a:t>kan også være enkeltstående </a:t>
            </a:r>
            <a:r>
              <a:rPr lang="da-DK" dirty="0" smtClean="0"/>
              <a:t>observationer (behandlerens </a:t>
            </a:r>
            <a:r>
              <a:rPr lang="da-DK" dirty="0" smtClean="0"/>
              <a:t>fornemmelse af at </a:t>
            </a:r>
            <a:r>
              <a:rPr lang="da-DK" dirty="0" smtClean="0"/>
              <a:t>personen giver undvigende svar)</a:t>
            </a:r>
            <a:endParaRPr lang="da-DK" dirty="0" smtClean="0"/>
          </a:p>
          <a:p>
            <a:endParaRPr lang="da-DK" dirty="0"/>
          </a:p>
        </p:txBody>
      </p:sp>
      <p:sp>
        <p:nvSpPr>
          <p:cNvPr id="7" name="Pladsholder til diasnummer 6"/>
          <p:cNvSpPr>
            <a:spLocks noGrp="1"/>
          </p:cNvSpPr>
          <p:nvPr>
            <p:ph type="sldNum" sz="quarter" idx="12"/>
          </p:nvPr>
        </p:nvSpPr>
        <p:spPr/>
        <p:txBody>
          <a:bodyPr/>
          <a:lstStyle/>
          <a:p>
            <a:fld id="{8D267FF6-0B34-4BC7-8CE2-D478248DEB29}" type="slidenum">
              <a:rPr lang="da-DK" smtClean="0"/>
              <a:pPr/>
              <a:t>34</a:t>
            </a:fld>
            <a:endParaRPr lang="da-D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914400"/>
            <a:ext cx="7772400" cy="1143000"/>
          </a:xfrm>
        </p:spPr>
        <p:txBody>
          <a:bodyPr/>
          <a:lstStyle/>
          <a:p>
            <a:r>
              <a:rPr lang="da-DK" dirty="0">
                <a:solidFill>
                  <a:schemeClr val="tx1"/>
                </a:solidFill>
              </a:rPr>
              <a:t>Klassisk og ny </a:t>
            </a:r>
            <a:r>
              <a:rPr lang="da-DK" dirty="0" err="1">
                <a:solidFill>
                  <a:schemeClr val="tx1"/>
                </a:solidFill>
              </a:rPr>
              <a:t>psykometri</a:t>
            </a:r>
            <a:endParaRPr lang="da-DK" dirty="0">
              <a:solidFill>
                <a:schemeClr val="tx1"/>
              </a:solidFill>
            </a:endParaRPr>
          </a:p>
        </p:txBody>
      </p:sp>
      <p:sp>
        <p:nvSpPr>
          <p:cNvPr id="51203" name="Rectangle 3"/>
          <p:cNvSpPr>
            <a:spLocks noGrp="1" noChangeArrowheads="1"/>
          </p:cNvSpPr>
          <p:nvPr>
            <p:ph type="subTitle" idx="1"/>
          </p:nvPr>
        </p:nvSpPr>
        <p:spPr>
          <a:xfrm>
            <a:off x="1295400" y="2362200"/>
            <a:ext cx="6477000" cy="3657600"/>
          </a:xfrm>
        </p:spPr>
        <p:txBody>
          <a:bodyPr/>
          <a:lstStyle/>
          <a:p>
            <a:pPr algn="l"/>
            <a:r>
              <a:rPr lang="da-DK" dirty="0" smtClean="0">
                <a:solidFill>
                  <a:schemeClr val="tx1"/>
                </a:solidFill>
              </a:rPr>
              <a:t>Det meste testudvikling i klinisk psykologi foretages </a:t>
            </a:r>
            <a:r>
              <a:rPr lang="da-DK" dirty="0">
                <a:solidFill>
                  <a:schemeClr val="tx1"/>
                </a:solidFill>
              </a:rPr>
              <a:t>stadig med </a:t>
            </a:r>
            <a:r>
              <a:rPr lang="da-DK" dirty="0" err="1">
                <a:solidFill>
                  <a:schemeClr val="tx1"/>
                </a:solidFill>
              </a:rPr>
              <a:t>ikke-tidsvarende</a:t>
            </a:r>
            <a:r>
              <a:rPr lang="da-DK" dirty="0">
                <a:solidFill>
                  <a:schemeClr val="tx1"/>
                </a:solidFill>
              </a:rPr>
              <a:t> metoder fra den klassiske </a:t>
            </a:r>
            <a:r>
              <a:rPr lang="da-DK" dirty="0" err="1" smtClean="0">
                <a:solidFill>
                  <a:schemeClr val="tx1"/>
                </a:solidFill>
              </a:rPr>
              <a:t>psykometri</a:t>
            </a:r>
            <a:endParaRPr lang="da-DK" dirty="0">
              <a:solidFill>
                <a:schemeClr val="tx1"/>
              </a:solidFill>
            </a:endParaRPr>
          </a:p>
        </p:txBody>
      </p:sp>
      <p:sp>
        <p:nvSpPr>
          <p:cNvPr id="4" name="Pladsholder til diasnummer 3"/>
          <p:cNvSpPr>
            <a:spLocks noGrp="1"/>
          </p:cNvSpPr>
          <p:nvPr>
            <p:ph type="sldNum" sz="quarter" idx="12"/>
          </p:nvPr>
        </p:nvSpPr>
        <p:spPr/>
        <p:txBody>
          <a:bodyPr/>
          <a:lstStyle/>
          <a:p>
            <a:fld id="{8D267FF6-0B34-4BC7-8CE2-D478248DEB29}" type="slidenum">
              <a:rPr lang="da-DK" smtClean="0"/>
              <a:pPr/>
              <a:t>35</a:t>
            </a:fld>
            <a:endParaRPr lang="da-D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762000" y="457200"/>
            <a:ext cx="7772400" cy="1143000"/>
          </a:xfrm>
        </p:spPr>
        <p:txBody>
          <a:bodyPr/>
          <a:lstStyle/>
          <a:p>
            <a:r>
              <a:rPr lang="da-DK">
                <a:solidFill>
                  <a:schemeClr val="tx1"/>
                </a:solidFill>
              </a:rPr>
              <a:t>Klassisk psykometri</a:t>
            </a:r>
          </a:p>
        </p:txBody>
      </p:sp>
      <p:sp>
        <p:nvSpPr>
          <p:cNvPr id="52227" name="Rectangle 3"/>
          <p:cNvSpPr>
            <a:spLocks noGrp="1" noChangeArrowheads="1"/>
          </p:cNvSpPr>
          <p:nvPr>
            <p:ph type="subTitle" idx="1"/>
          </p:nvPr>
        </p:nvSpPr>
        <p:spPr>
          <a:xfrm>
            <a:off x="827584" y="1752600"/>
            <a:ext cx="7488832" cy="4772744"/>
          </a:xfrm>
        </p:spPr>
        <p:txBody>
          <a:bodyPr>
            <a:noAutofit/>
          </a:bodyPr>
          <a:lstStyle/>
          <a:p>
            <a:pPr algn="l">
              <a:buFont typeface="Arial" pitchFamily="34" charset="0"/>
              <a:buChar char="•"/>
            </a:pPr>
            <a:r>
              <a:rPr lang="da-DK" sz="2200" dirty="0" smtClean="0">
                <a:solidFill>
                  <a:schemeClr val="tx1"/>
                </a:solidFill>
              </a:rPr>
              <a:t> En </a:t>
            </a:r>
            <a:r>
              <a:rPr lang="da-DK" sz="2200" dirty="0">
                <a:solidFill>
                  <a:schemeClr val="tx1"/>
                </a:solidFill>
              </a:rPr>
              <a:t>egenskab sættes = et måltal fra et bestemt instrument (</a:t>
            </a:r>
            <a:r>
              <a:rPr lang="da-DK" sz="2200" dirty="0" smtClean="0">
                <a:solidFill>
                  <a:schemeClr val="tx1"/>
                </a:solidFill>
              </a:rPr>
              <a:t>test) - operationel definition</a:t>
            </a:r>
          </a:p>
          <a:p>
            <a:pPr algn="l">
              <a:buFont typeface="Arial" pitchFamily="34" charset="0"/>
              <a:buChar char="•"/>
            </a:pPr>
            <a:r>
              <a:rPr lang="da-DK" sz="2200" dirty="0" smtClean="0">
                <a:solidFill>
                  <a:schemeClr val="tx1"/>
                </a:solidFill>
              </a:rPr>
              <a:t> </a:t>
            </a:r>
            <a:r>
              <a:rPr lang="da-DK" sz="2200" dirty="0" smtClean="0">
                <a:solidFill>
                  <a:schemeClr val="tx1"/>
                </a:solidFill>
              </a:rPr>
              <a:t> Ved </a:t>
            </a:r>
            <a:r>
              <a:rPr lang="da-DK" sz="2200" dirty="0">
                <a:solidFill>
                  <a:schemeClr val="tx1"/>
                </a:solidFill>
              </a:rPr>
              <a:t>testudviklingen vælges en række (de bedst mulige) items med relation til </a:t>
            </a:r>
            <a:r>
              <a:rPr lang="da-DK" sz="2200" dirty="0" smtClean="0">
                <a:solidFill>
                  <a:schemeClr val="tx1"/>
                </a:solidFill>
              </a:rPr>
              <a:t>egenskaben</a:t>
            </a:r>
          </a:p>
          <a:p>
            <a:pPr algn="l">
              <a:buFont typeface="Arial" pitchFamily="34" charset="0"/>
              <a:buChar char="•"/>
            </a:pPr>
            <a:r>
              <a:rPr lang="da-DK" sz="2200" dirty="0" smtClean="0">
                <a:solidFill>
                  <a:schemeClr val="tx1"/>
                </a:solidFill>
              </a:rPr>
              <a:t> </a:t>
            </a:r>
            <a:r>
              <a:rPr lang="da-DK" sz="2200" dirty="0" smtClean="0">
                <a:solidFill>
                  <a:schemeClr val="tx1"/>
                </a:solidFill>
              </a:rPr>
              <a:t>Når </a:t>
            </a:r>
            <a:r>
              <a:rPr lang="da-DK" sz="2200" dirty="0">
                <a:solidFill>
                  <a:schemeClr val="tx1"/>
                </a:solidFill>
              </a:rPr>
              <a:t>testen er færdig, ses væk fra items, og informationerne ‘slås sammen’ til en sum af alle scores, en </a:t>
            </a:r>
            <a:r>
              <a:rPr lang="da-DK" sz="2200" i="1" dirty="0" err="1">
                <a:solidFill>
                  <a:schemeClr val="tx1"/>
                </a:solidFill>
              </a:rPr>
              <a:t>sumscore</a:t>
            </a:r>
            <a:r>
              <a:rPr lang="da-DK" sz="2200" dirty="0">
                <a:solidFill>
                  <a:schemeClr val="tx1"/>
                </a:solidFill>
              </a:rPr>
              <a:t> (kan også udformes som et </a:t>
            </a:r>
            <a:r>
              <a:rPr lang="da-DK" sz="2200" dirty="0" smtClean="0">
                <a:solidFill>
                  <a:schemeClr val="tx1"/>
                </a:solidFill>
              </a:rPr>
              <a:t>gennemsnit, som i SCL-90)</a:t>
            </a:r>
          </a:p>
          <a:p>
            <a:pPr algn="l">
              <a:buFont typeface="Arial" pitchFamily="34" charset="0"/>
              <a:buChar char="•"/>
            </a:pPr>
            <a:r>
              <a:rPr lang="da-DK" sz="2200" dirty="0" smtClean="0">
                <a:solidFill>
                  <a:schemeClr val="tx1"/>
                </a:solidFill>
              </a:rPr>
              <a:t> </a:t>
            </a:r>
            <a:r>
              <a:rPr lang="da-DK" sz="2200" dirty="0" err="1" smtClean="0">
                <a:solidFill>
                  <a:schemeClr val="tx1"/>
                </a:solidFill>
              </a:rPr>
              <a:t>Sumscoren</a:t>
            </a:r>
            <a:r>
              <a:rPr lang="da-DK" sz="2200" dirty="0" smtClean="0">
                <a:solidFill>
                  <a:schemeClr val="tx1"/>
                </a:solidFill>
              </a:rPr>
              <a:t> sammenlignes </a:t>
            </a:r>
            <a:r>
              <a:rPr lang="da-DK" sz="2200" dirty="0">
                <a:solidFill>
                  <a:schemeClr val="tx1"/>
                </a:solidFill>
              </a:rPr>
              <a:t>typisk med fordelingen i en sammenligningsgruppe og omformes derved til tal der viser personens placering i forhold til denne </a:t>
            </a:r>
            <a:r>
              <a:rPr lang="da-DK" sz="2200" dirty="0" smtClean="0">
                <a:solidFill>
                  <a:schemeClr val="tx1"/>
                </a:solidFill>
              </a:rPr>
              <a:t>gruppe</a:t>
            </a:r>
          </a:p>
          <a:p>
            <a:pPr algn="l">
              <a:buFont typeface="Arial" pitchFamily="34" charset="0"/>
              <a:buChar char="•"/>
            </a:pPr>
            <a:r>
              <a:rPr lang="da-DK" sz="2200" dirty="0" smtClean="0">
                <a:solidFill>
                  <a:schemeClr val="tx1"/>
                </a:solidFill>
              </a:rPr>
              <a:t> </a:t>
            </a:r>
            <a:r>
              <a:rPr lang="da-DK" sz="2200" dirty="0" smtClean="0">
                <a:solidFill>
                  <a:schemeClr val="tx1"/>
                </a:solidFill>
              </a:rPr>
              <a:t>Det </a:t>
            </a:r>
            <a:r>
              <a:rPr lang="da-DK" sz="2200" dirty="0">
                <a:solidFill>
                  <a:schemeClr val="tx1"/>
                </a:solidFill>
              </a:rPr>
              <a:t>kan udtrykkes </a:t>
            </a:r>
            <a:r>
              <a:rPr lang="da-DK" sz="2200" dirty="0" smtClean="0">
                <a:solidFill>
                  <a:schemeClr val="tx1"/>
                </a:solidFill>
              </a:rPr>
              <a:t>som standardscore (z-score) , T-score </a:t>
            </a:r>
            <a:r>
              <a:rPr lang="da-DK" sz="2200" dirty="0" err="1">
                <a:solidFill>
                  <a:schemeClr val="tx1"/>
                </a:solidFill>
              </a:rPr>
              <a:t>percentil</a:t>
            </a:r>
            <a:r>
              <a:rPr lang="da-DK" sz="2200" dirty="0">
                <a:solidFill>
                  <a:schemeClr val="tx1"/>
                </a:solidFill>
              </a:rPr>
              <a:t>, skaleret score </a:t>
            </a:r>
            <a:r>
              <a:rPr lang="da-DK" sz="2200" dirty="0" smtClean="0">
                <a:solidFill>
                  <a:schemeClr val="tx1"/>
                </a:solidFill>
              </a:rPr>
              <a:t>(WAIS), </a:t>
            </a:r>
            <a:r>
              <a:rPr lang="da-DK" sz="2200" dirty="0" err="1">
                <a:solidFill>
                  <a:schemeClr val="tx1"/>
                </a:solidFill>
              </a:rPr>
              <a:t>STEN-score</a:t>
            </a:r>
            <a:r>
              <a:rPr lang="da-DK" sz="2200" dirty="0">
                <a:solidFill>
                  <a:schemeClr val="tx1"/>
                </a:solidFill>
              </a:rPr>
              <a:t>, </a:t>
            </a:r>
            <a:r>
              <a:rPr lang="da-DK" sz="2200" dirty="0" err="1">
                <a:solidFill>
                  <a:schemeClr val="tx1"/>
                </a:solidFill>
              </a:rPr>
              <a:t>STANINE-score</a:t>
            </a:r>
            <a:r>
              <a:rPr lang="da-DK" sz="2200" dirty="0">
                <a:solidFill>
                  <a:schemeClr val="tx1"/>
                </a:solidFill>
              </a:rPr>
              <a:t>, </a:t>
            </a:r>
            <a:r>
              <a:rPr lang="da-DK" sz="2200" dirty="0" smtClean="0">
                <a:solidFill>
                  <a:schemeClr val="tx1"/>
                </a:solidFill>
              </a:rPr>
              <a:t>IQ-score m.v.</a:t>
            </a:r>
            <a:endParaRPr lang="da-DK" sz="2200" dirty="0">
              <a:solidFill>
                <a:schemeClr val="tx1"/>
              </a:solidFill>
            </a:endParaRPr>
          </a:p>
        </p:txBody>
      </p:sp>
      <p:sp>
        <p:nvSpPr>
          <p:cNvPr id="4" name="Pladsholder til diasnummer 3"/>
          <p:cNvSpPr>
            <a:spLocks noGrp="1"/>
          </p:cNvSpPr>
          <p:nvPr>
            <p:ph type="sldNum" sz="quarter" idx="12"/>
          </p:nvPr>
        </p:nvSpPr>
        <p:spPr/>
        <p:txBody>
          <a:bodyPr/>
          <a:lstStyle/>
          <a:p>
            <a:fld id="{8D267FF6-0B34-4BC7-8CE2-D478248DEB29}" type="slidenum">
              <a:rPr lang="da-DK" smtClean="0"/>
              <a:pPr/>
              <a:t>36</a:t>
            </a:fld>
            <a:endParaRPr lang="da-DK"/>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09600" y="381000"/>
            <a:ext cx="7772400" cy="1447800"/>
          </a:xfrm>
        </p:spPr>
        <p:txBody>
          <a:bodyPr/>
          <a:lstStyle/>
          <a:p>
            <a:r>
              <a:rPr lang="da-DK">
                <a:solidFill>
                  <a:schemeClr val="tx1"/>
                </a:solidFill>
              </a:rPr>
              <a:t>Problemer med den klassiske psykometri</a:t>
            </a:r>
          </a:p>
        </p:txBody>
      </p:sp>
      <p:sp>
        <p:nvSpPr>
          <p:cNvPr id="53251" name="Rectangle 3"/>
          <p:cNvSpPr>
            <a:spLocks noGrp="1" noChangeArrowheads="1"/>
          </p:cNvSpPr>
          <p:nvPr>
            <p:ph type="subTitle" idx="1"/>
          </p:nvPr>
        </p:nvSpPr>
        <p:spPr>
          <a:xfrm>
            <a:off x="609600" y="1981200"/>
            <a:ext cx="7467600" cy="4616152"/>
          </a:xfrm>
        </p:spPr>
        <p:txBody>
          <a:bodyPr>
            <a:noAutofit/>
          </a:bodyPr>
          <a:lstStyle/>
          <a:p>
            <a:pPr algn="l">
              <a:buFont typeface="Arial" pitchFamily="34" charset="0"/>
              <a:buChar char="•"/>
            </a:pPr>
            <a:r>
              <a:rPr lang="da-DK" sz="2200" dirty="0" smtClean="0">
                <a:solidFill>
                  <a:schemeClr val="tx1"/>
                </a:solidFill>
              </a:rPr>
              <a:t> Man </a:t>
            </a:r>
            <a:r>
              <a:rPr lang="da-DK" sz="2200" dirty="0">
                <a:solidFill>
                  <a:schemeClr val="tx1"/>
                </a:solidFill>
              </a:rPr>
              <a:t>er bundet af det instrument man har </a:t>
            </a:r>
            <a:r>
              <a:rPr lang="da-DK" sz="2200" dirty="0" smtClean="0">
                <a:solidFill>
                  <a:schemeClr val="tx1"/>
                </a:solidFill>
              </a:rPr>
              <a:t>valgt</a:t>
            </a:r>
          </a:p>
          <a:p>
            <a:pPr algn="l">
              <a:buFont typeface="Arial" pitchFamily="34" charset="0"/>
              <a:buChar char="•"/>
            </a:pPr>
            <a:r>
              <a:rPr lang="da-DK" sz="2200" dirty="0" smtClean="0">
                <a:solidFill>
                  <a:schemeClr val="tx1"/>
                </a:solidFill>
              </a:rPr>
              <a:t> </a:t>
            </a:r>
            <a:r>
              <a:rPr lang="da-DK" sz="2200" dirty="0" smtClean="0">
                <a:solidFill>
                  <a:schemeClr val="tx1"/>
                </a:solidFill>
              </a:rPr>
              <a:t>Man </a:t>
            </a:r>
            <a:r>
              <a:rPr lang="da-DK" sz="2200" dirty="0">
                <a:solidFill>
                  <a:schemeClr val="tx1"/>
                </a:solidFill>
              </a:rPr>
              <a:t>ved meget lidt om funktionen af enkeltinformationerne (items m.v</a:t>
            </a:r>
            <a:r>
              <a:rPr lang="da-DK" sz="2200" dirty="0" smtClean="0">
                <a:solidFill>
                  <a:schemeClr val="tx1"/>
                </a:solidFill>
              </a:rPr>
              <a:t>.)</a:t>
            </a:r>
          </a:p>
          <a:p>
            <a:pPr algn="l">
              <a:buFont typeface="Arial" pitchFamily="34" charset="0"/>
              <a:buChar char="•"/>
            </a:pPr>
            <a:r>
              <a:rPr lang="da-DK" sz="2200" dirty="0" smtClean="0">
                <a:solidFill>
                  <a:schemeClr val="tx1"/>
                </a:solidFill>
              </a:rPr>
              <a:t> </a:t>
            </a:r>
            <a:r>
              <a:rPr lang="da-DK" sz="2200" dirty="0" err="1" smtClean="0">
                <a:solidFill>
                  <a:schemeClr val="tx1"/>
                </a:solidFill>
              </a:rPr>
              <a:t>Sumscore</a:t>
            </a:r>
            <a:r>
              <a:rPr lang="da-DK" sz="2200" dirty="0" smtClean="0">
                <a:solidFill>
                  <a:schemeClr val="tx1"/>
                </a:solidFill>
              </a:rPr>
              <a:t> </a:t>
            </a:r>
            <a:r>
              <a:rPr lang="da-DK" sz="2200" dirty="0">
                <a:solidFill>
                  <a:schemeClr val="tx1"/>
                </a:solidFill>
              </a:rPr>
              <a:t>og afledte tal fremstår som fejlfri (kan dog omformes til </a:t>
            </a:r>
            <a:r>
              <a:rPr lang="da-DK" sz="2200" dirty="0" smtClean="0">
                <a:solidFill>
                  <a:schemeClr val="tx1"/>
                </a:solidFill>
              </a:rPr>
              <a:t>sikkerhedsinterval)</a:t>
            </a:r>
          </a:p>
          <a:p>
            <a:pPr algn="l">
              <a:buFont typeface="Arial" pitchFamily="34" charset="0"/>
              <a:buChar char="•"/>
            </a:pPr>
            <a:r>
              <a:rPr lang="da-DK" sz="2200" dirty="0" smtClean="0">
                <a:solidFill>
                  <a:schemeClr val="tx1"/>
                </a:solidFill>
              </a:rPr>
              <a:t> </a:t>
            </a:r>
            <a:r>
              <a:rPr lang="da-DK" sz="2200" dirty="0" err="1" smtClean="0">
                <a:solidFill>
                  <a:schemeClr val="tx1"/>
                </a:solidFill>
              </a:rPr>
              <a:t>Sumscore</a:t>
            </a:r>
            <a:r>
              <a:rPr lang="da-DK" sz="2200" dirty="0" smtClean="0">
                <a:solidFill>
                  <a:schemeClr val="tx1"/>
                </a:solidFill>
              </a:rPr>
              <a:t> </a:t>
            </a:r>
            <a:r>
              <a:rPr lang="da-DK" sz="2200" dirty="0">
                <a:solidFill>
                  <a:schemeClr val="tx1"/>
                </a:solidFill>
              </a:rPr>
              <a:t>og afledte tal tager ikke højde for egenskaber ved og kvaliteten af </a:t>
            </a:r>
            <a:r>
              <a:rPr lang="da-DK" sz="2200" dirty="0" smtClean="0">
                <a:solidFill>
                  <a:schemeClr val="tx1"/>
                </a:solidFill>
              </a:rPr>
              <a:t>items</a:t>
            </a:r>
          </a:p>
          <a:p>
            <a:pPr algn="l">
              <a:buFont typeface="Arial" pitchFamily="34" charset="0"/>
              <a:buChar char="•"/>
            </a:pPr>
            <a:r>
              <a:rPr lang="da-DK" sz="2200" dirty="0" smtClean="0">
                <a:solidFill>
                  <a:schemeClr val="tx1"/>
                </a:solidFill>
              </a:rPr>
              <a:t> </a:t>
            </a:r>
            <a:r>
              <a:rPr lang="da-DK" sz="2200" dirty="0" smtClean="0">
                <a:solidFill>
                  <a:schemeClr val="tx1"/>
                </a:solidFill>
              </a:rPr>
              <a:t>Konsekvenser:</a:t>
            </a:r>
          </a:p>
          <a:p>
            <a:pPr lvl="1" algn="l">
              <a:buFontTx/>
              <a:buChar char="-"/>
            </a:pPr>
            <a:r>
              <a:rPr lang="da-DK" sz="2200" dirty="0" smtClean="0">
                <a:solidFill>
                  <a:schemeClr val="tx1"/>
                </a:solidFill>
              </a:rPr>
              <a:t>Resultatet af psykologiske undersøgelser </a:t>
            </a:r>
            <a:r>
              <a:rPr lang="da-DK" sz="2200" dirty="0">
                <a:solidFill>
                  <a:schemeClr val="tx1"/>
                </a:solidFill>
              </a:rPr>
              <a:t>er mere upræcise end </a:t>
            </a:r>
            <a:r>
              <a:rPr lang="da-DK" sz="2200" dirty="0" smtClean="0">
                <a:solidFill>
                  <a:schemeClr val="tx1"/>
                </a:solidFill>
              </a:rPr>
              <a:t>nødvendigt</a:t>
            </a:r>
          </a:p>
          <a:p>
            <a:pPr lvl="1" algn="l">
              <a:buFontTx/>
              <a:buChar char="-"/>
            </a:pPr>
            <a:r>
              <a:rPr lang="da-DK" sz="2200" dirty="0" smtClean="0">
                <a:solidFill>
                  <a:schemeClr val="tx1"/>
                </a:solidFill>
              </a:rPr>
              <a:t> </a:t>
            </a:r>
            <a:r>
              <a:rPr lang="da-DK" sz="2200" dirty="0" smtClean="0">
                <a:solidFill>
                  <a:schemeClr val="tx1"/>
                </a:solidFill>
              </a:rPr>
              <a:t>Ved forskning udnyttes  datamaterialet for dårligt, specielt undervurderes sammenhænge</a:t>
            </a:r>
            <a:endParaRPr lang="da-DK" sz="2200" dirty="0">
              <a:solidFill>
                <a:schemeClr val="tx1"/>
              </a:solidFill>
            </a:endParaRPr>
          </a:p>
        </p:txBody>
      </p:sp>
      <p:sp>
        <p:nvSpPr>
          <p:cNvPr id="4" name="Pladsholder til diasnummer 3"/>
          <p:cNvSpPr>
            <a:spLocks noGrp="1"/>
          </p:cNvSpPr>
          <p:nvPr>
            <p:ph type="sldNum" sz="quarter" idx="12"/>
          </p:nvPr>
        </p:nvSpPr>
        <p:spPr/>
        <p:txBody>
          <a:bodyPr/>
          <a:lstStyle/>
          <a:p>
            <a:fld id="{8D267FF6-0B34-4BC7-8CE2-D478248DEB29}" type="slidenum">
              <a:rPr lang="da-DK" smtClean="0"/>
              <a:pPr/>
              <a:t>37</a:t>
            </a:fld>
            <a:endParaRPr lang="da-DK"/>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09600" y="609600"/>
            <a:ext cx="7772400" cy="1524000"/>
          </a:xfrm>
        </p:spPr>
        <p:txBody>
          <a:bodyPr/>
          <a:lstStyle/>
          <a:p>
            <a:r>
              <a:rPr lang="da-DK">
                <a:solidFill>
                  <a:schemeClr val="tx1"/>
                </a:solidFill>
              </a:rPr>
              <a:t>Ny psykometri er udviklet fra 1970'erne og fremad</a:t>
            </a:r>
          </a:p>
        </p:txBody>
      </p:sp>
      <p:sp>
        <p:nvSpPr>
          <p:cNvPr id="57347" name="Rectangle 3"/>
          <p:cNvSpPr>
            <a:spLocks noGrp="1" noChangeArrowheads="1"/>
          </p:cNvSpPr>
          <p:nvPr>
            <p:ph type="subTitle" idx="1"/>
          </p:nvPr>
        </p:nvSpPr>
        <p:spPr>
          <a:xfrm>
            <a:off x="1219200" y="2590800"/>
            <a:ext cx="6400800" cy="3048000"/>
          </a:xfrm>
        </p:spPr>
        <p:txBody>
          <a:bodyPr/>
          <a:lstStyle/>
          <a:p>
            <a:r>
              <a:rPr lang="da-DK" dirty="0">
                <a:solidFill>
                  <a:schemeClr val="tx1"/>
                </a:solidFill>
              </a:rPr>
              <a:t>et centralt navn: </a:t>
            </a:r>
            <a:r>
              <a:rPr lang="da-DK" dirty="0" err="1">
                <a:solidFill>
                  <a:schemeClr val="tx1"/>
                </a:solidFill>
              </a:rPr>
              <a:t>Jöreskog</a:t>
            </a:r>
            <a:endParaRPr lang="da-DK" dirty="0">
              <a:solidFill>
                <a:schemeClr val="tx1"/>
              </a:solidFill>
            </a:endParaRPr>
          </a:p>
          <a:p>
            <a:endParaRPr lang="da-DK" dirty="0">
              <a:solidFill>
                <a:schemeClr val="tx1"/>
              </a:solidFill>
            </a:endParaRPr>
          </a:p>
          <a:p>
            <a:r>
              <a:rPr lang="da-DK" dirty="0">
                <a:solidFill>
                  <a:schemeClr val="tx1"/>
                </a:solidFill>
              </a:rPr>
              <a:t>Den ‘nye’ </a:t>
            </a:r>
            <a:r>
              <a:rPr lang="da-DK" dirty="0" err="1">
                <a:solidFill>
                  <a:schemeClr val="tx1"/>
                </a:solidFill>
              </a:rPr>
              <a:t>psykometri</a:t>
            </a:r>
            <a:r>
              <a:rPr lang="da-DK" dirty="0">
                <a:solidFill>
                  <a:schemeClr val="tx1"/>
                </a:solidFill>
              </a:rPr>
              <a:t> er imidlertid ikke implementeret generelt inden for </a:t>
            </a:r>
            <a:r>
              <a:rPr lang="da-DK" dirty="0" err="1">
                <a:solidFill>
                  <a:schemeClr val="tx1"/>
                </a:solidFill>
              </a:rPr>
              <a:t>psykometriens</a:t>
            </a:r>
            <a:r>
              <a:rPr lang="da-DK" dirty="0">
                <a:solidFill>
                  <a:schemeClr val="tx1"/>
                </a:solidFill>
              </a:rPr>
              <a:t> område</a:t>
            </a:r>
          </a:p>
        </p:txBody>
      </p:sp>
      <p:sp>
        <p:nvSpPr>
          <p:cNvPr id="4" name="Pladsholder til diasnummer 3"/>
          <p:cNvSpPr>
            <a:spLocks noGrp="1"/>
          </p:cNvSpPr>
          <p:nvPr>
            <p:ph type="sldNum" sz="quarter" idx="12"/>
          </p:nvPr>
        </p:nvSpPr>
        <p:spPr/>
        <p:txBody>
          <a:bodyPr/>
          <a:lstStyle/>
          <a:p>
            <a:fld id="{8D267FF6-0B34-4BC7-8CE2-D478248DEB29}" type="slidenum">
              <a:rPr lang="da-DK" smtClean="0"/>
              <a:pPr/>
              <a:t>38</a:t>
            </a:fld>
            <a:endParaRPr lang="da-DK"/>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533400" y="533400"/>
            <a:ext cx="7772400" cy="1371600"/>
          </a:xfrm>
        </p:spPr>
        <p:txBody>
          <a:bodyPr>
            <a:normAutofit fontScale="90000"/>
          </a:bodyPr>
          <a:lstStyle/>
          <a:p>
            <a:r>
              <a:rPr lang="da-DK">
                <a:solidFill>
                  <a:schemeClr val="tx1"/>
                </a:solidFill>
              </a:rPr>
              <a:t> Betegnelser med relation til den ‘nye’ psykometri</a:t>
            </a:r>
          </a:p>
        </p:txBody>
      </p:sp>
      <p:sp>
        <p:nvSpPr>
          <p:cNvPr id="58371" name="Rectangle 3"/>
          <p:cNvSpPr>
            <a:spLocks noGrp="1" noChangeArrowheads="1"/>
          </p:cNvSpPr>
          <p:nvPr>
            <p:ph type="subTitle" idx="1"/>
          </p:nvPr>
        </p:nvSpPr>
        <p:spPr>
          <a:xfrm>
            <a:off x="1295400" y="2362200"/>
            <a:ext cx="7315200" cy="3947120"/>
          </a:xfrm>
        </p:spPr>
        <p:txBody>
          <a:bodyPr>
            <a:noAutofit/>
          </a:bodyPr>
          <a:lstStyle/>
          <a:p>
            <a:pPr algn="l"/>
            <a:r>
              <a:rPr lang="da-DK" sz="2400" dirty="0" err="1">
                <a:solidFill>
                  <a:schemeClr val="tx1"/>
                </a:solidFill>
              </a:rPr>
              <a:t>Structural</a:t>
            </a:r>
            <a:r>
              <a:rPr lang="da-DK" sz="2400" dirty="0">
                <a:solidFill>
                  <a:schemeClr val="tx1"/>
                </a:solidFill>
              </a:rPr>
              <a:t> </a:t>
            </a:r>
            <a:r>
              <a:rPr lang="da-DK" sz="2400" dirty="0" err="1">
                <a:solidFill>
                  <a:schemeClr val="tx1"/>
                </a:solidFill>
              </a:rPr>
              <a:t>Equation</a:t>
            </a:r>
            <a:r>
              <a:rPr lang="da-DK" sz="2400" dirty="0">
                <a:solidFill>
                  <a:schemeClr val="tx1"/>
                </a:solidFill>
              </a:rPr>
              <a:t> </a:t>
            </a:r>
            <a:r>
              <a:rPr lang="da-DK" sz="2400" dirty="0" err="1">
                <a:solidFill>
                  <a:schemeClr val="tx1"/>
                </a:solidFill>
              </a:rPr>
              <a:t>Modeling</a:t>
            </a:r>
            <a:r>
              <a:rPr lang="da-DK" sz="2400" dirty="0">
                <a:solidFill>
                  <a:schemeClr val="tx1"/>
                </a:solidFill>
              </a:rPr>
              <a:t> (SEM)</a:t>
            </a:r>
          </a:p>
          <a:p>
            <a:pPr algn="l"/>
            <a:r>
              <a:rPr lang="da-DK" sz="2400" dirty="0" err="1">
                <a:solidFill>
                  <a:schemeClr val="tx1"/>
                </a:solidFill>
              </a:rPr>
              <a:t>Konfirmatorisk</a:t>
            </a:r>
            <a:r>
              <a:rPr lang="da-DK" sz="2400" dirty="0">
                <a:solidFill>
                  <a:schemeClr val="tx1"/>
                </a:solidFill>
              </a:rPr>
              <a:t> faktoranalyse</a:t>
            </a:r>
          </a:p>
          <a:p>
            <a:pPr algn="l"/>
            <a:r>
              <a:rPr lang="da-DK" sz="2400" dirty="0" err="1">
                <a:solidFill>
                  <a:schemeClr val="tx1"/>
                </a:solidFill>
              </a:rPr>
              <a:t>Kovariansanalyse</a:t>
            </a:r>
            <a:endParaRPr lang="da-DK" sz="2400" dirty="0">
              <a:solidFill>
                <a:schemeClr val="tx1"/>
              </a:solidFill>
            </a:endParaRPr>
          </a:p>
          <a:p>
            <a:pPr algn="l"/>
            <a:r>
              <a:rPr lang="da-DK" sz="2400" dirty="0">
                <a:solidFill>
                  <a:schemeClr val="tx1"/>
                </a:solidFill>
              </a:rPr>
              <a:t>Statistiske modeller med latente variable</a:t>
            </a:r>
          </a:p>
          <a:p>
            <a:pPr algn="l"/>
            <a:endParaRPr lang="da-DK" sz="2400" dirty="0">
              <a:solidFill>
                <a:schemeClr val="tx1"/>
              </a:solidFill>
            </a:endParaRPr>
          </a:p>
          <a:p>
            <a:pPr algn="l"/>
            <a:r>
              <a:rPr lang="da-DK" sz="2400" dirty="0" smtClean="0">
                <a:solidFill>
                  <a:schemeClr val="tx1"/>
                </a:solidFill>
              </a:rPr>
              <a:t>Specielt ved kategoriale data:</a:t>
            </a:r>
            <a:endParaRPr lang="da-DK" sz="2400" dirty="0">
              <a:solidFill>
                <a:schemeClr val="tx1"/>
              </a:solidFill>
            </a:endParaRPr>
          </a:p>
          <a:p>
            <a:pPr algn="l"/>
            <a:r>
              <a:rPr lang="da-DK" sz="2400" dirty="0">
                <a:solidFill>
                  <a:schemeClr val="tx1"/>
                </a:solidFill>
              </a:rPr>
              <a:t>Item </a:t>
            </a:r>
            <a:r>
              <a:rPr lang="da-DK" sz="2400" dirty="0" err="1">
                <a:solidFill>
                  <a:schemeClr val="tx1"/>
                </a:solidFill>
              </a:rPr>
              <a:t>Response</a:t>
            </a:r>
            <a:r>
              <a:rPr lang="da-DK" sz="2400" dirty="0">
                <a:solidFill>
                  <a:schemeClr val="tx1"/>
                </a:solidFill>
              </a:rPr>
              <a:t> </a:t>
            </a:r>
            <a:r>
              <a:rPr lang="da-DK" sz="2400" dirty="0" err="1">
                <a:solidFill>
                  <a:schemeClr val="tx1"/>
                </a:solidFill>
              </a:rPr>
              <a:t>Theory</a:t>
            </a:r>
            <a:r>
              <a:rPr lang="da-DK" sz="2400" dirty="0">
                <a:solidFill>
                  <a:schemeClr val="tx1"/>
                </a:solidFill>
              </a:rPr>
              <a:t> (IRT)</a:t>
            </a:r>
          </a:p>
          <a:p>
            <a:pPr algn="l"/>
            <a:r>
              <a:rPr lang="da-DK" sz="2400" dirty="0">
                <a:solidFill>
                  <a:schemeClr val="tx1"/>
                </a:solidFill>
              </a:rPr>
              <a:t>herunder </a:t>
            </a:r>
            <a:r>
              <a:rPr lang="da-DK" sz="2400" dirty="0" err="1">
                <a:solidFill>
                  <a:schemeClr val="tx1"/>
                </a:solidFill>
              </a:rPr>
              <a:t>Raschmodeller</a:t>
            </a:r>
            <a:r>
              <a:rPr lang="da-DK" sz="2400" dirty="0">
                <a:solidFill>
                  <a:schemeClr val="tx1"/>
                </a:solidFill>
              </a:rPr>
              <a:t> (som anvendes ved de nationale tests i skolevæsenet)</a:t>
            </a:r>
            <a:endParaRPr lang="da-DK" sz="3600" dirty="0">
              <a:solidFill>
                <a:schemeClr val="tx1"/>
              </a:solidFill>
            </a:endParaRPr>
          </a:p>
        </p:txBody>
      </p:sp>
      <p:sp>
        <p:nvSpPr>
          <p:cNvPr id="4" name="Pladsholder til diasnummer 3"/>
          <p:cNvSpPr>
            <a:spLocks noGrp="1"/>
          </p:cNvSpPr>
          <p:nvPr>
            <p:ph type="sldNum" sz="quarter" idx="12"/>
          </p:nvPr>
        </p:nvSpPr>
        <p:spPr/>
        <p:txBody>
          <a:bodyPr/>
          <a:lstStyle/>
          <a:p>
            <a:fld id="{8D267FF6-0B34-4BC7-8CE2-D478248DEB29}" type="slidenum">
              <a:rPr lang="da-DK" smtClean="0"/>
              <a:pPr/>
              <a:t>39</a:t>
            </a:fld>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Præsentation: Jan </a:t>
            </a:r>
            <a:r>
              <a:rPr lang="da-DK" dirty="0" err="1" smtClean="0"/>
              <a:t>Ivanouw</a:t>
            </a:r>
            <a:endParaRPr lang="da-DK" dirty="0"/>
          </a:p>
        </p:txBody>
      </p:sp>
      <p:sp>
        <p:nvSpPr>
          <p:cNvPr id="3" name="Pladsholder til indhold 2"/>
          <p:cNvSpPr>
            <a:spLocks noGrp="1"/>
          </p:cNvSpPr>
          <p:nvPr>
            <p:ph idx="1"/>
          </p:nvPr>
        </p:nvSpPr>
        <p:spPr/>
        <p:txBody>
          <a:bodyPr>
            <a:normAutofit fontScale="55000" lnSpcReduction="20000"/>
          </a:bodyPr>
          <a:lstStyle/>
          <a:p>
            <a:r>
              <a:rPr lang="da-DK" dirty="0" smtClean="0"/>
              <a:t>Cand. Psych., </a:t>
            </a:r>
            <a:r>
              <a:rPr lang="da-DK" dirty="0" err="1" smtClean="0"/>
              <a:t>p.hd</a:t>
            </a:r>
            <a:r>
              <a:rPr lang="da-DK" dirty="0" smtClean="0"/>
              <a:t>.,  afspændingspædagog (</a:t>
            </a:r>
            <a:r>
              <a:rPr lang="da-DK" dirty="0" err="1" smtClean="0"/>
              <a:t>psykometriker</a:t>
            </a:r>
            <a:r>
              <a:rPr lang="da-DK" dirty="0" smtClean="0"/>
              <a:t>)</a:t>
            </a:r>
          </a:p>
          <a:p>
            <a:r>
              <a:rPr lang="da-DK" dirty="0" smtClean="0"/>
              <a:t>Undervisningsarbejde</a:t>
            </a:r>
          </a:p>
          <a:p>
            <a:r>
              <a:rPr lang="da-DK" dirty="0" smtClean="0"/>
              <a:t>Klinisk psykolog Montebello, Helsingør 3 år</a:t>
            </a:r>
          </a:p>
          <a:p>
            <a:r>
              <a:rPr lang="da-DK" dirty="0" smtClean="0"/>
              <a:t>Klinisk psykolog Rigshospitalet 15 år</a:t>
            </a:r>
          </a:p>
          <a:p>
            <a:r>
              <a:rPr lang="da-DK" dirty="0" smtClean="0"/>
              <a:t>Chefpsykolog Kommunehospitalet 3 år</a:t>
            </a:r>
          </a:p>
          <a:p>
            <a:r>
              <a:rPr lang="da-DK" dirty="0" smtClean="0"/>
              <a:t>Forskningsansat Kommunehospitalet 2 år</a:t>
            </a:r>
          </a:p>
          <a:p>
            <a:pPr lvl="1"/>
            <a:r>
              <a:rPr lang="da-DK" dirty="0" smtClean="0"/>
              <a:t>Normmaterialer for MMPI-2, </a:t>
            </a:r>
            <a:r>
              <a:rPr lang="da-DK" dirty="0" err="1" smtClean="0"/>
              <a:t>Rorschach</a:t>
            </a:r>
            <a:r>
              <a:rPr lang="da-DK" dirty="0" smtClean="0"/>
              <a:t>, SCL-90, associationstesten</a:t>
            </a:r>
          </a:p>
          <a:p>
            <a:r>
              <a:rPr lang="da-DK" dirty="0" err="1" smtClean="0"/>
              <a:t>Psykometriker</a:t>
            </a:r>
            <a:r>
              <a:rPr lang="da-DK" dirty="0" smtClean="0"/>
              <a:t> Dansk Psykologisk forlag 2 år</a:t>
            </a:r>
          </a:p>
          <a:p>
            <a:pPr lvl="1"/>
            <a:r>
              <a:rPr lang="da-DK" dirty="0" smtClean="0"/>
              <a:t>Regneprøver, MMPI-2, mv.</a:t>
            </a:r>
          </a:p>
          <a:p>
            <a:r>
              <a:rPr lang="da-DK" dirty="0" err="1" smtClean="0"/>
              <a:t>Chefpsykometriker</a:t>
            </a:r>
            <a:r>
              <a:rPr lang="da-DK" dirty="0" smtClean="0"/>
              <a:t>: Center for Ledelse 5 år</a:t>
            </a:r>
          </a:p>
          <a:p>
            <a:pPr lvl="1"/>
            <a:r>
              <a:rPr lang="da-DK" dirty="0" smtClean="0"/>
              <a:t>Erhvervstests</a:t>
            </a:r>
          </a:p>
          <a:p>
            <a:r>
              <a:rPr lang="da-DK" dirty="0" smtClean="0"/>
              <a:t>Sideløbende ekstern lektor Københavns Universitet</a:t>
            </a:r>
          </a:p>
          <a:p>
            <a:pPr lvl="1"/>
            <a:r>
              <a:rPr lang="da-DK" dirty="0" smtClean="0"/>
              <a:t>Studentersamples for en række tests</a:t>
            </a:r>
          </a:p>
          <a:p>
            <a:r>
              <a:rPr lang="da-DK" dirty="0" smtClean="0"/>
              <a:t>Sideløbende: forskningsundervisning og –vejledning, </a:t>
            </a:r>
            <a:r>
              <a:rPr lang="da-DK" dirty="0" err="1" smtClean="0"/>
              <a:t>reviewer</a:t>
            </a:r>
            <a:r>
              <a:rPr lang="da-DK" dirty="0" smtClean="0"/>
              <a:t> for forskningstidsskrifter</a:t>
            </a:r>
          </a:p>
          <a:p>
            <a:r>
              <a:rPr lang="da-DK" dirty="0" smtClean="0"/>
              <a:t>Sideløbende: Supervision af psykologisk testning og psykoterapi</a:t>
            </a:r>
          </a:p>
          <a:p>
            <a:r>
              <a:rPr lang="da-DK" dirty="0" smtClean="0"/>
              <a:t>Sideløbende: Psykoterapi</a:t>
            </a:r>
          </a:p>
        </p:txBody>
      </p:sp>
      <p:sp>
        <p:nvSpPr>
          <p:cNvPr id="5" name="Pladsholder til diasnummer 4"/>
          <p:cNvSpPr>
            <a:spLocks noGrp="1"/>
          </p:cNvSpPr>
          <p:nvPr>
            <p:ph type="sldNum" sz="quarter" idx="12"/>
          </p:nvPr>
        </p:nvSpPr>
        <p:spPr/>
        <p:txBody>
          <a:bodyPr/>
          <a:lstStyle/>
          <a:p>
            <a:fld id="{8D267FF6-0B34-4BC7-8CE2-D478248DEB29}" type="slidenum">
              <a:rPr lang="da-DK" smtClean="0"/>
              <a:pPr/>
              <a:t>4</a:t>
            </a:fld>
            <a:endParaRPr lang="da-D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457200"/>
            <a:ext cx="7772400" cy="1143000"/>
          </a:xfrm>
        </p:spPr>
        <p:txBody>
          <a:bodyPr/>
          <a:lstStyle/>
          <a:p>
            <a:r>
              <a:rPr lang="da-DK">
                <a:solidFill>
                  <a:schemeClr val="tx1"/>
                </a:solidFill>
              </a:rPr>
              <a:t>Principper i ny psykometri</a:t>
            </a:r>
          </a:p>
        </p:txBody>
      </p:sp>
      <p:sp>
        <p:nvSpPr>
          <p:cNvPr id="115715" name="Rectangle 3"/>
          <p:cNvSpPr>
            <a:spLocks noGrp="1" noChangeArrowheads="1"/>
          </p:cNvSpPr>
          <p:nvPr>
            <p:ph type="subTitle" idx="1"/>
          </p:nvPr>
        </p:nvSpPr>
        <p:spPr>
          <a:xfrm>
            <a:off x="685800" y="1676400"/>
            <a:ext cx="7848600" cy="4495800"/>
          </a:xfrm>
        </p:spPr>
        <p:txBody>
          <a:bodyPr>
            <a:normAutofit/>
          </a:bodyPr>
          <a:lstStyle/>
          <a:p>
            <a:pPr algn="l">
              <a:buFont typeface="Arial" pitchFamily="34" charset="0"/>
              <a:buChar char="•"/>
            </a:pPr>
            <a:r>
              <a:rPr lang="da-DK" sz="2200" dirty="0" smtClean="0">
                <a:solidFill>
                  <a:schemeClr val="tx1"/>
                </a:solidFill>
              </a:rPr>
              <a:t> Den </a:t>
            </a:r>
            <a:r>
              <a:rPr lang="da-DK" sz="2200" dirty="0">
                <a:solidFill>
                  <a:schemeClr val="tx1"/>
                </a:solidFill>
              </a:rPr>
              <a:t>egenskab der skal måles, fastholdes som en ‘latent </a:t>
            </a:r>
            <a:r>
              <a:rPr lang="da-DK" sz="2200" dirty="0" smtClean="0">
                <a:solidFill>
                  <a:schemeClr val="tx1"/>
                </a:solidFill>
              </a:rPr>
              <a:t>variabel’</a:t>
            </a:r>
          </a:p>
          <a:p>
            <a:pPr algn="l">
              <a:buFont typeface="Arial" pitchFamily="34" charset="0"/>
              <a:buChar char="•"/>
            </a:pPr>
            <a:r>
              <a:rPr lang="da-DK" sz="2200" dirty="0" smtClean="0">
                <a:solidFill>
                  <a:schemeClr val="tx1"/>
                </a:solidFill>
              </a:rPr>
              <a:t> </a:t>
            </a:r>
            <a:r>
              <a:rPr lang="da-DK" sz="2200" dirty="0" smtClean="0">
                <a:solidFill>
                  <a:schemeClr val="tx1"/>
                </a:solidFill>
              </a:rPr>
              <a:t>Informationer </a:t>
            </a:r>
            <a:r>
              <a:rPr lang="da-DK" sz="2200" dirty="0">
                <a:solidFill>
                  <a:schemeClr val="tx1"/>
                </a:solidFill>
              </a:rPr>
              <a:t>trækkes ind til at belyse (måle) den latente </a:t>
            </a:r>
            <a:r>
              <a:rPr lang="da-DK" sz="2200" dirty="0" smtClean="0">
                <a:solidFill>
                  <a:schemeClr val="tx1"/>
                </a:solidFill>
              </a:rPr>
              <a:t>variabel</a:t>
            </a:r>
          </a:p>
          <a:p>
            <a:pPr algn="l">
              <a:buFont typeface="Arial" pitchFamily="34" charset="0"/>
              <a:buChar char="•"/>
            </a:pPr>
            <a:r>
              <a:rPr lang="da-DK" sz="2200" dirty="0" smtClean="0">
                <a:solidFill>
                  <a:schemeClr val="tx1"/>
                </a:solidFill>
              </a:rPr>
              <a:t> </a:t>
            </a:r>
            <a:r>
              <a:rPr lang="da-DK" sz="2200" dirty="0" smtClean="0">
                <a:solidFill>
                  <a:schemeClr val="tx1"/>
                </a:solidFill>
              </a:rPr>
              <a:t>Egenskaberne </a:t>
            </a:r>
            <a:r>
              <a:rPr lang="da-DK" sz="2200" dirty="0">
                <a:solidFill>
                  <a:schemeClr val="tx1"/>
                </a:solidFill>
              </a:rPr>
              <a:t>ved informationerne (items) beskrives</a:t>
            </a:r>
          </a:p>
          <a:p>
            <a:pPr lvl="2" algn="l">
              <a:buFontTx/>
              <a:buChar char="-"/>
            </a:pPr>
            <a:r>
              <a:rPr lang="da-DK" sz="2200" dirty="0" smtClean="0">
                <a:solidFill>
                  <a:schemeClr val="tx1"/>
                </a:solidFill>
              </a:rPr>
              <a:t> sværhedsgrad </a:t>
            </a:r>
            <a:r>
              <a:rPr lang="da-DK" sz="2200" dirty="0">
                <a:solidFill>
                  <a:schemeClr val="tx1"/>
                </a:solidFill>
              </a:rPr>
              <a:t>(hvor svær er </a:t>
            </a:r>
            <a:r>
              <a:rPr lang="da-DK" sz="2200" dirty="0" smtClean="0">
                <a:solidFill>
                  <a:schemeClr val="tx1"/>
                </a:solidFill>
              </a:rPr>
              <a:t>opgaven)</a:t>
            </a:r>
          </a:p>
          <a:p>
            <a:pPr lvl="2" algn="l">
              <a:buFontTx/>
              <a:buChar char="-"/>
            </a:pPr>
            <a:r>
              <a:rPr lang="da-DK" sz="2200" dirty="0" smtClean="0">
                <a:solidFill>
                  <a:schemeClr val="tx1"/>
                </a:solidFill>
              </a:rPr>
              <a:t> </a:t>
            </a:r>
            <a:r>
              <a:rPr lang="da-DK" sz="2200" dirty="0" smtClean="0">
                <a:solidFill>
                  <a:schemeClr val="tx1"/>
                </a:solidFill>
              </a:rPr>
              <a:t>diskriminationsgrad </a:t>
            </a:r>
            <a:r>
              <a:rPr lang="da-DK" sz="2200" dirty="0">
                <a:solidFill>
                  <a:schemeClr val="tx1"/>
                </a:solidFill>
              </a:rPr>
              <a:t>(hvor god er opgaven til at skelne mellem </a:t>
            </a:r>
            <a:r>
              <a:rPr lang="da-DK" sz="2200" dirty="0" smtClean="0">
                <a:solidFill>
                  <a:schemeClr val="tx1"/>
                </a:solidFill>
              </a:rPr>
              <a:t>personerne)</a:t>
            </a:r>
          </a:p>
          <a:p>
            <a:pPr lvl="2" algn="l">
              <a:buFontTx/>
              <a:buChar char="-"/>
            </a:pPr>
            <a:r>
              <a:rPr lang="da-DK" sz="2200" dirty="0" smtClean="0">
                <a:solidFill>
                  <a:schemeClr val="tx1"/>
                </a:solidFill>
              </a:rPr>
              <a:t> </a:t>
            </a:r>
            <a:r>
              <a:rPr lang="da-DK" sz="2200" dirty="0" smtClean="0">
                <a:solidFill>
                  <a:schemeClr val="tx1"/>
                </a:solidFill>
              </a:rPr>
              <a:t>fejl/irrelevant </a:t>
            </a:r>
            <a:r>
              <a:rPr lang="da-DK" sz="2200" dirty="0">
                <a:solidFill>
                  <a:schemeClr val="tx1"/>
                </a:solidFill>
              </a:rPr>
              <a:t>variation i forhold til målingen (andre forhold der påvirker </a:t>
            </a:r>
            <a:r>
              <a:rPr lang="da-DK" sz="2200" dirty="0" smtClean="0">
                <a:solidFill>
                  <a:schemeClr val="tx1"/>
                </a:solidFill>
              </a:rPr>
              <a:t>opgaveløsningen)</a:t>
            </a:r>
          </a:p>
          <a:p>
            <a:pPr algn="l">
              <a:buFont typeface="Arial" pitchFamily="34" charset="0"/>
              <a:buChar char="•"/>
            </a:pPr>
            <a:r>
              <a:rPr lang="da-DK" sz="2200" dirty="0" smtClean="0">
                <a:solidFill>
                  <a:schemeClr val="tx1"/>
                </a:solidFill>
              </a:rPr>
              <a:t> Den latente variabel får tildelt en måleskala som ikke er summen af </a:t>
            </a:r>
            <a:r>
              <a:rPr lang="da-DK" sz="2200" dirty="0" err="1" smtClean="0">
                <a:solidFill>
                  <a:schemeClr val="tx1"/>
                </a:solidFill>
              </a:rPr>
              <a:t>itemscores</a:t>
            </a:r>
            <a:r>
              <a:rPr lang="da-DK" sz="2200" dirty="0" smtClean="0">
                <a:solidFill>
                  <a:schemeClr val="tx1"/>
                </a:solidFill>
              </a:rPr>
              <a:t> (i forskning behøves dette trin slet ikke) - </a:t>
            </a:r>
            <a:r>
              <a:rPr lang="da-DK" sz="2200" i="1" dirty="0" smtClean="0">
                <a:solidFill>
                  <a:schemeClr val="tx1"/>
                </a:solidFill>
              </a:rPr>
              <a:t>personparameter</a:t>
            </a:r>
            <a:r>
              <a:rPr lang="da-DK" sz="2200" dirty="0" smtClean="0">
                <a:solidFill>
                  <a:schemeClr val="tx1"/>
                </a:solidFill>
              </a:rPr>
              <a:t> eller </a:t>
            </a:r>
            <a:r>
              <a:rPr lang="da-DK" sz="2200" i="1" dirty="0" smtClean="0">
                <a:solidFill>
                  <a:schemeClr val="tx1"/>
                </a:solidFill>
              </a:rPr>
              <a:t>factor score</a:t>
            </a:r>
            <a:endParaRPr lang="da-DK" sz="2200" i="1" dirty="0">
              <a:solidFill>
                <a:schemeClr val="tx1"/>
              </a:solidFill>
            </a:endParaRPr>
          </a:p>
        </p:txBody>
      </p:sp>
      <p:sp>
        <p:nvSpPr>
          <p:cNvPr id="4" name="Pladsholder til diasnummer 3"/>
          <p:cNvSpPr>
            <a:spLocks noGrp="1"/>
          </p:cNvSpPr>
          <p:nvPr>
            <p:ph type="sldNum" sz="quarter" idx="12"/>
          </p:nvPr>
        </p:nvSpPr>
        <p:spPr/>
        <p:txBody>
          <a:bodyPr/>
          <a:lstStyle/>
          <a:p>
            <a:fld id="{8D267FF6-0B34-4BC7-8CE2-D478248DEB29}" type="slidenum">
              <a:rPr lang="da-DK" smtClean="0"/>
              <a:pPr/>
              <a:t>40</a:t>
            </a:fld>
            <a:endParaRPr lang="da-DK"/>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2286000"/>
            <a:ext cx="7772400" cy="1143000"/>
          </a:xfrm>
        </p:spPr>
        <p:txBody>
          <a:bodyPr/>
          <a:lstStyle/>
          <a:p>
            <a:r>
              <a:rPr lang="da-DK"/>
              <a:t>Målingsmodellen</a:t>
            </a:r>
          </a:p>
        </p:txBody>
      </p:sp>
      <p:sp>
        <p:nvSpPr>
          <p:cNvPr id="139267" name="Rectangle 3"/>
          <p:cNvSpPr>
            <a:spLocks noGrp="1" noChangeArrowheads="1"/>
          </p:cNvSpPr>
          <p:nvPr>
            <p:ph type="body" idx="1"/>
          </p:nvPr>
        </p:nvSpPr>
        <p:spPr>
          <a:xfrm>
            <a:off x="685800" y="1828800"/>
            <a:ext cx="7772400" cy="4267200"/>
          </a:xfrm>
        </p:spPr>
        <p:txBody>
          <a:bodyPr/>
          <a:lstStyle/>
          <a:p>
            <a:endParaRPr lang="da-DK"/>
          </a:p>
          <a:p>
            <a:pPr lvl="3"/>
            <a:endParaRPr lang="da-DK"/>
          </a:p>
        </p:txBody>
      </p:sp>
      <p:sp>
        <p:nvSpPr>
          <p:cNvPr id="5" name="Pladsholder til diasnummer 4"/>
          <p:cNvSpPr>
            <a:spLocks noGrp="1"/>
          </p:cNvSpPr>
          <p:nvPr>
            <p:ph type="sldNum" sz="quarter" idx="12"/>
          </p:nvPr>
        </p:nvSpPr>
        <p:spPr/>
        <p:txBody>
          <a:bodyPr/>
          <a:lstStyle/>
          <a:p>
            <a:fld id="{8D267FF6-0B34-4BC7-8CE2-D478248DEB29}" type="slidenum">
              <a:rPr lang="da-DK" smtClean="0"/>
              <a:pPr/>
              <a:t>41</a:t>
            </a:fld>
            <a:endParaRPr lang="da-DK"/>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da-DK"/>
              <a:t>Målingsmodel</a:t>
            </a:r>
          </a:p>
        </p:txBody>
      </p:sp>
      <p:pic>
        <p:nvPicPr>
          <p:cNvPr id="118787" name="Picture 3" descr="C:\Jan.data\CfL\Præsentationer\PsykometriOpgaver\CFAgrundmodel.png"/>
          <p:cNvPicPr>
            <a:picLocks noChangeAspect="1" noChangeArrowheads="1"/>
          </p:cNvPicPr>
          <p:nvPr/>
        </p:nvPicPr>
        <p:blipFill>
          <a:blip r:embed="rId2" cstate="print"/>
          <a:srcRect/>
          <a:stretch>
            <a:fillRect/>
          </a:stretch>
        </p:blipFill>
        <p:spPr bwMode="auto">
          <a:xfrm>
            <a:off x="533400" y="2362200"/>
            <a:ext cx="7908925" cy="3462338"/>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42</a:t>
            </a:fld>
            <a:endParaRPr lang="da-D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da-DK"/>
              <a:t>CFA-model</a:t>
            </a:r>
          </a:p>
        </p:txBody>
      </p:sp>
      <p:pic>
        <p:nvPicPr>
          <p:cNvPr id="120835" name="Picture 3"/>
          <p:cNvPicPr>
            <a:picLocks noChangeAspect="1" noChangeArrowheads="1"/>
          </p:cNvPicPr>
          <p:nvPr>
            <p:ph idx="1"/>
          </p:nvPr>
        </p:nvPicPr>
        <p:blipFill>
          <a:blip r:embed="rId2" cstate="print"/>
          <a:srcRect/>
          <a:stretch>
            <a:fillRect/>
          </a:stretch>
        </p:blipFill>
        <p:spPr>
          <a:xfrm>
            <a:off x="2362200" y="1752600"/>
            <a:ext cx="4267200" cy="4572000"/>
          </a:xfrm>
        </p:spPr>
      </p:pic>
      <p:sp>
        <p:nvSpPr>
          <p:cNvPr id="5" name="Pladsholder til diasnummer 4"/>
          <p:cNvSpPr>
            <a:spLocks noGrp="1"/>
          </p:cNvSpPr>
          <p:nvPr>
            <p:ph type="sldNum" sz="quarter" idx="12"/>
          </p:nvPr>
        </p:nvSpPr>
        <p:spPr/>
        <p:txBody>
          <a:bodyPr/>
          <a:lstStyle/>
          <a:p>
            <a:fld id="{8D267FF6-0B34-4BC7-8CE2-D478248DEB29}" type="slidenum">
              <a:rPr lang="da-DK" smtClean="0"/>
              <a:pPr/>
              <a:t>43</a:t>
            </a:fld>
            <a:endParaRPr lang="da-DK"/>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Model med latente variable</a:t>
            </a:r>
            <a:endParaRPr lang="da-DK" dirty="0"/>
          </a:p>
        </p:txBody>
      </p:sp>
      <p:sp>
        <p:nvSpPr>
          <p:cNvPr id="3" name="Pladsholder til indhold 2"/>
          <p:cNvSpPr>
            <a:spLocks noGrp="1"/>
          </p:cNvSpPr>
          <p:nvPr>
            <p:ph idx="1"/>
          </p:nvPr>
        </p:nvSpPr>
        <p:spPr>
          <a:xfrm>
            <a:off x="457200" y="1600200"/>
            <a:ext cx="8229600" cy="4925144"/>
          </a:xfrm>
        </p:spPr>
        <p:txBody>
          <a:bodyPr>
            <a:normAutofit fontScale="92500" lnSpcReduction="20000"/>
          </a:bodyPr>
          <a:lstStyle/>
          <a:p>
            <a:r>
              <a:rPr lang="da-DK" sz="2800" dirty="0" smtClean="0"/>
              <a:t>Cirkler: latente variable</a:t>
            </a:r>
          </a:p>
          <a:p>
            <a:r>
              <a:rPr lang="da-DK" sz="2800" dirty="0" smtClean="0"/>
              <a:t>Firkanter: observerede variable</a:t>
            </a:r>
          </a:p>
          <a:p>
            <a:pPr marL="342900" lvl="3" indent="-342900">
              <a:buFont typeface="Arial" pitchFamily="34" charset="0"/>
              <a:buChar char="•"/>
            </a:pPr>
            <a:r>
              <a:rPr lang="da-DK" sz="2800" dirty="0" smtClean="0"/>
              <a:t>Pile fra cirkel til firkanter: </a:t>
            </a:r>
            <a:r>
              <a:rPr lang="da-DK" sz="2800" dirty="0" err="1" smtClean="0"/>
              <a:t>loading</a:t>
            </a:r>
            <a:r>
              <a:rPr lang="da-DK" sz="2800" dirty="0" smtClean="0"/>
              <a:t> </a:t>
            </a:r>
            <a:r>
              <a:rPr lang="da-DK" sz="2800" dirty="0" smtClean="0"/>
              <a:t>for </a:t>
            </a:r>
            <a:r>
              <a:rPr lang="da-DK" sz="2800" dirty="0" smtClean="0"/>
              <a:t>hvert item </a:t>
            </a:r>
            <a:r>
              <a:rPr lang="da-DK" sz="2800" dirty="0" smtClean="0"/>
              <a:t>(diskriminationsgrad</a:t>
            </a:r>
            <a:r>
              <a:rPr lang="da-DK" sz="2800" dirty="0" smtClean="0"/>
              <a:t>)</a:t>
            </a:r>
          </a:p>
          <a:p>
            <a:pPr marL="342900" lvl="3" indent="-342900">
              <a:buFont typeface="Arial" pitchFamily="34" charset="0"/>
              <a:buChar char="•"/>
            </a:pPr>
            <a:r>
              <a:rPr lang="da-DK" sz="2800" dirty="0" smtClean="0"/>
              <a:t>(ikke vist) </a:t>
            </a:r>
            <a:r>
              <a:rPr lang="da-DK" sz="2800" dirty="0" err="1" smtClean="0"/>
              <a:t>Intercept/tærskel</a:t>
            </a:r>
            <a:r>
              <a:rPr lang="da-DK" sz="2800" dirty="0" smtClean="0"/>
              <a:t> </a:t>
            </a:r>
            <a:r>
              <a:rPr lang="da-DK" sz="2800" dirty="0" smtClean="0"/>
              <a:t>for </a:t>
            </a:r>
            <a:r>
              <a:rPr lang="da-DK" sz="2800" dirty="0" smtClean="0"/>
              <a:t>hvert item </a:t>
            </a:r>
            <a:r>
              <a:rPr lang="da-DK" sz="2800" dirty="0" smtClean="0"/>
              <a:t>(sværhedsgrad</a:t>
            </a:r>
            <a:r>
              <a:rPr lang="da-DK" sz="2800" dirty="0" smtClean="0"/>
              <a:t>)</a:t>
            </a:r>
          </a:p>
          <a:p>
            <a:pPr marL="342900" lvl="3" indent="-342900">
              <a:buFont typeface="Arial" pitchFamily="34" charset="0"/>
              <a:buChar char="•"/>
            </a:pPr>
            <a:r>
              <a:rPr lang="da-DK" sz="2800" dirty="0" smtClean="0"/>
              <a:t>Pil uden afsender til firkant: fejl/unik </a:t>
            </a:r>
            <a:r>
              <a:rPr lang="da-DK" sz="2800" dirty="0" smtClean="0"/>
              <a:t>varians for </a:t>
            </a:r>
            <a:r>
              <a:rPr lang="da-DK" sz="2800" dirty="0" smtClean="0"/>
              <a:t>hvert item</a:t>
            </a:r>
          </a:p>
          <a:p>
            <a:pPr marL="342900" lvl="3" indent="-342900">
              <a:buFont typeface="Arial" pitchFamily="34" charset="0"/>
              <a:buChar char="•"/>
            </a:pPr>
            <a:r>
              <a:rPr lang="da-DK" sz="2800" dirty="0" err="1" smtClean="0"/>
              <a:t>evt</a:t>
            </a:r>
            <a:r>
              <a:rPr lang="da-DK" sz="2800" dirty="0" smtClean="0"/>
              <a:t> </a:t>
            </a:r>
            <a:r>
              <a:rPr lang="da-DK" sz="2800" dirty="0" smtClean="0"/>
              <a:t>buede pile mellem firkanter: korrelation </a:t>
            </a:r>
            <a:r>
              <a:rPr lang="da-DK" sz="2800" dirty="0" smtClean="0"/>
              <a:t>mellem fejl for </a:t>
            </a:r>
            <a:r>
              <a:rPr lang="da-DK" sz="2800" dirty="0" smtClean="0"/>
              <a:t>items</a:t>
            </a:r>
          </a:p>
          <a:p>
            <a:pPr marL="342900" lvl="3" indent="-342900">
              <a:buFont typeface="Arial" pitchFamily="34" charset="0"/>
              <a:buChar char="•"/>
            </a:pPr>
            <a:r>
              <a:rPr lang="da-DK" sz="2800" dirty="0" smtClean="0"/>
              <a:t>(ikke vist): gennemsnit </a:t>
            </a:r>
            <a:r>
              <a:rPr lang="da-DK" sz="2800" dirty="0" smtClean="0"/>
              <a:t>og varians for </a:t>
            </a:r>
            <a:r>
              <a:rPr lang="da-DK" sz="2800" dirty="0" smtClean="0"/>
              <a:t>latente variable</a:t>
            </a:r>
          </a:p>
          <a:p>
            <a:pPr marL="342900" lvl="3" indent="-342900">
              <a:buFont typeface="Arial" pitchFamily="34" charset="0"/>
              <a:buChar char="•"/>
            </a:pPr>
            <a:r>
              <a:rPr lang="da-DK" sz="2800" dirty="0" smtClean="0"/>
              <a:t>Buede pile mellem cirkler: korrelation mellem latente variable</a:t>
            </a:r>
            <a:endParaRPr lang="da-DK" sz="2800" dirty="0" smtClean="0"/>
          </a:p>
          <a:p>
            <a:pPr marL="342900" lvl="3" indent="-342900">
              <a:buFont typeface="Arial" pitchFamily="34" charset="0"/>
              <a:buChar char="•"/>
            </a:pPr>
            <a:endParaRPr lang="da-DK" dirty="0" smtClean="0"/>
          </a:p>
          <a:p>
            <a:pPr marL="342900" lvl="3" indent="-342900">
              <a:buFont typeface="Arial" pitchFamily="34" charset="0"/>
              <a:buChar char="•"/>
            </a:pPr>
            <a:endParaRPr lang="da-DK" dirty="0" smtClean="0"/>
          </a:p>
          <a:p>
            <a:pPr marL="342900" lvl="3" indent="-342900">
              <a:buFont typeface="Arial" pitchFamily="34" charset="0"/>
              <a:buChar char="•"/>
            </a:pPr>
            <a:endParaRPr lang="da-DK" dirty="0" smtClean="0"/>
          </a:p>
          <a:p>
            <a:pPr marL="342900" lvl="3" indent="-342900">
              <a:buFont typeface="Arial" pitchFamily="34" charset="0"/>
              <a:buChar char="•"/>
            </a:pPr>
            <a:endParaRPr lang="da-DK" dirty="0" smtClean="0"/>
          </a:p>
          <a:p>
            <a:pPr marL="342900" lvl="3" indent="-342900">
              <a:buFont typeface="Arial" pitchFamily="34" charset="0"/>
              <a:buChar char="•"/>
            </a:pPr>
            <a:endParaRPr lang="da-DK" dirty="0" smtClean="0"/>
          </a:p>
          <a:p>
            <a:endParaRPr lang="da-DK" dirty="0" smtClean="0"/>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44</a:t>
            </a:fld>
            <a:endParaRPr lang="da-DK"/>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81000"/>
            <a:ext cx="7772400" cy="1143000"/>
          </a:xfrm>
        </p:spPr>
        <p:txBody>
          <a:bodyPr/>
          <a:lstStyle/>
          <a:p>
            <a:r>
              <a:rPr lang="da-DK"/>
              <a:t>Eksplorativ faktoranalyse</a:t>
            </a:r>
          </a:p>
        </p:txBody>
      </p:sp>
      <p:pic>
        <p:nvPicPr>
          <p:cNvPr id="122883" name="Picture 3"/>
          <p:cNvPicPr>
            <a:picLocks noChangeAspect="1" noChangeArrowheads="1"/>
          </p:cNvPicPr>
          <p:nvPr/>
        </p:nvPicPr>
        <p:blipFill>
          <a:blip r:embed="rId2" cstate="print"/>
          <a:srcRect/>
          <a:stretch>
            <a:fillRect/>
          </a:stretch>
        </p:blipFill>
        <p:spPr bwMode="auto">
          <a:xfrm>
            <a:off x="1600200" y="1905000"/>
            <a:ext cx="5867400" cy="4210050"/>
          </a:xfrm>
          <a:prstGeom prst="rect">
            <a:avLst/>
          </a:prstGeom>
          <a:noFill/>
          <a:ln w="9525">
            <a:noFill/>
            <a:miter lim="800000"/>
            <a:headEnd/>
            <a:tailEnd/>
          </a:ln>
          <a:effectLst/>
        </p:spPr>
      </p:pic>
      <p:sp>
        <p:nvSpPr>
          <p:cNvPr id="5" name="Pladsholder til diasnummer 4"/>
          <p:cNvSpPr>
            <a:spLocks noGrp="1"/>
          </p:cNvSpPr>
          <p:nvPr>
            <p:ph type="sldNum" sz="quarter" idx="12"/>
          </p:nvPr>
        </p:nvSpPr>
        <p:spPr/>
        <p:txBody>
          <a:bodyPr/>
          <a:lstStyle/>
          <a:p>
            <a:fld id="{8D267FF6-0B34-4BC7-8CE2-D478248DEB29}" type="slidenum">
              <a:rPr lang="da-DK" smtClean="0"/>
              <a:pPr/>
              <a:t>45</a:t>
            </a:fld>
            <a:endParaRPr lang="da-DK"/>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a-DK"/>
              <a:t>CFA med 3 latente variable</a:t>
            </a:r>
          </a:p>
        </p:txBody>
      </p:sp>
      <p:pic>
        <p:nvPicPr>
          <p:cNvPr id="123907" name="Picture 3" descr="C:\Jan.data\CfL\Præsentationer\PsykometriOpgaver\CFA.png"/>
          <p:cNvPicPr>
            <a:picLocks noChangeAspect="1" noChangeArrowheads="1"/>
          </p:cNvPicPr>
          <p:nvPr/>
        </p:nvPicPr>
        <p:blipFill>
          <a:blip r:embed="rId2" cstate="print"/>
          <a:srcRect/>
          <a:stretch>
            <a:fillRect/>
          </a:stretch>
        </p:blipFill>
        <p:spPr bwMode="auto">
          <a:xfrm>
            <a:off x="1295400" y="2057400"/>
            <a:ext cx="6710363" cy="4038600"/>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46</a:t>
            </a:fld>
            <a:endParaRPr lang="da-DK"/>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da-DK"/>
              <a:t>Model med baggrundsvariable</a:t>
            </a:r>
          </a:p>
        </p:txBody>
      </p:sp>
      <p:pic>
        <p:nvPicPr>
          <p:cNvPr id="124931" name="Picture 3" descr="C:\Jan.data\CfL\Præsentationer\PsykometriOpgaver\CFA_MIMIC.png"/>
          <p:cNvPicPr>
            <a:picLocks noChangeAspect="1" noChangeArrowheads="1"/>
          </p:cNvPicPr>
          <p:nvPr/>
        </p:nvPicPr>
        <p:blipFill>
          <a:blip r:embed="rId2" cstate="print"/>
          <a:srcRect/>
          <a:stretch>
            <a:fillRect/>
          </a:stretch>
        </p:blipFill>
        <p:spPr bwMode="auto">
          <a:xfrm>
            <a:off x="1066800" y="1752600"/>
            <a:ext cx="6858000" cy="4510088"/>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47</a:t>
            </a:fld>
            <a:endParaRPr lang="da-DK"/>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a:t>Item Characteristic Curve</a:t>
            </a:r>
          </a:p>
        </p:txBody>
      </p:sp>
      <p:pic>
        <p:nvPicPr>
          <p:cNvPr id="68611" name="Picture 3" descr="C:\Jan.data\CfL\Præsentationer\PsykometriOpgaver\Single_ICC_V1.jpg"/>
          <p:cNvPicPr>
            <a:picLocks noChangeAspect="1" noChangeArrowheads="1"/>
          </p:cNvPicPr>
          <p:nvPr/>
        </p:nvPicPr>
        <p:blipFill>
          <a:blip r:embed="rId2" cstate="print"/>
          <a:srcRect/>
          <a:stretch>
            <a:fillRect/>
          </a:stretch>
        </p:blipFill>
        <p:spPr bwMode="auto">
          <a:xfrm>
            <a:off x="914400" y="1981200"/>
            <a:ext cx="7296150" cy="4095750"/>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48</a:t>
            </a:fld>
            <a:endParaRPr lang="da-DK"/>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a:t>Items til forholdsvis god skala</a:t>
            </a:r>
          </a:p>
        </p:txBody>
      </p:sp>
      <p:pic>
        <p:nvPicPr>
          <p:cNvPr id="69635" name="Picture 3" descr="C:\Jan.data\CfL\Præsentationer\PsykometriOpgaver\TF_ICCkurver.jpg"/>
          <p:cNvPicPr>
            <a:picLocks noChangeAspect="1" noChangeArrowheads="1"/>
          </p:cNvPicPr>
          <p:nvPr/>
        </p:nvPicPr>
        <p:blipFill>
          <a:blip r:embed="rId2" cstate="print"/>
          <a:srcRect/>
          <a:stretch>
            <a:fillRect/>
          </a:stretch>
        </p:blipFill>
        <p:spPr bwMode="auto">
          <a:xfrm>
            <a:off x="990600" y="1828800"/>
            <a:ext cx="7239000" cy="4487863"/>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49</a:t>
            </a:fld>
            <a:endParaRPr lang="da-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Præsentationsrunde</a:t>
            </a:r>
            <a:endParaRPr lang="da-DK" dirty="0"/>
          </a:p>
        </p:txBody>
      </p:sp>
      <p:sp>
        <p:nvSpPr>
          <p:cNvPr id="3" name="Pladsholder til indhold 2"/>
          <p:cNvSpPr>
            <a:spLocks noGrp="1"/>
          </p:cNvSpPr>
          <p:nvPr>
            <p:ph idx="1"/>
          </p:nvPr>
        </p:nvSpPr>
        <p:spPr/>
        <p:txBody>
          <a:bodyPr/>
          <a:lstStyle/>
          <a:p>
            <a:r>
              <a:rPr lang="da-DK" dirty="0" smtClean="0"/>
              <a:t>Kort præsentation (en sætning om hvert punkt – tal langsomt):</a:t>
            </a:r>
          </a:p>
          <a:p>
            <a:r>
              <a:rPr lang="da-DK" dirty="0" smtClean="0"/>
              <a:t>Navn</a:t>
            </a:r>
          </a:p>
          <a:p>
            <a:r>
              <a:rPr lang="da-DK" dirty="0" smtClean="0"/>
              <a:t>Arbejdssted</a:t>
            </a:r>
          </a:p>
          <a:p>
            <a:r>
              <a:rPr lang="da-DK" dirty="0" smtClean="0"/>
              <a:t>Arbejds- og interesseområder</a:t>
            </a:r>
          </a:p>
          <a:p>
            <a:r>
              <a:rPr lang="da-DK" dirty="0" smtClean="0"/>
              <a:t>Erfaring med psykologiske undersøgelser og tests</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5</a:t>
            </a:fld>
            <a:endParaRPr lang="da-D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a:t>Items til dårlig skala</a:t>
            </a:r>
          </a:p>
        </p:txBody>
      </p:sp>
      <p:pic>
        <p:nvPicPr>
          <p:cNvPr id="70659" name="Picture 3" descr="C:\Jan.data\CfL\Præsentationer\PsykometriOpgaver\ICC_E1.png"/>
          <p:cNvPicPr>
            <a:picLocks noChangeAspect="1" noChangeArrowheads="1"/>
          </p:cNvPicPr>
          <p:nvPr/>
        </p:nvPicPr>
        <p:blipFill>
          <a:blip r:embed="rId2" cstate="print"/>
          <a:srcRect/>
          <a:stretch>
            <a:fillRect/>
          </a:stretch>
        </p:blipFill>
        <p:spPr bwMode="auto">
          <a:xfrm>
            <a:off x="838200" y="2133600"/>
            <a:ext cx="7467600" cy="3886200"/>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50</a:t>
            </a:fld>
            <a:endParaRPr lang="da-DK"/>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a:t>Skala uden de dårlige items</a:t>
            </a:r>
          </a:p>
        </p:txBody>
      </p:sp>
      <p:pic>
        <p:nvPicPr>
          <p:cNvPr id="71683" name="Picture 3" descr="C:\Jan.data\CfL\Præsentationer\PsykometriOpgaver\ICC_E3.png"/>
          <p:cNvPicPr>
            <a:picLocks noChangeAspect="1" noChangeArrowheads="1"/>
          </p:cNvPicPr>
          <p:nvPr/>
        </p:nvPicPr>
        <p:blipFill>
          <a:blip r:embed="rId2" cstate="print"/>
          <a:srcRect/>
          <a:stretch>
            <a:fillRect/>
          </a:stretch>
        </p:blipFill>
        <p:spPr bwMode="auto">
          <a:xfrm>
            <a:off x="685800" y="1981200"/>
            <a:ext cx="7696200" cy="4267200"/>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51</a:t>
            </a:fld>
            <a:endParaRPr lang="da-DK"/>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09600" y="838200"/>
            <a:ext cx="7772400" cy="1143000"/>
          </a:xfrm>
        </p:spPr>
        <p:txBody>
          <a:bodyPr/>
          <a:lstStyle/>
          <a:p>
            <a:r>
              <a:rPr lang="da-DK"/>
              <a:t>Raschmodel</a:t>
            </a:r>
          </a:p>
        </p:txBody>
      </p:sp>
      <p:sp>
        <p:nvSpPr>
          <p:cNvPr id="73731" name="Rectangle 3"/>
          <p:cNvSpPr>
            <a:spLocks noGrp="1" noChangeArrowheads="1"/>
          </p:cNvSpPr>
          <p:nvPr>
            <p:ph type="subTitle" idx="1"/>
          </p:nvPr>
        </p:nvSpPr>
        <p:spPr>
          <a:xfrm>
            <a:off x="1295400" y="2362200"/>
            <a:ext cx="6400800" cy="3505200"/>
          </a:xfrm>
        </p:spPr>
        <p:txBody>
          <a:bodyPr>
            <a:noAutofit/>
          </a:bodyPr>
          <a:lstStyle/>
          <a:p>
            <a:pPr algn="l">
              <a:buFont typeface="Arial" pitchFamily="34" charset="0"/>
              <a:buChar char="•"/>
            </a:pPr>
            <a:r>
              <a:rPr lang="da-DK" sz="2400" dirty="0" smtClean="0">
                <a:solidFill>
                  <a:schemeClr val="tx1"/>
                </a:solidFill>
              </a:rPr>
              <a:t> I </a:t>
            </a:r>
            <a:r>
              <a:rPr lang="da-DK" sz="2400" dirty="0">
                <a:solidFill>
                  <a:schemeClr val="tx1"/>
                </a:solidFill>
              </a:rPr>
              <a:t>en </a:t>
            </a:r>
            <a:r>
              <a:rPr lang="da-DK" sz="2400" dirty="0" err="1">
                <a:solidFill>
                  <a:schemeClr val="tx1"/>
                </a:solidFill>
              </a:rPr>
              <a:t>Raschmodel</a:t>
            </a:r>
            <a:r>
              <a:rPr lang="da-DK" sz="2400" dirty="0">
                <a:solidFill>
                  <a:schemeClr val="tx1"/>
                </a:solidFill>
              </a:rPr>
              <a:t> diskriminerer alle items lige meget</a:t>
            </a:r>
          </a:p>
          <a:p>
            <a:pPr algn="l">
              <a:buFont typeface="Arial" pitchFamily="34" charset="0"/>
              <a:buChar char="•"/>
            </a:pPr>
            <a:r>
              <a:rPr lang="da-DK" sz="2400" dirty="0" smtClean="0">
                <a:solidFill>
                  <a:schemeClr val="tx1"/>
                </a:solidFill>
              </a:rPr>
              <a:t> Det </a:t>
            </a:r>
            <a:r>
              <a:rPr lang="da-DK" sz="2400" dirty="0">
                <a:solidFill>
                  <a:schemeClr val="tx1"/>
                </a:solidFill>
              </a:rPr>
              <a:t>vil sige at de </a:t>
            </a:r>
            <a:r>
              <a:rPr lang="da-DK" sz="2400" dirty="0" err="1">
                <a:solidFill>
                  <a:schemeClr val="tx1"/>
                </a:solidFill>
              </a:rPr>
              <a:t>itemkarakteristiske</a:t>
            </a:r>
            <a:r>
              <a:rPr lang="da-DK" sz="2400" dirty="0">
                <a:solidFill>
                  <a:schemeClr val="tx1"/>
                </a:solidFill>
              </a:rPr>
              <a:t> kurver (ICC) er parallelle </a:t>
            </a:r>
          </a:p>
          <a:p>
            <a:pPr algn="l">
              <a:buFont typeface="Arial" pitchFamily="34" charset="0"/>
              <a:buChar char="•"/>
            </a:pPr>
            <a:r>
              <a:rPr lang="da-DK" sz="2400" dirty="0" smtClean="0">
                <a:solidFill>
                  <a:schemeClr val="tx1"/>
                </a:solidFill>
              </a:rPr>
              <a:t> En </a:t>
            </a:r>
            <a:r>
              <a:rPr lang="da-DK" sz="2400" dirty="0" err="1">
                <a:solidFill>
                  <a:schemeClr val="tx1"/>
                </a:solidFill>
              </a:rPr>
              <a:t>Raschmodel</a:t>
            </a:r>
            <a:r>
              <a:rPr lang="da-DK" sz="2400" dirty="0">
                <a:solidFill>
                  <a:schemeClr val="tx1"/>
                </a:solidFill>
              </a:rPr>
              <a:t> er betingelsen for at man kan tillade sig at bruge </a:t>
            </a:r>
            <a:r>
              <a:rPr lang="da-DK" sz="2400" dirty="0" err="1">
                <a:solidFill>
                  <a:schemeClr val="tx1"/>
                </a:solidFill>
              </a:rPr>
              <a:t>sumscores</a:t>
            </a:r>
            <a:endParaRPr lang="da-DK" sz="2400" dirty="0">
              <a:solidFill>
                <a:schemeClr val="tx1"/>
              </a:solidFill>
            </a:endParaRPr>
          </a:p>
          <a:p>
            <a:pPr algn="l">
              <a:buFont typeface="Arial" pitchFamily="34" charset="0"/>
              <a:buChar char="•"/>
            </a:pPr>
            <a:r>
              <a:rPr lang="da-DK" sz="2400" dirty="0" smtClean="0">
                <a:solidFill>
                  <a:schemeClr val="tx1"/>
                </a:solidFill>
              </a:rPr>
              <a:t> </a:t>
            </a:r>
            <a:r>
              <a:rPr lang="da-DK" sz="2400" dirty="0" err="1" smtClean="0">
                <a:solidFill>
                  <a:schemeClr val="tx1"/>
                </a:solidFill>
              </a:rPr>
              <a:t>Raschmodel</a:t>
            </a:r>
            <a:r>
              <a:rPr lang="da-DK" sz="2400" dirty="0" smtClean="0">
                <a:solidFill>
                  <a:schemeClr val="tx1"/>
                </a:solidFill>
              </a:rPr>
              <a:t> </a:t>
            </a:r>
            <a:r>
              <a:rPr lang="da-DK" sz="2400" dirty="0">
                <a:solidFill>
                  <a:schemeClr val="tx1"/>
                </a:solidFill>
              </a:rPr>
              <a:t>er forudsætningen for </a:t>
            </a:r>
            <a:r>
              <a:rPr lang="da-DK" sz="2400" dirty="0" err="1">
                <a:solidFill>
                  <a:schemeClr val="tx1"/>
                </a:solidFill>
              </a:rPr>
              <a:t>Cronbach’s</a:t>
            </a:r>
            <a:r>
              <a:rPr lang="da-DK" sz="2400" dirty="0">
                <a:solidFill>
                  <a:schemeClr val="tx1"/>
                </a:solidFill>
              </a:rPr>
              <a:t> </a:t>
            </a:r>
            <a:r>
              <a:rPr lang="da-DK" sz="2400" dirty="0" smtClean="0">
                <a:solidFill>
                  <a:schemeClr val="tx1"/>
                </a:solidFill>
              </a:rPr>
              <a:t>alfa</a:t>
            </a:r>
            <a:endParaRPr lang="da-DK" sz="2400" dirty="0">
              <a:solidFill>
                <a:schemeClr val="tx1"/>
              </a:solidFill>
            </a:endParaRPr>
          </a:p>
          <a:p>
            <a:pPr algn="l">
              <a:buFont typeface="Arial" pitchFamily="34" charset="0"/>
              <a:buChar char="•"/>
            </a:pPr>
            <a:r>
              <a:rPr lang="da-DK" sz="2400" dirty="0" smtClean="0">
                <a:solidFill>
                  <a:schemeClr val="tx1"/>
                </a:solidFill>
              </a:rPr>
              <a:t> </a:t>
            </a:r>
            <a:r>
              <a:rPr lang="da-DK" sz="2400" dirty="0" err="1" smtClean="0">
                <a:solidFill>
                  <a:schemeClr val="tx1"/>
                </a:solidFill>
              </a:rPr>
              <a:t>Raschmodellen</a:t>
            </a:r>
            <a:r>
              <a:rPr lang="da-DK" sz="2400" dirty="0" smtClean="0">
                <a:solidFill>
                  <a:schemeClr val="tx1"/>
                </a:solidFill>
              </a:rPr>
              <a:t> </a:t>
            </a:r>
            <a:r>
              <a:rPr lang="da-DK" sz="2400" dirty="0">
                <a:solidFill>
                  <a:schemeClr val="tx1"/>
                </a:solidFill>
              </a:rPr>
              <a:t>passer sjældent</a:t>
            </a:r>
          </a:p>
        </p:txBody>
      </p:sp>
      <p:sp>
        <p:nvSpPr>
          <p:cNvPr id="4" name="Pladsholder til diasnummer 3"/>
          <p:cNvSpPr>
            <a:spLocks noGrp="1"/>
          </p:cNvSpPr>
          <p:nvPr>
            <p:ph type="sldNum" sz="quarter" idx="12"/>
          </p:nvPr>
        </p:nvSpPr>
        <p:spPr/>
        <p:txBody>
          <a:bodyPr/>
          <a:lstStyle/>
          <a:p>
            <a:fld id="{8D267FF6-0B34-4BC7-8CE2-D478248DEB29}" type="slidenum">
              <a:rPr lang="da-DK" smtClean="0"/>
              <a:pPr/>
              <a:t>52</a:t>
            </a:fld>
            <a:endParaRPr lang="da-DK"/>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609600" y="609600"/>
            <a:ext cx="7772400" cy="1143000"/>
          </a:xfrm>
        </p:spPr>
        <p:txBody>
          <a:bodyPr/>
          <a:lstStyle/>
          <a:p>
            <a:r>
              <a:rPr lang="da-DK"/>
              <a:t>Vurdering af målingsmodel</a:t>
            </a:r>
          </a:p>
        </p:txBody>
      </p:sp>
      <p:sp>
        <p:nvSpPr>
          <p:cNvPr id="125955" name="Rectangle 3"/>
          <p:cNvSpPr>
            <a:spLocks noGrp="1" noChangeArrowheads="1"/>
          </p:cNvSpPr>
          <p:nvPr>
            <p:ph type="subTitle" idx="1"/>
          </p:nvPr>
        </p:nvSpPr>
        <p:spPr>
          <a:xfrm>
            <a:off x="1371600" y="2209800"/>
            <a:ext cx="6400800" cy="3733800"/>
          </a:xfrm>
        </p:spPr>
        <p:txBody>
          <a:bodyPr/>
          <a:lstStyle/>
          <a:p>
            <a:pPr algn="l"/>
            <a:r>
              <a:rPr lang="da-DK" dirty="0">
                <a:solidFill>
                  <a:schemeClr val="tx1"/>
                </a:solidFill>
              </a:rPr>
              <a:t>Klassisk </a:t>
            </a:r>
            <a:r>
              <a:rPr lang="da-DK" dirty="0" err="1">
                <a:solidFill>
                  <a:schemeClr val="tx1"/>
                </a:solidFill>
              </a:rPr>
              <a:t>psykometri</a:t>
            </a:r>
            <a:r>
              <a:rPr lang="da-DK" dirty="0">
                <a:solidFill>
                  <a:schemeClr val="tx1"/>
                </a:solidFill>
              </a:rPr>
              <a:t>:</a:t>
            </a:r>
          </a:p>
          <a:p>
            <a:pPr algn="l"/>
            <a:r>
              <a:rPr lang="da-DK" dirty="0">
                <a:solidFill>
                  <a:schemeClr val="tx1"/>
                </a:solidFill>
              </a:rPr>
              <a:t>- </a:t>
            </a:r>
            <a:r>
              <a:rPr lang="da-DK" dirty="0" err="1" smtClean="0">
                <a:solidFill>
                  <a:schemeClr val="tx1"/>
                </a:solidFill>
              </a:rPr>
              <a:t>Reliabilitet</a:t>
            </a:r>
            <a:r>
              <a:rPr lang="da-DK" dirty="0" smtClean="0">
                <a:solidFill>
                  <a:schemeClr val="tx1"/>
                </a:solidFill>
              </a:rPr>
              <a:t>: </a:t>
            </a:r>
            <a:r>
              <a:rPr lang="da-DK" dirty="0" err="1" smtClean="0">
                <a:solidFill>
                  <a:schemeClr val="tx1"/>
                </a:solidFill>
              </a:rPr>
              <a:t>Cronbach’s</a:t>
            </a:r>
            <a:r>
              <a:rPr lang="da-DK" dirty="0" smtClean="0">
                <a:solidFill>
                  <a:schemeClr val="tx1"/>
                </a:solidFill>
              </a:rPr>
              <a:t> </a:t>
            </a:r>
            <a:r>
              <a:rPr lang="da-DK" dirty="0">
                <a:solidFill>
                  <a:schemeClr val="tx1"/>
                </a:solidFill>
              </a:rPr>
              <a:t>alfa</a:t>
            </a:r>
          </a:p>
          <a:p>
            <a:pPr algn="l"/>
            <a:endParaRPr lang="da-DK" dirty="0">
              <a:solidFill>
                <a:schemeClr val="tx1"/>
              </a:solidFill>
            </a:endParaRPr>
          </a:p>
          <a:p>
            <a:pPr algn="l"/>
            <a:r>
              <a:rPr lang="da-DK" dirty="0">
                <a:solidFill>
                  <a:schemeClr val="tx1"/>
                </a:solidFill>
              </a:rPr>
              <a:t>Ny </a:t>
            </a:r>
            <a:r>
              <a:rPr lang="da-DK" dirty="0" err="1">
                <a:solidFill>
                  <a:schemeClr val="tx1"/>
                </a:solidFill>
              </a:rPr>
              <a:t>psykometri</a:t>
            </a:r>
            <a:r>
              <a:rPr lang="da-DK" dirty="0">
                <a:solidFill>
                  <a:schemeClr val="tx1"/>
                </a:solidFill>
              </a:rPr>
              <a:t>:</a:t>
            </a:r>
          </a:p>
          <a:p>
            <a:pPr algn="l"/>
            <a:r>
              <a:rPr lang="da-DK" dirty="0">
                <a:solidFill>
                  <a:schemeClr val="tx1"/>
                </a:solidFill>
              </a:rPr>
              <a:t>- Globale </a:t>
            </a:r>
            <a:r>
              <a:rPr lang="da-DK" dirty="0" err="1">
                <a:solidFill>
                  <a:schemeClr val="tx1"/>
                </a:solidFill>
              </a:rPr>
              <a:t>fitindekser</a:t>
            </a:r>
            <a:endParaRPr lang="da-DK" dirty="0">
              <a:solidFill>
                <a:schemeClr val="tx1"/>
              </a:solidFill>
            </a:endParaRPr>
          </a:p>
          <a:p>
            <a:pPr algn="l"/>
            <a:r>
              <a:rPr lang="da-DK" dirty="0">
                <a:solidFill>
                  <a:schemeClr val="tx1"/>
                </a:solidFill>
              </a:rPr>
              <a:t>- </a:t>
            </a:r>
            <a:r>
              <a:rPr lang="da-DK" dirty="0" err="1">
                <a:solidFill>
                  <a:schemeClr val="tx1"/>
                </a:solidFill>
              </a:rPr>
              <a:t>Itemparametre</a:t>
            </a:r>
            <a:endParaRPr lang="da-DK" dirty="0">
              <a:solidFill>
                <a:schemeClr val="tx1"/>
              </a:solidFill>
            </a:endParaRPr>
          </a:p>
        </p:txBody>
      </p:sp>
      <p:sp>
        <p:nvSpPr>
          <p:cNvPr id="4" name="Pladsholder til diasnummer 3"/>
          <p:cNvSpPr>
            <a:spLocks noGrp="1"/>
          </p:cNvSpPr>
          <p:nvPr>
            <p:ph type="sldNum" sz="quarter" idx="12"/>
          </p:nvPr>
        </p:nvSpPr>
        <p:spPr/>
        <p:txBody>
          <a:bodyPr/>
          <a:lstStyle/>
          <a:p>
            <a:fld id="{8D267FF6-0B34-4BC7-8CE2-D478248DEB29}" type="slidenum">
              <a:rPr lang="da-DK" smtClean="0"/>
              <a:pPr/>
              <a:t>53</a:t>
            </a:fld>
            <a:endParaRPr lang="da-DK"/>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685800"/>
            <a:ext cx="7772400" cy="1143000"/>
          </a:xfrm>
        </p:spPr>
        <p:txBody>
          <a:bodyPr/>
          <a:lstStyle/>
          <a:p>
            <a:r>
              <a:rPr lang="da-DK"/>
              <a:t>Cronbach’s alfa</a:t>
            </a:r>
          </a:p>
        </p:txBody>
      </p:sp>
      <p:sp>
        <p:nvSpPr>
          <p:cNvPr id="126979" name="Rectangle 3"/>
          <p:cNvSpPr>
            <a:spLocks noGrp="1" noChangeArrowheads="1"/>
          </p:cNvSpPr>
          <p:nvPr>
            <p:ph type="subTitle" idx="1"/>
          </p:nvPr>
        </p:nvSpPr>
        <p:spPr>
          <a:xfrm>
            <a:off x="1295400" y="2743200"/>
            <a:ext cx="6400800" cy="2895600"/>
          </a:xfrm>
        </p:spPr>
        <p:txBody>
          <a:bodyPr>
            <a:normAutofit/>
          </a:bodyPr>
          <a:lstStyle/>
          <a:p>
            <a:pPr algn="l">
              <a:buFont typeface="Arial" pitchFamily="34" charset="0"/>
              <a:buChar char="•"/>
            </a:pPr>
            <a:r>
              <a:rPr lang="da-DK" sz="2400" dirty="0" smtClean="0">
                <a:solidFill>
                  <a:schemeClr val="tx1"/>
                </a:solidFill>
              </a:rPr>
              <a:t> En </a:t>
            </a:r>
            <a:r>
              <a:rPr lang="da-DK" sz="2400" dirty="0">
                <a:solidFill>
                  <a:schemeClr val="tx1"/>
                </a:solidFill>
              </a:rPr>
              <a:t>slags gennemsnit af hvert items korrelation med alle andre items</a:t>
            </a:r>
          </a:p>
          <a:p>
            <a:pPr algn="l">
              <a:buFont typeface="Arial" pitchFamily="34" charset="0"/>
              <a:buChar char="•"/>
            </a:pPr>
            <a:r>
              <a:rPr lang="da-DK" sz="2400" dirty="0" smtClean="0">
                <a:solidFill>
                  <a:schemeClr val="tx1"/>
                </a:solidFill>
              </a:rPr>
              <a:t> Alfa </a:t>
            </a:r>
            <a:r>
              <a:rPr lang="da-DK" sz="2400" dirty="0">
                <a:solidFill>
                  <a:schemeClr val="tx1"/>
                </a:solidFill>
              </a:rPr>
              <a:t>forudsætter </a:t>
            </a:r>
            <a:r>
              <a:rPr lang="da-DK" sz="2400" dirty="0" err="1">
                <a:solidFill>
                  <a:schemeClr val="tx1"/>
                </a:solidFill>
              </a:rPr>
              <a:t>Raschmodel</a:t>
            </a:r>
            <a:endParaRPr lang="da-DK" sz="2400" dirty="0">
              <a:solidFill>
                <a:schemeClr val="tx1"/>
              </a:solidFill>
            </a:endParaRPr>
          </a:p>
          <a:p>
            <a:pPr algn="l">
              <a:buFont typeface="Arial" pitchFamily="34" charset="0"/>
              <a:buChar char="•"/>
            </a:pPr>
            <a:r>
              <a:rPr lang="da-DK" sz="2400" dirty="0" smtClean="0">
                <a:solidFill>
                  <a:schemeClr val="tx1"/>
                </a:solidFill>
              </a:rPr>
              <a:t> Alfa </a:t>
            </a:r>
            <a:r>
              <a:rPr lang="da-DK" sz="2400" dirty="0">
                <a:solidFill>
                  <a:schemeClr val="tx1"/>
                </a:solidFill>
              </a:rPr>
              <a:t>er upræcis</a:t>
            </a:r>
          </a:p>
          <a:p>
            <a:pPr algn="l">
              <a:buFont typeface="Arial" pitchFamily="34" charset="0"/>
              <a:buChar char="•"/>
            </a:pPr>
            <a:r>
              <a:rPr lang="da-DK" sz="2400" dirty="0" smtClean="0">
                <a:solidFill>
                  <a:schemeClr val="tx1"/>
                </a:solidFill>
              </a:rPr>
              <a:t> I </a:t>
            </a:r>
            <a:r>
              <a:rPr lang="da-DK" sz="2400" dirty="0">
                <a:solidFill>
                  <a:schemeClr val="tx1"/>
                </a:solidFill>
              </a:rPr>
              <a:t>nogle tilfælde undervurderer alfa de faktiske forhold, i andre er det ikke muligt at forudsige om den under- eller overvurderer</a:t>
            </a:r>
          </a:p>
        </p:txBody>
      </p:sp>
      <p:sp>
        <p:nvSpPr>
          <p:cNvPr id="4" name="Pladsholder til diasnummer 3"/>
          <p:cNvSpPr>
            <a:spLocks noGrp="1"/>
          </p:cNvSpPr>
          <p:nvPr>
            <p:ph type="sldNum" sz="quarter" idx="12"/>
          </p:nvPr>
        </p:nvSpPr>
        <p:spPr/>
        <p:txBody>
          <a:bodyPr/>
          <a:lstStyle/>
          <a:p>
            <a:fld id="{8D267FF6-0B34-4BC7-8CE2-D478248DEB29}" type="slidenum">
              <a:rPr lang="da-DK" smtClean="0"/>
              <a:pPr/>
              <a:t>54</a:t>
            </a:fld>
            <a:endParaRPr lang="da-DK"/>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09600" y="762000"/>
            <a:ext cx="7772400" cy="1143000"/>
          </a:xfrm>
        </p:spPr>
        <p:txBody>
          <a:bodyPr/>
          <a:lstStyle/>
          <a:p>
            <a:r>
              <a:rPr lang="da-DK"/>
              <a:t>Globale fitindekser</a:t>
            </a:r>
          </a:p>
        </p:txBody>
      </p:sp>
      <p:sp>
        <p:nvSpPr>
          <p:cNvPr id="128003" name="Rectangle 3"/>
          <p:cNvSpPr>
            <a:spLocks noGrp="1" noChangeArrowheads="1"/>
          </p:cNvSpPr>
          <p:nvPr>
            <p:ph type="subTitle" idx="1"/>
          </p:nvPr>
        </p:nvSpPr>
        <p:spPr>
          <a:xfrm>
            <a:off x="1371600" y="2362200"/>
            <a:ext cx="6400800" cy="3587080"/>
          </a:xfrm>
        </p:spPr>
        <p:txBody>
          <a:bodyPr>
            <a:noAutofit/>
          </a:bodyPr>
          <a:lstStyle/>
          <a:p>
            <a:pPr algn="l">
              <a:buFont typeface="Arial" pitchFamily="34" charset="0"/>
              <a:buChar char="•"/>
            </a:pPr>
            <a:r>
              <a:rPr lang="da-DK" sz="2400" dirty="0" smtClean="0">
                <a:solidFill>
                  <a:schemeClr val="tx1"/>
                </a:solidFill>
              </a:rPr>
              <a:t> De </a:t>
            </a:r>
            <a:r>
              <a:rPr lang="da-DK" sz="2400" dirty="0">
                <a:solidFill>
                  <a:schemeClr val="tx1"/>
                </a:solidFill>
              </a:rPr>
              <a:t>faktiske data beskrives ud fra deres variation og deres indbyrdes sammenhænge.</a:t>
            </a:r>
          </a:p>
          <a:p>
            <a:pPr algn="l">
              <a:buFont typeface="Arial" pitchFamily="34" charset="0"/>
              <a:buChar char="•"/>
            </a:pPr>
            <a:r>
              <a:rPr lang="da-DK" sz="2400" dirty="0" smtClean="0">
                <a:solidFill>
                  <a:schemeClr val="tx1"/>
                </a:solidFill>
              </a:rPr>
              <a:t> Ud </a:t>
            </a:r>
            <a:r>
              <a:rPr lang="da-DK" sz="2400" dirty="0">
                <a:solidFill>
                  <a:schemeClr val="tx1"/>
                </a:solidFill>
              </a:rPr>
              <a:t>fra den opstillede model forudsiges variation og sammenhænge</a:t>
            </a:r>
          </a:p>
          <a:p>
            <a:pPr algn="l">
              <a:buFont typeface="Arial" pitchFamily="34" charset="0"/>
              <a:buChar char="•"/>
            </a:pPr>
            <a:endParaRPr lang="da-DK" sz="2400" dirty="0">
              <a:solidFill>
                <a:schemeClr val="tx1"/>
              </a:solidFill>
            </a:endParaRPr>
          </a:p>
          <a:p>
            <a:pPr algn="l">
              <a:buFont typeface="Arial" pitchFamily="34" charset="0"/>
              <a:buChar char="•"/>
            </a:pPr>
            <a:r>
              <a:rPr lang="da-DK" sz="2400" dirty="0" smtClean="0">
                <a:solidFill>
                  <a:schemeClr val="tx1"/>
                </a:solidFill>
              </a:rPr>
              <a:t> De </a:t>
            </a:r>
            <a:r>
              <a:rPr lang="da-DK" sz="2400" dirty="0">
                <a:solidFill>
                  <a:schemeClr val="tx1"/>
                </a:solidFill>
              </a:rPr>
              <a:t>globale </a:t>
            </a:r>
            <a:r>
              <a:rPr lang="da-DK" sz="2400" dirty="0" err="1">
                <a:solidFill>
                  <a:schemeClr val="tx1"/>
                </a:solidFill>
              </a:rPr>
              <a:t>fitindekser</a:t>
            </a:r>
            <a:r>
              <a:rPr lang="da-DK" sz="2400" dirty="0">
                <a:solidFill>
                  <a:schemeClr val="tx1"/>
                </a:solidFill>
              </a:rPr>
              <a:t> er mål for hvor godt de faktiske data forudsiges af den opstillede model</a:t>
            </a:r>
          </a:p>
          <a:p>
            <a:pPr algn="l">
              <a:buFont typeface="Arial" pitchFamily="34" charset="0"/>
              <a:buChar char="•"/>
            </a:pPr>
            <a:r>
              <a:rPr lang="da-DK" sz="2400" dirty="0" smtClean="0">
                <a:solidFill>
                  <a:schemeClr val="tx1"/>
                </a:solidFill>
              </a:rPr>
              <a:t> Herved </a:t>
            </a:r>
            <a:r>
              <a:rPr lang="da-DK" sz="2400" dirty="0">
                <a:solidFill>
                  <a:schemeClr val="tx1"/>
                </a:solidFill>
              </a:rPr>
              <a:t>testes hele modellen under ét</a:t>
            </a:r>
          </a:p>
        </p:txBody>
      </p:sp>
      <p:sp>
        <p:nvSpPr>
          <p:cNvPr id="4" name="Pladsholder til diasnummer 3"/>
          <p:cNvSpPr>
            <a:spLocks noGrp="1"/>
          </p:cNvSpPr>
          <p:nvPr>
            <p:ph type="sldNum" sz="quarter" idx="12"/>
          </p:nvPr>
        </p:nvSpPr>
        <p:spPr/>
        <p:txBody>
          <a:bodyPr/>
          <a:lstStyle/>
          <a:p>
            <a:fld id="{8D267FF6-0B34-4BC7-8CE2-D478248DEB29}" type="slidenum">
              <a:rPr lang="da-DK" smtClean="0"/>
              <a:pPr/>
              <a:t>55</a:t>
            </a:fld>
            <a:endParaRPr lang="da-D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685800"/>
            <a:ext cx="7772400" cy="1143000"/>
          </a:xfrm>
        </p:spPr>
        <p:txBody>
          <a:bodyPr/>
          <a:lstStyle/>
          <a:p>
            <a:r>
              <a:rPr lang="da-DK"/>
              <a:t>Itemparametre</a:t>
            </a:r>
          </a:p>
        </p:txBody>
      </p:sp>
      <p:sp>
        <p:nvSpPr>
          <p:cNvPr id="130051" name="Rectangle 3"/>
          <p:cNvSpPr>
            <a:spLocks noGrp="1" noChangeArrowheads="1"/>
          </p:cNvSpPr>
          <p:nvPr>
            <p:ph type="subTitle" idx="1"/>
          </p:nvPr>
        </p:nvSpPr>
        <p:spPr>
          <a:xfrm>
            <a:off x="683568" y="2420888"/>
            <a:ext cx="7488832" cy="3099792"/>
          </a:xfrm>
        </p:spPr>
        <p:txBody>
          <a:bodyPr>
            <a:normAutofit fontScale="92500" lnSpcReduction="10000"/>
          </a:bodyPr>
          <a:lstStyle/>
          <a:p>
            <a:pPr algn="l">
              <a:buFont typeface="Arial" pitchFamily="34" charset="0"/>
              <a:buChar char="•"/>
            </a:pPr>
            <a:r>
              <a:rPr lang="da-DK" sz="2600" dirty="0" smtClean="0">
                <a:solidFill>
                  <a:schemeClr val="tx1"/>
                </a:solidFill>
              </a:rPr>
              <a:t> Forklaringen </a:t>
            </a:r>
            <a:r>
              <a:rPr lang="da-DK" sz="2600" dirty="0">
                <a:solidFill>
                  <a:schemeClr val="tx1"/>
                </a:solidFill>
              </a:rPr>
              <a:t>på eventuelt dårlige globale </a:t>
            </a:r>
            <a:r>
              <a:rPr lang="da-DK" sz="2600" dirty="0" err="1">
                <a:solidFill>
                  <a:schemeClr val="tx1"/>
                </a:solidFill>
              </a:rPr>
              <a:t>fitindekser</a:t>
            </a:r>
            <a:r>
              <a:rPr lang="da-DK" sz="2600" dirty="0">
                <a:solidFill>
                  <a:schemeClr val="tx1"/>
                </a:solidFill>
              </a:rPr>
              <a:t> kan findes ved at gå i detaljer med </a:t>
            </a:r>
            <a:r>
              <a:rPr lang="da-DK" sz="2600" dirty="0" err="1">
                <a:solidFill>
                  <a:schemeClr val="tx1"/>
                </a:solidFill>
              </a:rPr>
              <a:t>itemparametrene</a:t>
            </a:r>
            <a:r>
              <a:rPr lang="da-DK" sz="2600" dirty="0" smtClean="0">
                <a:solidFill>
                  <a:schemeClr val="tx1"/>
                </a:solidFill>
              </a:rPr>
              <a:t>:</a:t>
            </a:r>
          </a:p>
          <a:p>
            <a:pPr marL="0" lvl="1" algn="l">
              <a:buFont typeface="Arial" pitchFamily="34" charset="0"/>
              <a:buChar char="•"/>
            </a:pPr>
            <a:r>
              <a:rPr lang="da-DK" sz="2600" dirty="0" smtClean="0">
                <a:solidFill>
                  <a:schemeClr val="tx1"/>
                </a:solidFill>
              </a:rPr>
              <a:t> </a:t>
            </a:r>
            <a:r>
              <a:rPr lang="da-DK" sz="2600" dirty="0" err="1" smtClean="0">
                <a:solidFill>
                  <a:schemeClr val="tx1"/>
                </a:solidFill>
              </a:rPr>
              <a:t>Diskriminationsevne</a:t>
            </a:r>
            <a:r>
              <a:rPr lang="da-DK" sz="2600" dirty="0" smtClean="0">
                <a:solidFill>
                  <a:schemeClr val="tx1"/>
                </a:solidFill>
              </a:rPr>
              <a:t> (= </a:t>
            </a:r>
            <a:r>
              <a:rPr lang="da-DK" sz="2600" dirty="0" smtClean="0">
                <a:solidFill>
                  <a:schemeClr val="tx1"/>
                </a:solidFill>
              </a:rPr>
              <a:t>hældningsgrad/factor </a:t>
            </a:r>
            <a:r>
              <a:rPr lang="da-DK" sz="2600" dirty="0" err="1" smtClean="0">
                <a:solidFill>
                  <a:schemeClr val="tx1"/>
                </a:solidFill>
              </a:rPr>
              <a:t>loading</a:t>
            </a:r>
            <a:r>
              <a:rPr lang="da-DK" sz="2600" dirty="0" smtClean="0">
                <a:solidFill>
                  <a:schemeClr val="tx1"/>
                </a:solidFill>
              </a:rPr>
              <a:t>) bør være </a:t>
            </a:r>
            <a:r>
              <a:rPr lang="da-DK" sz="2600" dirty="0" smtClean="0">
                <a:solidFill>
                  <a:schemeClr val="tx1"/>
                </a:solidFill>
              </a:rPr>
              <a:t>høj</a:t>
            </a:r>
          </a:p>
          <a:p>
            <a:pPr marL="0" lvl="1" algn="l">
              <a:buFont typeface="Arial" pitchFamily="34" charset="0"/>
              <a:buChar char="•"/>
            </a:pPr>
            <a:r>
              <a:rPr lang="da-DK" sz="2600" dirty="0" smtClean="0">
                <a:solidFill>
                  <a:schemeClr val="tx1"/>
                </a:solidFill>
              </a:rPr>
              <a:t> Sværhedsgrad </a:t>
            </a:r>
            <a:r>
              <a:rPr lang="da-DK" sz="2600" dirty="0" smtClean="0">
                <a:solidFill>
                  <a:schemeClr val="tx1"/>
                </a:solidFill>
              </a:rPr>
              <a:t>(= </a:t>
            </a:r>
            <a:r>
              <a:rPr lang="da-DK" sz="2600" dirty="0" err="1" smtClean="0">
                <a:solidFill>
                  <a:schemeClr val="tx1"/>
                </a:solidFill>
              </a:rPr>
              <a:t>intercept/tærskel</a:t>
            </a:r>
            <a:r>
              <a:rPr lang="da-DK" sz="2600" dirty="0" smtClean="0">
                <a:solidFill>
                  <a:schemeClr val="tx1"/>
                </a:solidFill>
              </a:rPr>
              <a:t>) </a:t>
            </a:r>
            <a:r>
              <a:rPr lang="da-DK" sz="2600" dirty="0" smtClean="0">
                <a:solidFill>
                  <a:schemeClr val="tx1"/>
                </a:solidFill>
              </a:rPr>
              <a:t>bør være forskellig, således at items tilsammen dækker hele det ønskede </a:t>
            </a:r>
            <a:r>
              <a:rPr lang="da-DK" sz="2600" dirty="0" smtClean="0">
                <a:solidFill>
                  <a:schemeClr val="tx1"/>
                </a:solidFill>
              </a:rPr>
              <a:t>målingsområde</a:t>
            </a:r>
          </a:p>
          <a:p>
            <a:pPr marL="0" lvl="1" algn="l">
              <a:buFont typeface="Arial" pitchFamily="34" charset="0"/>
              <a:buChar char="•"/>
            </a:pPr>
            <a:r>
              <a:rPr lang="da-DK" sz="2600" dirty="0" smtClean="0">
                <a:solidFill>
                  <a:schemeClr val="tx1"/>
                </a:solidFill>
              </a:rPr>
              <a:t> Andre </a:t>
            </a:r>
            <a:r>
              <a:rPr lang="da-DK" sz="2600" dirty="0" smtClean="0">
                <a:solidFill>
                  <a:schemeClr val="tx1"/>
                </a:solidFill>
              </a:rPr>
              <a:t>indflydelser på items (= fejlvariation) bør være lille</a:t>
            </a:r>
          </a:p>
          <a:p>
            <a:pPr marL="0" lvl="1" algn="l">
              <a:buFont typeface="Arial" pitchFamily="34" charset="0"/>
              <a:buChar char="•"/>
            </a:pPr>
            <a:endParaRPr lang="da-DK" sz="2600" dirty="0" smtClean="0">
              <a:solidFill>
                <a:schemeClr val="tx1"/>
              </a:solidFill>
            </a:endParaRPr>
          </a:p>
          <a:p>
            <a:pPr algn="l">
              <a:buFont typeface="Arial" pitchFamily="34" charset="0"/>
              <a:buChar char="•"/>
            </a:pPr>
            <a:endParaRPr lang="da-DK" dirty="0" smtClean="0"/>
          </a:p>
          <a:p>
            <a:pPr algn="l">
              <a:buFont typeface="Arial" pitchFamily="34" charset="0"/>
              <a:buChar char="•"/>
            </a:pPr>
            <a:endParaRPr lang="da-DK" sz="2600" dirty="0" smtClean="0">
              <a:solidFill>
                <a:schemeClr val="tx1"/>
              </a:solidFill>
            </a:endParaRPr>
          </a:p>
          <a:p>
            <a:pPr lvl="1" algn="l">
              <a:buFontTx/>
              <a:buChar char="-"/>
            </a:pPr>
            <a:endParaRPr lang="da-DK" sz="2000"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56</a:t>
            </a:fld>
            <a:endParaRPr lang="da-DK"/>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da-DK"/>
              <a:t>Sumscoren</a:t>
            </a:r>
          </a:p>
        </p:txBody>
      </p:sp>
      <p:sp>
        <p:nvSpPr>
          <p:cNvPr id="136195" name="Rectangle 3"/>
          <p:cNvSpPr>
            <a:spLocks noGrp="1" noChangeArrowheads="1"/>
          </p:cNvSpPr>
          <p:nvPr>
            <p:ph type="body" idx="1"/>
          </p:nvPr>
        </p:nvSpPr>
        <p:spPr/>
        <p:txBody>
          <a:bodyPr/>
          <a:lstStyle/>
          <a:p>
            <a:r>
              <a:rPr lang="da-DK"/>
              <a:t>Sumscoren - summen af enkeltitems eller kategorier - er grundlæggende en problematisk størrelse</a:t>
            </a:r>
          </a:p>
          <a:p>
            <a:r>
              <a:rPr lang="da-DK"/>
              <a:t>Analogi: læg kontantbeholdningen fra en udlandsrejse med forskellige mønttyper og -værdier og tilsvarende sedler, samt nogle gældsbeviser og rabatkuponer. Tæl hver enhed sammen - det svarer til sumscoren</a:t>
            </a:r>
          </a:p>
        </p:txBody>
      </p:sp>
      <p:sp>
        <p:nvSpPr>
          <p:cNvPr id="5" name="Pladsholder til diasnummer 4"/>
          <p:cNvSpPr>
            <a:spLocks noGrp="1"/>
          </p:cNvSpPr>
          <p:nvPr>
            <p:ph type="sldNum" sz="quarter" idx="12"/>
          </p:nvPr>
        </p:nvSpPr>
        <p:spPr/>
        <p:txBody>
          <a:bodyPr/>
          <a:lstStyle/>
          <a:p>
            <a:fld id="{8D267FF6-0B34-4BC7-8CE2-D478248DEB29}" type="slidenum">
              <a:rPr lang="da-DK" smtClean="0"/>
              <a:pPr/>
              <a:t>57</a:t>
            </a:fld>
            <a:endParaRPr lang="da-DK"/>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da-DK"/>
              <a:t>Faktorscore</a:t>
            </a:r>
          </a:p>
        </p:txBody>
      </p:sp>
      <p:sp>
        <p:nvSpPr>
          <p:cNvPr id="138243" name="Rectangle 3"/>
          <p:cNvSpPr>
            <a:spLocks noGrp="1" noChangeArrowheads="1"/>
          </p:cNvSpPr>
          <p:nvPr>
            <p:ph type="body" idx="1"/>
          </p:nvPr>
        </p:nvSpPr>
        <p:spPr>
          <a:xfrm>
            <a:off x="685800" y="2133600"/>
            <a:ext cx="7772400" cy="3581400"/>
          </a:xfrm>
        </p:spPr>
        <p:txBody>
          <a:bodyPr>
            <a:normAutofit lnSpcReduction="10000"/>
          </a:bodyPr>
          <a:lstStyle/>
          <a:p>
            <a:r>
              <a:rPr lang="da-DK"/>
              <a:t>Faktorscore beregnes (vha computer-program) ud fra faktorloadings, faktorvarians og -kovarans, samt unik (fejl)varians</a:t>
            </a:r>
          </a:p>
          <a:p>
            <a:r>
              <a:rPr lang="da-DK"/>
              <a:t>Faktorscoren kan bruges til vurdering af enkeltpersoner, men er ikke nødvendig i forskning</a:t>
            </a:r>
          </a:p>
        </p:txBody>
      </p:sp>
      <p:sp>
        <p:nvSpPr>
          <p:cNvPr id="5" name="Pladsholder til diasnummer 4"/>
          <p:cNvSpPr>
            <a:spLocks noGrp="1"/>
          </p:cNvSpPr>
          <p:nvPr>
            <p:ph type="sldNum" sz="quarter" idx="12"/>
          </p:nvPr>
        </p:nvSpPr>
        <p:spPr/>
        <p:txBody>
          <a:bodyPr/>
          <a:lstStyle/>
          <a:p>
            <a:fld id="{8D267FF6-0B34-4BC7-8CE2-D478248DEB29}" type="slidenum">
              <a:rPr lang="da-DK" smtClean="0"/>
              <a:pPr/>
              <a:t>58</a:t>
            </a:fld>
            <a:endParaRPr lang="da-DK"/>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a:t>Sumscore vs. personparameter</a:t>
            </a:r>
          </a:p>
        </p:txBody>
      </p:sp>
      <p:pic>
        <p:nvPicPr>
          <p:cNvPr id="72707" name="Picture 3" descr="C:\Jan.data\CfL\Præsentationer\PsykometriOpgaver\ScatM_Mlat_M28std_slet.PNG"/>
          <p:cNvPicPr>
            <a:picLocks noChangeAspect="1" noChangeArrowheads="1"/>
          </p:cNvPicPr>
          <p:nvPr/>
        </p:nvPicPr>
        <p:blipFill>
          <a:blip r:embed="rId2" cstate="print"/>
          <a:srcRect/>
          <a:stretch>
            <a:fillRect/>
          </a:stretch>
        </p:blipFill>
        <p:spPr bwMode="auto">
          <a:xfrm>
            <a:off x="762000" y="1447800"/>
            <a:ext cx="7543800" cy="5119688"/>
          </a:xfrm>
          <a:prstGeom prst="rect">
            <a:avLst/>
          </a:prstGeom>
          <a:noFill/>
        </p:spPr>
      </p:pic>
      <p:sp>
        <p:nvSpPr>
          <p:cNvPr id="5" name="Pladsholder til diasnummer 4"/>
          <p:cNvSpPr>
            <a:spLocks noGrp="1"/>
          </p:cNvSpPr>
          <p:nvPr>
            <p:ph type="sldNum" sz="quarter" idx="12"/>
          </p:nvPr>
        </p:nvSpPr>
        <p:spPr/>
        <p:txBody>
          <a:bodyPr/>
          <a:lstStyle/>
          <a:p>
            <a:fld id="{8D267FF6-0B34-4BC7-8CE2-D478248DEB29}" type="slidenum">
              <a:rPr lang="da-DK" smtClean="0"/>
              <a:pPr/>
              <a:t>59</a:t>
            </a:fld>
            <a:endParaRPr lang="da-D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a:t>
            </a:r>
            <a:endParaRPr lang="da-DK" dirty="0"/>
          </a:p>
        </p:txBody>
      </p:sp>
      <p:sp>
        <p:nvSpPr>
          <p:cNvPr id="3" name="Pladsholder til indhold 2"/>
          <p:cNvSpPr>
            <a:spLocks noGrp="1"/>
          </p:cNvSpPr>
          <p:nvPr>
            <p:ph idx="1"/>
          </p:nvPr>
        </p:nvSpPr>
        <p:spPr/>
        <p:txBody>
          <a:bodyPr/>
          <a:lstStyle/>
          <a:p>
            <a:r>
              <a:rPr lang="da-DK" dirty="0" smtClean="0"/>
              <a:t>Tænk på situationen ved begyndelsen af en psykoterapi</a:t>
            </a:r>
          </a:p>
          <a:p>
            <a:r>
              <a:rPr lang="da-DK" dirty="0" smtClean="0"/>
              <a:t>Find eksempler på enkelte oplysninger eller observationer som siger noget vigtigt om personen </a:t>
            </a:r>
          </a:p>
          <a:p>
            <a:r>
              <a:rPr lang="da-DK" dirty="0" smtClean="0"/>
              <a:t>Beskriv oplysningen eller observationen</a:t>
            </a:r>
          </a:p>
          <a:p>
            <a:r>
              <a:rPr lang="da-DK" dirty="0" smtClean="0"/>
              <a:t>Beskriv hvad det er den siger om personen</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6</a:t>
            </a:fld>
            <a:endParaRPr lang="da-DK"/>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276872"/>
            <a:ext cx="8229600" cy="1143000"/>
          </a:xfrm>
        </p:spPr>
        <p:txBody>
          <a:bodyPr>
            <a:normAutofit fontScale="90000"/>
          </a:bodyPr>
          <a:lstStyle/>
          <a:p>
            <a:r>
              <a:rPr lang="da-DK" dirty="0" smtClean="0"/>
              <a:t>Måleusikkerhed og </a:t>
            </a:r>
            <a:r>
              <a:rPr lang="da-DK" dirty="0" err="1" smtClean="0"/>
              <a:t>konfidensinterval</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60</a:t>
            </a:fld>
            <a:endParaRPr lang="da-DK"/>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r>
              <a:rPr lang="da-DK" dirty="0" err="1">
                <a:solidFill>
                  <a:schemeClr val="tx1"/>
                </a:solidFill>
              </a:rPr>
              <a:t>Konfidensinterval</a:t>
            </a:r>
            <a:endParaRPr lang="da-DK" dirty="0">
              <a:solidFill>
                <a:schemeClr val="tx1"/>
              </a:solidFill>
            </a:endParaRPr>
          </a:p>
        </p:txBody>
      </p:sp>
      <p:sp>
        <p:nvSpPr>
          <p:cNvPr id="32771" name="Rectangle 3"/>
          <p:cNvSpPr>
            <a:spLocks noGrp="1" noChangeArrowheads="1"/>
          </p:cNvSpPr>
          <p:nvPr>
            <p:ph type="body" sz="half" idx="2"/>
          </p:nvPr>
        </p:nvSpPr>
        <p:spPr>
          <a:xfrm>
            <a:off x="457200" y="1371600"/>
            <a:ext cx="7772400" cy="4495800"/>
          </a:xfrm>
        </p:spPr>
        <p:txBody>
          <a:bodyPr/>
          <a:lstStyle/>
          <a:p>
            <a:r>
              <a:rPr lang="da-DK" sz="2800"/>
              <a:t>Ethvert bud på en talværdi i statistikken, et såkaldt estimat, er forbundet med usikkerhed med talværdien. Man kunne tilfældigvis have fået et talresultat der var lidt mindre eller lidt større.</a:t>
            </a:r>
          </a:p>
          <a:p>
            <a:r>
              <a:rPr lang="da-DK" sz="2800"/>
              <a:t>Dette gælder bl.a. for personens resultater i en test. Personens råscore kunne lige så godt have været lidt mindre eller lidt større. Det gælder også for gennemsnitstal. De kunne have ligget lidt lavere eller lidt højere. Det gælder også for standardafvigelsen i en fordeling.</a:t>
            </a:r>
            <a:endParaRPr lang="da-DK" sz="2800" i="1"/>
          </a:p>
          <a:p>
            <a:endParaRPr lang="da-DK" sz="2800"/>
          </a:p>
        </p:txBody>
      </p:sp>
      <p:sp>
        <p:nvSpPr>
          <p:cNvPr id="5" name="Pladsholder til diasnummer 4"/>
          <p:cNvSpPr>
            <a:spLocks noGrp="1"/>
          </p:cNvSpPr>
          <p:nvPr>
            <p:ph type="sldNum" sz="quarter" idx="12"/>
          </p:nvPr>
        </p:nvSpPr>
        <p:spPr/>
        <p:txBody>
          <a:bodyPr/>
          <a:lstStyle/>
          <a:p>
            <a:fld id="{961A90D4-90CC-4374-B38A-DA18A974DF34}" type="slidenum">
              <a:rPr lang="da-DK" smtClean="0"/>
              <a:pPr/>
              <a:t>61</a:t>
            </a:fld>
            <a:endParaRPr lang="da-DK"/>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p:spPr>
        <p:txBody>
          <a:bodyPr/>
          <a:lstStyle/>
          <a:p>
            <a:r>
              <a:rPr lang="da-DK" dirty="0" err="1">
                <a:solidFill>
                  <a:schemeClr val="tx1"/>
                </a:solidFill>
              </a:rPr>
              <a:t>Konfidensinterval</a:t>
            </a:r>
            <a:endParaRPr lang="da-DK" dirty="0">
              <a:solidFill>
                <a:schemeClr val="tx1"/>
              </a:solidFill>
            </a:endParaRPr>
          </a:p>
        </p:txBody>
      </p:sp>
      <p:sp>
        <p:nvSpPr>
          <p:cNvPr id="33795" name="Rectangle 3"/>
          <p:cNvSpPr>
            <a:spLocks noGrp="1" noChangeArrowheads="1"/>
          </p:cNvSpPr>
          <p:nvPr>
            <p:ph type="body" sz="half" idx="2"/>
          </p:nvPr>
        </p:nvSpPr>
        <p:spPr>
          <a:xfrm>
            <a:off x="457200" y="1600200"/>
            <a:ext cx="7772400" cy="4495800"/>
          </a:xfrm>
        </p:spPr>
        <p:txBody>
          <a:bodyPr/>
          <a:lstStyle/>
          <a:p>
            <a:r>
              <a:rPr lang="da-DK" sz="2800"/>
              <a:t>Den tilfældighed der er tale om, kan vi også kalde </a:t>
            </a:r>
            <a:r>
              <a:rPr lang="da-DK" sz="2800" i="1"/>
              <a:t>måleusikkerhed</a:t>
            </a:r>
            <a:r>
              <a:rPr lang="da-DK" sz="2800"/>
              <a:t>. Der er altid grænser for hvor præcist man kan måle et eller andet. Men hvor stor måleusikkerheden er, kan være vigtig at vide. </a:t>
            </a:r>
          </a:p>
          <a:p>
            <a:r>
              <a:rPr lang="da-DK" sz="2800"/>
              <a:t>Man angiver et interval som resultatet med en vis sandsynlighed må ligge inden for. Det er almindeligt at regne med 95% sandsynlighed, og man kalder intervallet for 95%- konfidensgrænserne.</a:t>
            </a:r>
            <a:endParaRPr lang="da-DK" sz="2800" i="1"/>
          </a:p>
          <a:p>
            <a:endParaRPr lang="da-DK" sz="2800"/>
          </a:p>
        </p:txBody>
      </p:sp>
      <p:sp>
        <p:nvSpPr>
          <p:cNvPr id="5" name="Pladsholder til diasnummer 4"/>
          <p:cNvSpPr>
            <a:spLocks noGrp="1"/>
          </p:cNvSpPr>
          <p:nvPr>
            <p:ph type="sldNum" sz="quarter" idx="12"/>
          </p:nvPr>
        </p:nvSpPr>
        <p:spPr/>
        <p:txBody>
          <a:bodyPr/>
          <a:lstStyle/>
          <a:p>
            <a:fld id="{961A90D4-90CC-4374-B38A-DA18A974DF34}" type="slidenum">
              <a:rPr lang="da-DK" smtClean="0"/>
              <a:pPr/>
              <a:t>62</a:t>
            </a:fld>
            <a:endParaRPr lang="da-DK"/>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1143000"/>
          </a:xfrm>
        </p:spPr>
        <p:txBody>
          <a:bodyPr/>
          <a:lstStyle/>
          <a:p>
            <a:r>
              <a:rPr lang="da-DK" dirty="0" err="1">
                <a:solidFill>
                  <a:schemeClr val="tx1"/>
                </a:solidFill>
              </a:rPr>
              <a:t>Konfidensinterval</a:t>
            </a:r>
            <a:endParaRPr lang="da-DK" dirty="0">
              <a:solidFill>
                <a:schemeClr val="tx1"/>
              </a:solidFill>
            </a:endParaRPr>
          </a:p>
        </p:txBody>
      </p:sp>
      <p:sp>
        <p:nvSpPr>
          <p:cNvPr id="34819" name="Rectangle 3"/>
          <p:cNvSpPr>
            <a:spLocks noGrp="1" noChangeArrowheads="1"/>
          </p:cNvSpPr>
          <p:nvPr>
            <p:ph type="body" sz="half" idx="2"/>
          </p:nvPr>
        </p:nvSpPr>
        <p:spPr>
          <a:xfrm>
            <a:off x="457200" y="1371600"/>
            <a:ext cx="7848600" cy="5257800"/>
          </a:xfrm>
        </p:spPr>
        <p:txBody>
          <a:bodyPr/>
          <a:lstStyle/>
          <a:p>
            <a:r>
              <a:rPr lang="da-DK" sz="2800"/>
              <a:t>Man finder intervallet ved at lægge en bestemt størrelse til måletallet og trække den samme fra. </a:t>
            </a:r>
          </a:p>
          <a:p>
            <a:r>
              <a:rPr lang="da-DK" sz="2800"/>
              <a:t>Størrelsen finder man ved at gange et tal der beskriver måleusikkerheden med et tal der hænger sammen med hvor stor sandsynlighed man vil have som grænser for intervallet. </a:t>
            </a:r>
          </a:p>
          <a:p>
            <a:r>
              <a:rPr lang="da-DK" sz="2800"/>
              <a:t>Det tal der beskriver måleusikkerheden, er standardfejlen (Standard Error, SE). </a:t>
            </a:r>
          </a:p>
          <a:p>
            <a:r>
              <a:rPr lang="da-DK" sz="2800"/>
              <a:t>Det tal som SE skal ganges med for at give 95% konfidensgrænserne er tallet 1.96</a:t>
            </a:r>
          </a:p>
        </p:txBody>
      </p:sp>
      <p:sp>
        <p:nvSpPr>
          <p:cNvPr id="5" name="Pladsholder til diasnummer 4"/>
          <p:cNvSpPr>
            <a:spLocks noGrp="1"/>
          </p:cNvSpPr>
          <p:nvPr>
            <p:ph type="sldNum" sz="quarter" idx="12"/>
          </p:nvPr>
        </p:nvSpPr>
        <p:spPr/>
        <p:txBody>
          <a:bodyPr/>
          <a:lstStyle/>
          <a:p>
            <a:fld id="{961A90D4-90CC-4374-B38A-DA18A974DF34}" type="slidenum">
              <a:rPr lang="da-DK" smtClean="0"/>
              <a:pPr/>
              <a:t>63</a:t>
            </a:fld>
            <a:endParaRPr lang="da-DK"/>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143000"/>
          </a:xfrm>
        </p:spPr>
        <p:txBody>
          <a:bodyPr>
            <a:normAutofit fontScale="90000"/>
          </a:bodyPr>
          <a:lstStyle/>
          <a:p>
            <a:r>
              <a:rPr lang="da-DK" dirty="0" err="1">
                <a:solidFill>
                  <a:schemeClr val="tx1"/>
                </a:solidFill>
              </a:rPr>
              <a:t>Konfidensinterval</a:t>
            </a:r>
            <a:r>
              <a:rPr lang="da-DK" dirty="0">
                <a:solidFill>
                  <a:schemeClr val="tx1"/>
                </a:solidFill>
              </a:rPr>
              <a:t> for en persons testscore</a:t>
            </a:r>
          </a:p>
        </p:txBody>
      </p:sp>
      <p:sp>
        <p:nvSpPr>
          <p:cNvPr id="37891" name="Rectangle 3"/>
          <p:cNvSpPr>
            <a:spLocks noGrp="1" noChangeArrowheads="1"/>
          </p:cNvSpPr>
          <p:nvPr>
            <p:ph type="body" sz="half" idx="2"/>
          </p:nvPr>
        </p:nvSpPr>
        <p:spPr>
          <a:xfrm>
            <a:off x="457200" y="1981200"/>
            <a:ext cx="7848600" cy="3200400"/>
          </a:xfrm>
        </p:spPr>
        <p:txBody>
          <a:bodyPr>
            <a:normAutofit/>
          </a:bodyPr>
          <a:lstStyle/>
          <a:p>
            <a:r>
              <a:rPr lang="da-DK" sz="2800" dirty="0"/>
              <a:t> SE beregnes som SD gange med kvadratroden af (1 - r), hvor r betyder </a:t>
            </a:r>
            <a:r>
              <a:rPr lang="da-DK" sz="2800" dirty="0" err="1"/>
              <a:t>reliabiliteten</a:t>
            </a:r>
            <a:r>
              <a:rPr lang="da-DK" sz="2800" dirty="0"/>
              <a:t> af skalaen. Jo større </a:t>
            </a:r>
            <a:r>
              <a:rPr lang="da-DK" sz="2800" dirty="0" err="1"/>
              <a:t>reliabilitet</a:t>
            </a:r>
            <a:r>
              <a:rPr lang="da-DK" sz="2800" dirty="0"/>
              <a:t>, jo mindre bliver SE, hvilket betyder at en god skala med høj </a:t>
            </a:r>
            <a:r>
              <a:rPr lang="da-DK" sz="2800" dirty="0" err="1"/>
              <a:t>reliabilitet</a:t>
            </a:r>
            <a:r>
              <a:rPr lang="da-DK" sz="2800" dirty="0"/>
              <a:t> har lille måleusikkerhed. </a:t>
            </a:r>
          </a:p>
          <a:p>
            <a:endParaRPr lang="da-DK" sz="2800" dirty="0"/>
          </a:p>
        </p:txBody>
      </p:sp>
      <p:sp>
        <p:nvSpPr>
          <p:cNvPr id="5" name="Pladsholder til diasnummer 4"/>
          <p:cNvSpPr>
            <a:spLocks noGrp="1"/>
          </p:cNvSpPr>
          <p:nvPr>
            <p:ph type="sldNum" sz="quarter" idx="12"/>
          </p:nvPr>
        </p:nvSpPr>
        <p:spPr/>
        <p:txBody>
          <a:bodyPr/>
          <a:lstStyle/>
          <a:p>
            <a:fld id="{961A90D4-90CC-4374-B38A-DA18A974DF34}" type="slidenum">
              <a:rPr lang="da-DK" smtClean="0"/>
              <a:pPr/>
              <a:t>64</a:t>
            </a:fld>
            <a:endParaRPr lang="da-DK"/>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1143000"/>
          </a:xfrm>
        </p:spPr>
        <p:txBody>
          <a:bodyPr>
            <a:normAutofit fontScale="90000"/>
          </a:bodyPr>
          <a:lstStyle/>
          <a:p>
            <a:r>
              <a:rPr lang="da-DK" dirty="0" err="1">
                <a:solidFill>
                  <a:schemeClr val="tx1"/>
                </a:solidFill>
              </a:rPr>
              <a:t>Konfidensinterval</a:t>
            </a:r>
            <a:r>
              <a:rPr lang="da-DK" dirty="0">
                <a:solidFill>
                  <a:schemeClr val="tx1"/>
                </a:solidFill>
              </a:rPr>
              <a:t> for en persons testscore</a:t>
            </a:r>
          </a:p>
        </p:txBody>
      </p:sp>
      <p:sp>
        <p:nvSpPr>
          <p:cNvPr id="38915" name="Rectangle 3"/>
          <p:cNvSpPr>
            <a:spLocks noGrp="1" noChangeArrowheads="1"/>
          </p:cNvSpPr>
          <p:nvPr>
            <p:ph type="body" sz="half" idx="2"/>
          </p:nvPr>
        </p:nvSpPr>
        <p:spPr>
          <a:xfrm>
            <a:off x="457200" y="2133600"/>
            <a:ext cx="7848600" cy="3200400"/>
          </a:xfrm>
        </p:spPr>
        <p:txBody>
          <a:bodyPr/>
          <a:lstStyle/>
          <a:p>
            <a:r>
              <a:rPr lang="da-DK" sz="2800" dirty="0"/>
              <a:t>En måleskala med en SD på 5 og en </a:t>
            </a:r>
            <a:r>
              <a:rPr lang="da-DK" sz="2800" dirty="0" err="1"/>
              <a:t>reliabilitet</a:t>
            </a:r>
            <a:r>
              <a:rPr lang="da-DK" sz="2800" dirty="0"/>
              <a:t> på 0,85 får altså en SE på 5 gange kvadratroden af (1-0,85). Det bliver  1.94. </a:t>
            </a:r>
            <a:r>
              <a:rPr lang="da-DK" sz="2800" dirty="0" err="1"/>
              <a:t>Konfidensintervallet</a:t>
            </a:r>
            <a:r>
              <a:rPr lang="da-DK" sz="2800" dirty="0"/>
              <a:t> bliver altså testresultatet plus og minus 1,94*1,96 = ca. 4. En person med en testscore på 12, ville altså med 95% sikkerhed have en score på mellem 8 og 16.</a:t>
            </a:r>
          </a:p>
          <a:p>
            <a:endParaRPr lang="da-DK" sz="2800" dirty="0"/>
          </a:p>
        </p:txBody>
      </p:sp>
      <p:sp>
        <p:nvSpPr>
          <p:cNvPr id="5" name="Pladsholder til diasnummer 4"/>
          <p:cNvSpPr>
            <a:spLocks noGrp="1"/>
          </p:cNvSpPr>
          <p:nvPr>
            <p:ph type="sldNum" sz="quarter" idx="12"/>
          </p:nvPr>
        </p:nvSpPr>
        <p:spPr/>
        <p:txBody>
          <a:bodyPr/>
          <a:lstStyle/>
          <a:p>
            <a:fld id="{961A90D4-90CC-4374-B38A-DA18A974DF34}" type="slidenum">
              <a:rPr lang="da-DK" smtClean="0"/>
              <a:pPr/>
              <a:t>65</a:t>
            </a:fld>
            <a:endParaRPr lang="da-DK"/>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7544" y="2132856"/>
            <a:ext cx="8229600" cy="1143000"/>
          </a:xfrm>
        </p:spPr>
        <p:txBody>
          <a:bodyPr/>
          <a:lstStyle/>
          <a:p>
            <a:r>
              <a:rPr lang="da-DK" dirty="0" smtClean="0"/>
              <a:t>Testvaliditet</a:t>
            </a:r>
            <a:endParaRPr lang="da-DK" dirty="0"/>
          </a:p>
        </p:txBody>
      </p:sp>
      <p:sp>
        <p:nvSpPr>
          <p:cNvPr id="5" name="Pladsholder til diasnummer 4"/>
          <p:cNvSpPr>
            <a:spLocks noGrp="1"/>
          </p:cNvSpPr>
          <p:nvPr>
            <p:ph type="sldNum" sz="quarter" idx="12"/>
          </p:nvPr>
        </p:nvSpPr>
        <p:spPr/>
        <p:txBody>
          <a:bodyPr/>
          <a:lstStyle/>
          <a:p>
            <a:fld id="{961A90D4-90CC-4374-B38A-DA18A974DF34}" type="slidenum">
              <a:rPr lang="da-DK" smtClean="0"/>
              <a:pPr/>
              <a:t>66</a:t>
            </a:fld>
            <a:endParaRPr lang="da-DK"/>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Testvaliditet</a:t>
            </a:r>
            <a:endParaRPr lang="da-DK" dirty="0"/>
          </a:p>
        </p:txBody>
      </p:sp>
      <p:sp>
        <p:nvSpPr>
          <p:cNvPr id="6" name="Pladsholder til indhold 5"/>
          <p:cNvSpPr>
            <a:spLocks noGrp="1"/>
          </p:cNvSpPr>
          <p:nvPr>
            <p:ph idx="1"/>
          </p:nvPr>
        </p:nvSpPr>
        <p:spPr/>
        <p:txBody>
          <a:bodyPr>
            <a:normAutofit fontScale="77500" lnSpcReduction="20000"/>
          </a:bodyPr>
          <a:lstStyle/>
          <a:p>
            <a:r>
              <a:rPr lang="da-DK" dirty="0" smtClean="0"/>
              <a:t>Det er tolkningen, ikke testen, der vurderes for validitet. Testen kan være basis for flere tolkninger som kan have forskellig validitet</a:t>
            </a:r>
          </a:p>
          <a:p>
            <a:r>
              <a:rPr lang="da-DK" dirty="0" smtClean="0"/>
              <a:t>Forskellig definition af validitet</a:t>
            </a:r>
          </a:p>
          <a:p>
            <a:pPr lvl="1"/>
            <a:r>
              <a:rPr lang="da-DK" dirty="0" smtClean="0"/>
              <a:t>Oprindelig:  I hvilken grad testen måler det den påstår at kunne måle</a:t>
            </a:r>
          </a:p>
          <a:p>
            <a:pPr lvl="1"/>
            <a:r>
              <a:rPr lang="da-DK" dirty="0" smtClean="0"/>
              <a:t>Udvidelse til begrebsvaliditet</a:t>
            </a:r>
            <a:r>
              <a:rPr lang="da-DK" dirty="0" smtClean="0"/>
              <a:t> (</a:t>
            </a:r>
            <a:r>
              <a:rPr lang="da-DK" dirty="0" err="1" smtClean="0"/>
              <a:t>Cronbach</a:t>
            </a:r>
            <a:r>
              <a:rPr lang="da-DK" dirty="0" smtClean="0"/>
              <a:t> og </a:t>
            </a:r>
            <a:r>
              <a:rPr lang="da-DK" dirty="0" err="1" smtClean="0"/>
              <a:t>Meehl</a:t>
            </a:r>
            <a:r>
              <a:rPr lang="da-DK" dirty="0" smtClean="0"/>
              <a:t>)</a:t>
            </a:r>
            <a:r>
              <a:rPr lang="da-DK" dirty="0" smtClean="0"/>
              <a:t>: graden af </a:t>
            </a:r>
            <a:r>
              <a:rPr lang="da-DK" i="1" dirty="0" smtClean="0"/>
              <a:t>strukturoverensstemmelse</a:t>
            </a:r>
            <a:r>
              <a:rPr lang="da-DK" dirty="0" smtClean="0"/>
              <a:t> mellem på den ene side relationen mellem testens begreb(er) og en række begreber (det </a:t>
            </a:r>
            <a:r>
              <a:rPr lang="da-DK" dirty="0" err="1" smtClean="0"/>
              <a:t>nomologiske</a:t>
            </a:r>
            <a:r>
              <a:rPr lang="da-DK" dirty="0" smtClean="0"/>
              <a:t> netværk) og på den anden side de målinger der kan opnås ved måling af disse begreber</a:t>
            </a:r>
          </a:p>
          <a:p>
            <a:pPr lvl="1"/>
            <a:r>
              <a:rPr lang="da-DK" dirty="0" err="1" smtClean="0"/>
              <a:t>Borsboom</a:t>
            </a:r>
            <a:r>
              <a:rPr lang="da-DK" dirty="0" smtClean="0"/>
              <a:t>: Tilbagevenden til det oprindelige: Den grad i hvilken det målte fænomen kausalt influerer måleinstrumentet</a:t>
            </a:r>
          </a:p>
          <a:p>
            <a:pPr lvl="1"/>
            <a:endParaRPr lang="da-DK" dirty="0"/>
          </a:p>
        </p:txBody>
      </p:sp>
      <p:sp>
        <p:nvSpPr>
          <p:cNvPr id="8" name="Pladsholder til diasnummer 7"/>
          <p:cNvSpPr>
            <a:spLocks noGrp="1"/>
          </p:cNvSpPr>
          <p:nvPr>
            <p:ph type="sldNum" sz="quarter" idx="12"/>
          </p:nvPr>
        </p:nvSpPr>
        <p:spPr/>
        <p:txBody>
          <a:bodyPr/>
          <a:lstStyle/>
          <a:p>
            <a:fld id="{8D267FF6-0B34-4BC7-8CE2-D478248DEB29}" type="slidenum">
              <a:rPr lang="da-DK" smtClean="0"/>
              <a:pPr/>
              <a:t>67</a:t>
            </a:fld>
            <a:endParaRPr lang="da-DK"/>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Testvaliditet</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Indholdsvaliditet: i hvilken grad er det fænomen der skal måles repræsenteret i måleinstrumentet (eks diagnosekriterier for depression) – afgøres ved indholdsanalyse</a:t>
            </a:r>
          </a:p>
          <a:p>
            <a:r>
              <a:rPr lang="da-DK" dirty="0" smtClean="0"/>
              <a:t>Kriterievaliditet (overensstemmelse med andre samtidige mål, eller med et fremtidigt mål) – afgøres ved korrelationsberegninger</a:t>
            </a:r>
          </a:p>
          <a:p>
            <a:r>
              <a:rPr lang="da-DK" dirty="0" smtClean="0"/>
              <a:t>Kritik 1: Er kriteriet i sig selv validt? (fører til uendelig regres)</a:t>
            </a:r>
          </a:p>
          <a:p>
            <a:r>
              <a:rPr lang="da-DK" dirty="0" smtClean="0"/>
              <a:t>Kritik 2: korrelation indebærer ikke nødvendigvis kausalitet</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68</a:t>
            </a:fld>
            <a:endParaRPr lang="da-DK"/>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Testvaliditet</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Almindeligt fundne effektstørrelser i psykologisk forskning (Jacob Cohen):</a:t>
            </a:r>
          </a:p>
          <a:p>
            <a:r>
              <a:rPr lang="da-DK" dirty="0" smtClean="0"/>
              <a:t>Korrelationer</a:t>
            </a:r>
          </a:p>
          <a:p>
            <a:pPr lvl="1"/>
            <a:r>
              <a:rPr lang="da-DK" dirty="0" smtClean="0"/>
              <a:t>Lille effekt: r = 0.10</a:t>
            </a:r>
          </a:p>
          <a:p>
            <a:pPr lvl="1"/>
            <a:r>
              <a:rPr lang="da-DK" dirty="0" smtClean="0"/>
              <a:t>Mellemstor effekt: </a:t>
            </a:r>
            <a:r>
              <a:rPr lang="da-DK" dirty="0" smtClean="0"/>
              <a:t>r = </a:t>
            </a:r>
            <a:r>
              <a:rPr lang="da-DK" dirty="0" smtClean="0"/>
              <a:t>0.30</a:t>
            </a:r>
          </a:p>
          <a:p>
            <a:pPr lvl="1"/>
            <a:r>
              <a:rPr lang="da-DK" dirty="0" smtClean="0"/>
              <a:t>Stor effekt: </a:t>
            </a:r>
            <a:r>
              <a:rPr lang="da-DK" dirty="0" smtClean="0"/>
              <a:t>r = </a:t>
            </a:r>
            <a:r>
              <a:rPr lang="da-DK" dirty="0" smtClean="0"/>
              <a:t>0.50</a:t>
            </a:r>
          </a:p>
          <a:p>
            <a:r>
              <a:rPr lang="da-DK" dirty="0" smtClean="0"/>
              <a:t>Forskel mellem gennemsnit (d) : (m1-m2)/SD</a:t>
            </a:r>
          </a:p>
          <a:p>
            <a:pPr lvl="1"/>
            <a:r>
              <a:rPr lang="da-DK" dirty="0" smtClean="0"/>
              <a:t>Lille effekt: d = 0.20</a:t>
            </a:r>
          </a:p>
          <a:p>
            <a:pPr lvl="1"/>
            <a:r>
              <a:rPr lang="da-DK" dirty="0" smtClean="0"/>
              <a:t>Mellemstor effekt: d = 0.50</a:t>
            </a:r>
          </a:p>
          <a:p>
            <a:pPr lvl="1"/>
            <a:r>
              <a:rPr lang="da-DK" dirty="0" smtClean="0"/>
              <a:t>Stor effekt: d = 0.80</a:t>
            </a:r>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69</a:t>
            </a:fld>
            <a:endParaRPr lang="da-D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Hvorfor bruge tests i psykoterapi?</a:t>
            </a:r>
            <a:endParaRPr lang="da-DK" dirty="0"/>
          </a:p>
        </p:txBody>
      </p:sp>
      <p:sp>
        <p:nvSpPr>
          <p:cNvPr id="5" name="Pladsholder til indhold 4"/>
          <p:cNvSpPr>
            <a:spLocks noGrp="1"/>
          </p:cNvSpPr>
          <p:nvPr>
            <p:ph idx="1"/>
          </p:nvPr>
        </p:nvSpPr>
        <p:spPr/>
        <p:txBody>
          <a:bodyPr/>
          <a:lstStyle/>
          <a:p>
            <a:r>
              <a:rPr lang="da-DK" dirty="0" smtClean="0"/>
              <a:t>Usystematisk </a:t>
            </a:r>
            <a:r>
              <a:rPr lang="da-DK" dirty="0" err="1" smtClean="0"/>
              <a:t>vs</a:t>
            </a:r>
            <a:r>
              <a:rPr lang="da-DK" dirty="0" smtClean="0"/>
              <a:t> systematisk beskrivelse</a:t>
            </a:r>
          </a:p>
          <a:p>
            <a:r>
              <a:rPr lang="da-DK" dirty="0" smtClean="0"/>
              <a:t>Evaluering før behandling</a:t>
            </a:r>
          </a:p>
          <a:p>
            <a:r>
              <a:rPr lang="da-DK" dirty="0" smtClean="0"/>
              <a:t>Følge fremskridt i behandling</a:t>
            </a:r>
          </a:p>
          <a:p>
            <a:r>
              <a:rPr lang="da-DK" dirty="0" smtClean="0"/>
              <a:t>Dokumentation af effekt</a:t>
            </a:r>
            <a:endParaRPr lang="da-DK" dirty="0"/>
          </a:p>
        </p:txBody>
      </p:sp>
      <p:sp>
        <p:nvSpPr>
          <p:cNvPr id="7" name="Pladsholder til diasnummer 6"/>
          <p:cNvSpPr>
            <a:spLocks noGrp="1"/>
          </p:cNvSpPr>
          <p:nvPr>
            <p:ph type="sldNum" sz="quarter" idx="12"/>
          </p:nvPr>
        </p:nvSpPr>
        <p:spPr/>
        <p:txBody>
          <a:bodyPr/>
          <a:lstStyle/>
          <a:p>
            <a:fld id="{8D267FF6-0B34-4BC7-8CE2-D478248DEB29}" type="slidenum">
              <a:rPr lang="da-DK" smtClean="0"/>
              <a:pPr/>
              <a:t>7</a:t>
            </a:fld>
            <a:endParaRPr lang="da-DK"/>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Evaluering før behandling 1</a:t>
            </a:r>
            <a:endParaRPr lang="da-DK" dirty="0"/>
          </a:p>
        </p:txBody>
      </p:sp>
      <p:sp>
        <p:nvSpPr>
          <p:cNvPr id="3" name="Pladsholder til indhold 2"/>
          <p:cNvSpPr>
            <a:spLocks noGrp="1"/>
          </p:cNvSpPr>
          <p:nvPr>
            <p:ph idx="1"/>
          </p:nvPr>
        </p:nvSpPr>
        <p:spPr>
          <a:xfrm>
            <a:off x="457200" y="1600200"/>
            <a:ext cx="8229600" cy="4997152"/>
          </a:xfrm>
        </p:spPr>
        <p:txBody>
          <a:bodyPr/>
          <a:lstStyle/>
          <a:p>
            <a:r>
              <a:rPr lang="da-DK" dirty="0" smtClean="0"/>
              <a:t>Kategorisering/diagnosticering</a:t>
            </a:r>
          </a:p>
          <a:p>
            <a:pPr lvl="1"/>
            <a:r>
              <a:rPr lang="da-DK" dirty="0" smtClean="0"/>
              <a:t>Screening for alvorlig psykopatologi</a:t>
            </a:r>
          </a:p>
          <a:p>
            <a:pPr lvl="1"/>
            <a:r>
              <a:rPr lang="da-DK" dirty="0" smtClean="0"/>
              <a:t>Personlighedsforstyrrelser</a:t>
            </a:r>
          </a:p>
          <a:p>
            <a:pPr lvl="1"/>
            <a:r>
              <a:rPr lang="da-DK" dirty="0" smtClean="0"/>
              <a:t>Problemtyper</a:t>
            </a:r>
          </a:p>
          <a:p>
            <a:r>
              <a:rPr lang="da-DK" dirty="0" smtClean="0"/>
              <a:t>Nuanceret personbeskrivelse</a:t>
            </a:r>
          </a:p>
          <a:p>
            <a:pPr lvl="1"/>
            <a:r>
              <a:rPr lang="da-DK" dirty="0" smtClean="0"/>
              <a:t>Personlighedstræk </a:t>
            </a:r>
          </a:p>
          <a:p>
            <a:pPr lvl="1"/>
            <a:r>
              <a:rPr lang="da-DK" dirty="0" smtClean="0"/>
              <a:t>Kognitive egenskaber</a:t>
            </a:r>
            <a:endParaRPr lang="da-DK" dirty="0"/>
          </a:p>
          <a:p>
            <a:r>
              <a:rPr lang="da-DK" dirty="0" smtClean="0"/>
              <a:t>Beskrivelse af problemernes karakter</a:t>
            </a:r>
          </a:p>
        </p:txBody>
      </p:sp>
      <p:sp>
        <p:nvSpPr>
          <p:cNvPr id="5" name="Pladsholder til diasnummer 4"/>
          <p:cNvSpPr>
            <a:spLocks noGrp="1"/>
          </p:cNvSpPr>
          <p:nvPr>
            <p:ph type="sldNum" sz="quarter" idx="12"/>
          </p:nvPr>
        </p:nvSpPr>
        <p:spPr/>
        <p:txBody>
          <a:bodyPr/>
          <a:lstStyle/>
          <a:p>
            <a:fld id="{8D267FF6-0B34-4BC7-8CE2-D478248DEB29}" type="slidenum">
              <a:rPr lang="da-DK" smtClean="0"/>
              <a:pPr/>
              <a:t>70</a:t>
            </a:fld>
            <a:endParaRPr lang="da-DK"/>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Evaluering før behandling 2</a:t>
            </a:r>
            <a:br>
              <a:rPr lang="da-DK" dirty="0" smtClean="0"/>
            </a:br>
            <a:r>
              <a:rPr lang="da-DK" dirty="0" smtClean="0"/>
              <a:t>alvorlig </a:t>
            </a:r>
            <a:r>
              <a:rPr lang="da-DK" dirty="0" smtClean="0"/>
              <a:t>psykopatologi (kort overblik)</a:t>
            </a:r>
            <a:endParaRPr lang="da-DK" dirty="0"/>
          </a:p>
        </p:txBody>
      </p:sp>
      <p:sp>
        <p:nvSpPr>
          <p:cNvPr id="3" name="Pladsholder til indhold 2"/>
          <p:cNvSpPr>
            <a:spLocks noGrp="1"/>
          </p:cNvSpPr>
          <p:nvPr>
            <p:ph idx="1"/>
          </p:nvPr>
        </p:nvSpPr>
        <p:spPr>
          <a:xfrm>
            <a:off x="457200" y="1600200"/>
            <a:ext cx="8229600" cy="4997152"/>
          </a:xfrm>
        </p:spPr>
        <p:txBody>
          <a:bodyPr/>
          <a:lstStyle/>
          <a:p>
            <a:r>
              <a:rPr lang="da-DK" dirty="0" smtClean="0"/>
              <a:t>DSM-IV akse </a:t>
            </a:r>
            <a:r>
              <a:rPr lang="da-DK" dirty="0" smtClean="0"/>
              <a:t>I</a:t>
            </a:r>
          </a:p>
          <a:p>
            <a:r>
              <a:rPr lang="da-DK" dirty="0" smtClean="0"/>
              <a:t>Demenstilstande og andre kognitive forstyrrelser</a:t>
            </a:r>
          </a:p>
          <a:p>
            <a:r>
              <a:rPr lang="da-DK" dirty="0" smtClean="0"/>
              <a:t>Misbrugsafledte forstyrrelser</a:t>
            </a:r>
            <a:endParaRPr lang="da-DK" dirty="0" smtClean="0"/>
          </a:p>
          <a:p>
            <a:r>
              <a:rPr lang="da-DK" dirty="0" smtClean="0"/>
              <a:t>Skizofrenispektret</a:t>
            </a:r>
          </a:p>
          <a:p>
            <a:r>
              <a:rPr lang="da-DK" dirty="0" smtClean="0"/>
              <a:t>Alvorlig </a:t>
            </a:r>
            <a:r>
              <a:rPr lang="da-DK" dirty="0" smtClean="0"/>
              <a:t>depression</a:t>
            </a:r>
          </a:p>
          <a:p>
            <a:r>
              <a:rPr lang="da-DK" dirty="0" smtClean="0"/>
              <a:t>Angstforstyrrelser</a:t>
            </a:r>
            <a:endParaRPr lang="da-DK" dirty="0" smtClean="0"/>
          </a:p>
          <a:p>
            <a:r>
              <a:rPr lang="da-DK" dirty="0" smtClean="0"/>
              <a:t>Andre forstyrrelser</a:t>
            </a:r>
            <a:endParaRPr lang="da-DK" dirty="0" smtClean="0"/>
          </a:p>
        </p:txBody>
      </p:sp>
      <p:sp>
        <p:nvSpPr>
          <p:cNvPr id="5" name="Pladsholder til diasnummer 4"/>
          <p:cNvSpPr>
            <a:spLocks noGrp="1"/>
          </p:cNvSpPr>
          <p:nvPr>
            <p:ph type="sldNum" sz="quarter" idx="12"/>
          </p:nvPr>
        </p:nvSpPr>
        <p:spPr/>
        <p:txBody>
          <a:bodyPr/>
          <a:lstStyle/>
          <a:p>
            <a:fld id="{8D267FF6-0B34-4BC7-8CE2-D478248DEB29}" type="slidenum">
              <a:rPr lang="da-DK" smtClean="0"/>
              <a:pPr/>
              <a:t>71</a:t>
            </a:fld>
            <a:endParaRPr lang="da-DK"/>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Evaluering før behandling 3</a:t>
            </a:r>
            <a:br>
              <a:rPr lang="da-DK" dirty="0" smtClean="0"/>
            </a:br>
            <a:r>
              <a:rPr lang="da-DK" dirty="0" smtClean="0"/>
              <a:t>personlighedsforstyrrelse</a:t>
            </a:r>
            <a:endParaRPr lang="da-DK" dirty="0"/>
          </a:p>
        </p:txBody>
      </p:sp>
      <p:sp>
        <p:nvSpPr>
          <p:cNvPr id="3" name="Pladsholder til indhold 2"/>
          <p:cNvSpPr>
            <a:spLocks noGrp="1"/>
          </p:cNvSpPr>
          <p:nvPr>
            <p:ph idx="1"/>
          </p:nvPr>
        </p:nvSpPr>
        <p:spPr>
          <a:xfrm>
            <a:off x="457200" y="1600200"/>
            <a:ext cx="8229600" cy="4997152"/>
          </a:xfrm>
        </p:spPr>
        <p:txBody>
          <a:bodyPr>
            <a:normAutofit fontScale="92500" lnSpcReduction="10000"/>
          </a:bodyPr>
          <a:lstStyle/>
          <a:p>
            <a:r>
              <a:rPr lang="da-DK" sz="2000" dirty="0" smtClean="0"/>
              <a:t>DSM-IV akse II</a:t>
            </a:r>
          </a:p>
          <a:p>
            <a:r>
              <a:rPr lang="da-DK" sz="2000" dirty="0" err="1" smtClean="0"/>
              <a:t>Cluster</a:t>
            </a:r>
            <a:r>
              <a:rPr lang="da-DK" sz="2000" dirty="0" smtClean="0"/>
              <a:t> A ’De </a:t>
            </a:r>
            <a:r>
              <a:rPr lang="da-DK" sz="2000" dirty="0" smtClean="0"/>
              <a:t>mærkelige</a:t>
            </a:r>
            <a:r>
              <a:rPr lang="da-DK" sz="2000" dirty="0" smtClean="0"/>
              <a:t>’</a:t>
            </a:r>
          </a:p>
          <a:p>
            <a:pPr lvl="1"/>
            <a:r>
              <a:rPr lang="da-DK" sz="2000" dirty="0" smtClean="0"/>
              <a:t>Paranoid (DSM, ICD)</a:t>
            </a:r>
            <a:endParaRPr lang="da-DK" sz="2000" dirty="0" smtClean="0"/>
          </a:p>
          <a:p>
            <a:pPr lvl="1"/>
            <a:r>
              <a:rPr lang="da-DK" sz="2000" dirty="0" smtClean="0"/>
              <a:t>Skizoid (DSM, ICD)</a:t>
            </a:r>
            <a:endParaRPr lang="da-DK" sz="2000" dirty="0" smtClean="0"/>
          </a:p>
          <a:p>
            <a:pPr lvl="1"/>
            <a:r>
              <a:rPr lang="da-DK" sz="2000" dirty="0" err="1" smtClean="0"/>
              <a:t>Skizotypal</a:t>
            </a:r>
            <a:r>
              <a:rPr lang="da-DK" sz="2000" dirty="0" smtClean="0"/>
              <a:t> (</a:t>
            </a:r>
            <a:r>
              <a:rPr lang="da-DK" sz="2000" dirty="0" smtClean="0"/>
              <a:t>DSM</a:t>
            </a:r>
            <a:r>
              <a:rPr lang="da-DK" sz="2000" dirty="0" smtClean="0"/>
              <a:t> , </a:t>
            </a:r>
            <a:r>
              <a:rPr lang="da-DK" sz="2000" dirty="0" smtClean="0"/>
              <a:t>ICD: </a:t>
            </a:r>
            <a:r>
              <a:rPr lang="da-DK" sz="2000" dirty="0" err="1" smtClean="0"/>
              <a:t>skizotypisk</a:t>
            </a:r>
            <a:r>
              <a:rPr lang="da-DK" sz="2000" dirty="0" smtClean="0"/>
              <a:t>, grupperet med skizofreni)</a:t>
            </a:r>
            <a:endParaRPr lang="da-DK" sz="2000" dirty="0" smtClean="0"/>
          </a:p>
          <a:p>
            <a:r>
              <a:rPr lang="da-DK" sz="2000" dirty="0" err="1" smtClean="0"/>
              <a:t>Cluseter</a:t>
            </a:r>
            <a:r>
              <a:rPr lang="da-DK" sz="2000" dirty="0" smtClean="0"/>
              <a:t> B ’De </a:t>
            </a:r>
            <a:r>
              <a:rPr lang="da-DK" sz="2000" dirty="0" smtClean="0"/>
              <a:t>labile</a:t>
            </a:r>
            <a:r>
              <a:rPr lang="da-DK" sz="2000" dirty="0" smtClean="0"/>
              <a:t>’</a:t>
            </a:r>
          </a:p>
          <a:p>
            <a:pPr lvl="1"/>
            <a:r>
              <a:rPr lang="da-DK" sz="2000" dirty="0" smtClean="0"/>
              <a:t>Antisocial (</a:t>
            </a:r>
            <a:r>
              <a:rPr lang="da-DK" sz="2000" dirty="0" smtClean="0"/>
              <a:t>DSM, </a:t>
            </a:r>
            <a:r>
              <a:rPr lang="da-DK" sz="2000" dirty="0" smtClean="0"/>
              <a:t>ICD: </a:t>
            </a:r>
            <a:r>
              <a:rPr lang="da-DK" sz="2000" dirty="0" err="1" smtClean="0"/>
              <a:t>dyssocial</a:t>
            </a:r>
            <a:r>
              <a:rPr lang="da-DK" sz="2000" dirty="0" smtClean="0"/>
              <a:t>)</a:t>
            </a:r>
            <a:endParaRPr lang="da-DK" sz="2000" dirty="0" smtClean="0"/>
          </a:p>
          <a:p>
            <a:pPr lvl="1"/>
            <a:r>
              <a:rPr lang="da-DK" sz="2000" dirty="0" err="1" smtClean="0"/>
              <a:t>Borderline</a:t>
            </a:r>
            <a:r>
              <a:rPr lang="da-DK" sz="2000" dirty="0" smtClean="0"/>
              <a:t>  (DSM, </a:t>
            </a:r>
            <a:r>
              <a:rPr lang="da-DK" sz="2000" dirty="0" smtClean="0"/>
              <a:t>ICD: emotionelt </a:t>
            </a:r>
            <a:r>
              <a:rPr lang="da-DK" sz="2000" dirty="0" smtClean="0"/>
              <a:t>ustabil)</a:t>
            </a:r>
          </a:p>
          <a:p>
            <a:pPr lvl="1"/>
            <a:r>
              <a:rPr lang="da-DK" sz="2000" dirty="0" err="1" smtClean="0"/>
              <a:t>Histrionisk</a:t>
            </a:r>
            <a:r>
              <a:rPr lang="da-DK" sz="2000" dirty="0" smtClean="0"/>
              <a:t> (</a:t>
            </a:r>
            <a:r>
              <a:rPr lang="da-DK" sz="2000" dirty="0" smtClean="0"/>
              <a:t>DSM, ICD)</a:t>
            </a:r>
            <a:endParaRPr lang="da-DK" sz="2000" dirty="0" smtClean="0"/>
          </a:p>
          <a:p>
            <a:pPr lvl="1"/>
            <a:r>
              <a:rPr lang="da-DK" sz="2000" dirty="0" smtClean="0"/>
              <a:t>Narcissistisk  (DSM, </a:t>
            </a:r>
            <a:r>
              <a:rPr lang="da-DK" sz="2000" dirty="0" smtClean="0"/>
              <a:t>ICD: som ’Anden specifik forstyrrelse af </a:t>
            </a:r>
            <a:r>
              <a:rPr lang="da-DK" sz="2000" dirty="0" err="1" smtClean="0"/>
              <a:t>personligh</a:t>
            </a:r>
            <a:r>
              <a:rPr lang="da-DK" sz="2000" dirty="0" smtClean="0"/>
              <a:t>’)</a:t>
            </a:r>
            <a:endParaRPr lang="da-DK" sz="2000" dirty="0" smtClean="0"/>
          </a:p>
          <a:p>
            <a:r>
              <a:rPr lang="da-DK" sz="2000" dirty="0" err="1" smtClean="0"/>
              <a:t>Cluster</a:t>
            </a:r>
            <a:r>
              <a:rPr lang="da-DK" sz="2000" dirty="0" smtClean="0"/>
              <a:t> C ’De </a:t>
            </a:r>
            <a:r>
              <a:rPr lang="da-DK" sz="2000" dirty="0" smtClean="0"/>
              <a:t>stille</a:t>
            </a:r>
            <a:r>
              <a:rPr lang="da-DK" sz="2000" dirty="0" smtClean="0"/>
              <a:t>’</a:t>
            </a:r>
          </a:p>
          <a:p>
            <a:pPr lvl="1"/>
            <a:r>
              <a:rPr lang="da-DK" sz="2000" dirty="0" err="1" smtClean="0"/>
              <a:t>Avoidant</a:t>
            </a:r>
            <a:r>
              <a:rPr lang="da-DK" sz="2000" dirty="0" smtClean="0"/>
              <a:t> </a:t>
            </a:r>
            <a:r>
              <a:rPr lang="da-DK" sz="2000" dirty="0" smtClean="0"/>
              <a:t> (DSM, </a:t>
            </a:r>
            <a:r>
              <a:rPr lang="da-DK" sz="2000" dirty="0" smtClean="0"/>
              <a:t>ICD: ængstelig)</a:t>
            </a:r>
          </a:p>
          <a:p>
            <a:pPr lvl="1"/>
            <a:r>
              <a:rPr lang="da-DK" sz="2000" dirty="0" smtClean="0"/>
              <a:t>Dependent </a:t>
            </a:r>
            <a:r>
              <a:rPr lang="da-DK" sz="2000" dirty="0" smtClean="0"/>
              <a:t>(</a:t>
            </a:r>
            <a:r>
              <a:rPr lang="da-DK" sz="2000" dirty="0" smtClean="0"/>
              <a:t>DSM, ICD)</a:t>
            </a:r>
            <a:endParaRPr lang="da-DK" sz="2000" dirty="0" smtClean="0"/>
          </a:p>
          <a:p>
            <a:pPr lvl="1"/>
            <a:r>
              <a:rPr lang="da-DK" sz="2000" dirty="0" err="1" smtClean="0"/>
              <a:t>Obsessiv-kompulsiv</a:t>
            </a:r>
            <a:r>
              <a:rPr lang="da-DK" sz="2000" dirty="0" smtClean="0"/>
              <a:t> </a:t>
            </a:r>
            <a:r>
              <a:rPr lang="da-DK" sz="2000" dirty="0" smtClean="0"/>
              <a:t> (DSM, </a:t>
            </a:r>
            <a:r>
              <a:rPr lang="da-DK" sz="2000" dirty="0" smtClean="0"/>
              <a:t>ICD: tvangspræget)</a:t>
            </a:r>
          </a:p>
          <a:p>
            <a:pPr lvl="1"/>
            <a:r>
              <a:rPr lang="da-DK" sz="2000" dirty="0" smtClean="0"/>
              <a:t>Passiv-aggressiv (ICD</a:t>
            </a:r>
            <a:r>
              <a:rPr lang="da-DK" sz="2000" dirty="0" smtClean="0"/>
              <a:t> : som ’Anden specifik forstyrrelse af </a:t>
            </a:r>
            <a:r>
              <a:rPr lang="da-DK" sz="2000" dirty="0" smtClean="0"/>
              <a:t>personlighed’))</a:t>
            </a:r>
          </a:p>
          <a:p>
            <a:pPr lvl="1"/>
            <a:endParaRPr lang="da-DK" sz="2000" dirty="0" smtClean="0"/>
          </a:p>
          <a:p>
            <a:pPr lvl="1">
              <a:buNone/>
            </a:pPr>
            <a:endParaRPr lang="da-DK" sz="1600" dirty="0" smtClean="0"/>
          </a:p>
          <a:p>
            <a:endParaRPr lang="da-DK" dirty="0" smtClean="0"/>
          </a:p>
        </p:txBody>
      </p:sp>
      <p:sp>
        <p:nvSpPr>
          <p:cNvPr id="5" name="Pladsholder til diasnummer 4"/>
          <p:cNvSpPr>
            <a:spLocks noGrp="1"/>
          </p:cNvSpPr>
          <p:nvPr>
            <p:ph type="sldNum" sz="quarter" idx="12"/>
          </p:nvPr>
        </p:nvSpPr>
        <p:spPr/>
        <p:txBody>
          <a:bodyPr/>
          <a:lstStyle/>
          <a:p>
            <a:fld id="{8D267FF6-0B34-4BC7-8CE2-D478248DEB29}" type="slidenum">
              <a:rPr lang="da-DK" smtClean="0"/>
              <a:pPr/>
              <a:t>72</a:t>
            </a:fld>
            <a:endParaRPr lang="da-DK"/>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Personlighedsforstyrrelse – generelle diagnostiske kriterier</a:t>
            </a:r>
            <a:endParaRPr lang="da-DK" dirty="0"/>
          </a:p>
        </p:txBody>
      </p:sp>
      <p:sp>
        <p:nvSpPr>
          <p:cNvPr id="3" name="Pladsholder til indhold 2"/>
          <p:cNvSpPr>
            <a:spLocks noGrp="1"/>
          </p:cNvSpPr>
          <p:nvPr>
            <p:ph idx="1"/>
          </p:nvPr>
        </p:nvSpPr>
        <p:spPr/>
        <p:txBody>
          <a:bodyPr>
            <a:noAutofit/>
          </a:bodyPr>
          <a:lstStyle/>
          <a:p>
            <a:r>
              <a:rPr lang="da-DK" sz="2200" dirty="0" smtClean="0"/>
              <a:t>Karakteristiske vedvarende mønstre for adfærd og oplevelsesmåde som afviger fra det i kultursammenhængen forventede og accepterede for mindst 2 af følgende områder</a:t>
            </a:r>
          </a:p>
          <a:p>
            <a:pPr lvl="1"/>
            <a:r>
              <a:rPr lang="da-DK" sz="2200" dirty="0" smtClean="0"/>
              <a:t>Erkendelse, holdning</a:t>
            </a:r>
          </a:p>
          <a:p>
            <a:pPr lvl="1"/>
            <a:r>
              <a:rPr lang="da-DK" sz="2200" dirty="0" smtClean="0"/>
              <a:t>Følelsesliv</a:t>
            </a:r>
          </a:p>
          <a:p>
            <a:pPr lvl="1"/>
            <a:r>
              <a:rPr lang="da-DK" sz="2200" dirty="0" err="1" smtClean="0"/>
              <a:t>Impuskontrol</a:t>
            </a:r>
            <a:r>
              <a:rPr lang="da-DK" sz="2200" dirty="0" smtClean="0"/>
              <a:t> og behovstilfredsstillelse</a:t>
            </a:r>
          </a:p>
          <a:p>
            <a:pPr lvl="1"/>
            <a:r>
              <a:rPr lang="da-DK" sz="2200" dirty="0" smtClean="0"/>
              <a:t>Interpersonelle forhold</a:t>
            </a:r>
          </a:p>
          <a:p>
            <a:r>
              <a:rPr lang="da-DK" sz="2200" dirty="0" smtClean="0"/>
              <a:t>Adfærden gennemgribende unuanceret, utilpasset, uhensigtsmæssig</a:t>
            </a:r>
          </a:p>
          <a:p>
            <a:r>
              <a:rPr lang="da-DK" sz="2200" dirty="0" smtClean="0"/>
              <a:t>Adfærden går ud over personen selv eller omgivelserne</a:t>
            </a:r>
          </a:p>
          <a:p>
            <a:r>
              <a:rPr lang="da-DK" sz="2200" dirty="0" smtClean="0"/>
              <a:t>Varighed siden barndom eller </a:t>
            </a:r>
            <a:r>
              <a:rPr lang="da-DK" sz="2200" dirty="0" err="1" smtClean="0"/>
              <a:t>adolescens</a:t>
            </a:r>
            <a:endParaRPr lang="da-DK" sz="2200" dirty="0" smtClean="0"/>
          </a:p>
          <a:p>
            <a:r>
              <a:rPr lang="da-DK" sz="2200" dirty="0" smtClean="0"/>
              <a:t>Ikke udtryk for eller følge af anden psykisk lidelse</a:t>
            </a:r>
          </a:p>
          <a:p>
            <a:r>
              <a:rPr lang="da-DK" sz="2200" dirty="0" smtClean="0"/>
              <a:t>Organisk ætiologi udelukkes</a:t>
            </a:r>
            <a:endParaRPr lang="da-DK" sz="2200"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73</a:t>
            </a:fld>
            <a:endParaRPr lang="da-DK"/>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Personlighedsforstyrrelser</a:t>
            </a:r>
            <a:endParaRPr lang="da-DK" dirty="0"/>
          </a:p>
        </p:txBody>
      </p:sp>
      <p:sp>
        <p:nvSpPr>
          <p:cNvPr id="3" name="Pladsholder til indhold 2"/>
          <p:cNvSpPr>
            <a:spLocks noGrp="1"/>
          </p:cNvSpPr>
          <p:nvPr>
            <p:ph idx="1"/>
          </p:nvPr>
        </p:nvSpPr>
        <p:spPr/>
        <p:txBody>
          <a:bodyPr/>
          <a:lstStyle/>
          <a:p>
            <a:r>
              <a:rPr lang="da-DK" dirty="0" smtClean="0"/>
              <a:t>Behandlingskrav til psykologiske vanskeligheder </a:t>
            </a:r>
            <a:r>
              <a:rPr lang="da-DK" dirty="0" smtClean="0"/>
              <a:t>er forskellig med </a:t>
            </a:r>
            <a:r>
              <a:rPr lang="da-DK" dirty="0" smtClean="0"/>
              <a:t>og uden underliggende </a:t>
            </a:r>
            <a:r>
              <a:rPr lang="da-DK" dirty="0" smtClean="0"/>
              <a:t>personlighedsforstyrrelse</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74</a:t>
            </a:fld>
            <a:endParaRPr lang="da-DK"/>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Psykoterapi – </a:t>
            </a:r>
            <a:r>
              <a:rPr lang="da-DK" dirty="0" err="1" smtClean="0"/>
              <a:t>dosis/response</a:t>
            </a:r>
            <a:endParaRPr lang="da-DK" dirty="0"/>
          </a:p>
        </p:txBody>
      </p:sp>
      <p:pic>
        <p:nvPicPr>
          <p:cNvPr id="44035" name="Picture 3" descr="\\ANNES\C på Annes\JansScanninger\PsykoterapiDosisResponse.png"/>
          <p:cNvPicPr>
            <a:picLocks noChangeAspect="1" noChangeArrowheads="1"/>
          </p:cNvPicPr>
          <p:nvPr/>
        </p:nvPicPr>
        <p:blipFill>
          <a:blip r:embed="rId2" cstate="print"/>
          <a:srcRect/>
          <a:stretch>
            <a:fillRect/>
          </a:stretch>
        </p:blipFill>
        <p:spPr bwMode="auto">
          <a:xfrm>
            <a:off x="971600" y="1556792"/>
            <a:ext cx="6840760" cy="4923251"/>
          </a:xfrm>
          <a:prstGeom prst="rect">
            <a:avLst/>
          </a:prstGeom>
          <a:noFill/>
        </p:spPr>
      </p:pic>
      <p:sp>
        <p:nvSpPr>
          <p:cNvPr id="8" name="Pladsholder til diasnummer 7"/>
          <p:cNvSpPr>
            <a:spLocks noGrp="1"/>
          </p:cNvSpPr>
          <p:nvPr>
            <p:ph type="sldNum" sz="quarter" idx="12"/>
          </p:nvPr>
        </p:nvSpPr>
        <p:spPr/>
        <p:txBody>
          <a:bodyPr/>
          <a:lstStyle/>
          <a:p>
            <a:fld id="{8D267FF6-0B34-4BC7-8CE2-D478248DEB29}" type="slidenum">
              <a:rPr lang="da-DK" smtClean="0"/>
              <a:pPr/>
              <a:t>75</a:t>
            </a:fld>
            <a:endParaRPr lang="da-DK"/>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Psykoterapi – </a:t>
            </a:r>
            <a:r>
              <a:rPr lang="da-DK" dirty="0" err="1" smtClean="0"/>
              <a:t>dosis/response</a:t>
            </a:r>
            <a:endParaRPr lang="da-DK" dirty="0"/>
          </a:p>
        </p:txBody>
      </p:sp>
      <p:sp>
        <p:nvSpPr>
          <p:cNvPr id="4" name="Pladsholder til indhold 3"/>
          <p:cNvSpPr>
            <a:spLocks noGrp="1"/>
          </p:cNvSpPr>
          <p:nvPr>
            <p:ph idx="1"/>
          </p:nvPr>
        </p:nvSpPr>
        <p:spPr/>
        <p:txBody>
          <a:bodyPr/>
          <a:lstStyle/>
          <a:p>
            <a:r>
              <a:rPr lang="da-DK" dirty="0" smtClean="0"/>
              <a:t>Kilde: Lambert (2004, s. 155)</a:t>
            </a:r>
          </a:p>
          <a:p>
            <a:r>
              <a:rPr lang="da-DK" dirty="0" smtClean="0"/>
              <a:t>Baseret på SCL-90: symptomer opdelt i tre typer</a:t>
            </a:r>
          </a:p>
          <a:p>
            <a:r>
              <a:rPr lang="da-DK" dirty="0" smtClean="0"/>
              <a:t>Akut stress: 50% forbedret med 10 sessioner</a:t>
            </a:r>
          </a:p>
          <a:p>
            <a:r>
              <a:rPr lang="da-DK" dirty="0" smtClean="0"/>
              <a:t>Kroniske vanskeligheder: 50% forbedret med 14 sessioner</a:t>
            </a:r>
          </a:p>
          <a:p>
            <a:r>
              <a:rPr lang="da-DK" dirty="0" smtClean="0"/>
              <a:t>Personlighedsforstyrrelser: færre end 59% forbedret på nogle kriterier med 52 sessioner</a:t>
            </a:r>
          </a:p>
          <a:p>
            <a:endParaRPr lang="da-DK" dirty="0"/>
          </a:p>
        </p:txBody>
      </p:sp>
      <p:sp>
        <p:nvSpPr>
          <p:cNvPr id="6" name="Pladsholder til diasnummer 5"/>
          <p:cNvSpPr>
            <a:spLocks noGrp="1"/>
          </p:cNvSpPr>
          <p:nvPr>
            <p:ph type="sldNum" sz="quarter" idx="12"/>
          </p:nvPr>
        </p:nvSpPr>
        <p:spPr/>
        <p:txBody>
          <a:bodyPr/>
          <a:lstStyle/>
          <a:p>
            <a:fld id="{8D267FF6-0B34-4BC7-8CE2-D478248DEB29}" type="slidenum">
              <a:rPr lang="da-DK" smtClean="0"/>
              <a:pPr/>
              <a:t>76</a:t>
            </a:fld>
            <a:endParaRPr lang="da-DK"/>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a:normAutofit fontScale="90000"/>
          </a:bodyPr>
          <a:lstStyle/>
          <a:p>
            <a:r>
              <a:rPr lang="da-DK" dirty="0" smtClean="0"/>
              <a:t>Evaluering før behandling 4</a:t>
            </a:r>
            <a:br>
              <a:rPr lang="da-DK" dirty="0" smtClean="0"/>
            </a:br>
            <a:r>
              <a:rPr lang="da-DK" dirty="0" smtClean="0"/>
              <a:t>- ikke alvorlig psykopatologi eller personlighedsforstyrrelse</a:t>
            </a:r>
            <a:endParaRPr lang="da-DK" dirty="0"/>
          </a:p>
        </p:txBody>
      </p:sp>
      <p:sp>
        <p:nvSpPr>
          <p:cNvPr id="3" name="Pladsholder til indhold 2"/>
          <p:cNvSpPr>
            <a:spLocks noGrp="1"/>
          </p:cNvSpPr>
          <p:nvPr>
            <p:ph idx="1"/>
          </p:nvPr>
        </p:nvSpPr>
        <p:spPr>
          <a:xfrm>
            <a:off x="467544" y="2204864"/>
            <a:ext cx="8229600" cy="4464496"/>
          </a:xfrm>
        </p:spPr>
        <p:txBody>
          <a:bodyPr>
            <a:noAutofit/>
          </a:bodyPr>
          <a:lstStyle/>
          <a:p>
            <a:r>
              <a:rPr lang="da-DK" sz="2000" dirty="0" smtClean="0"/>
              <a:t>Problemtyper (ikke udtømmende)</a:t>
            </a:r>
            <a:endParaRPr lang="da-DK" sz="2000" dirty="0" smtClean="0"/>
          </a:p>
          <a:p>
            <a:pPr lvl="1"/>
            <a:r>
              <a:rPr lang="da-DK" sz="2000" dirty="0" smtClean="0"/>
              <a:t>Akut/kronisk</a:t>
            </a:r>
          </a:p>
          <a:p>
            <a:pPr lvl="1"/>
            <a:r>
              <a:rPr lang="da-DK" sz="2000" dirty="0" smtClean="0"/>
              <a:t>Stemningsniveau (</a:t>
            </a:r>
            <a:r>
              <a:rPr lang="da-DK" sz="2000" dirty="0" err="1" smtClean="0"/>
              <a:t>dysfori</a:t>
            </a:r>
            <a:r>
              <a:rPr lang="da-DK" sz="2000" dirty="0" smtClean="0"/>
              <a:t>)</a:t>
            </a:r>
          </a:p>
          <a:p>
            <a:pPr lvl="1"/>
            <a:r>
              <a:rPr lang="da-DK" sz="2000" dirty="0" smtClean="0"/>
              <a:t>Angst</a:t>
            </a:r>
          </a:p>
          <a:p>
            <a:pPr lvl="1"/>
            <a:r>
              <a:rPr lang="da-DK" sz="2000" dirty="0" smtClean="0"/>
              <a:t>Interpersonelle forhold</a:t>
            </a:r>
          </a:p>
          <a:p>
            <a:pPr lvl="1"/>
            <a:r>
              <a:rPr lang="da-DK" sz="2000" dirty="0" err="1" smtClean="0"/>
              <a:t>Somatisering</a:t>
            </a:r>
            <a:endParaRPr lang="da-DK" sz="2000" dirty="0" smtClean="0"/>
          </a:p>
          <a:p>
            <a:pPr lvl="1"/>
            <a:r>
              <a:rPr lang="da-DK" sz="2000" dirty="0" smtClean="0"/>
              <a:t>Eksistentielle (mål med og overgange i tilværelsen)</a:t>
            </a:r>
            <a:endParaRPr lang="da-DK" sz="2000" dirty="0" smtClean="0"/>
          </a:p>
          <a:p>
            <a:pPr lvl="1"/>
            <a:r>
              <a:rPr lang="da-DK" sz="2000" dirty="0" smtClean="0"/>
              <a:t>Livsstil (forbedret liv, undgå livsstilsbetingede risici)</a:t>
            </a:r>
            <a:endParaRPr lang="da-DK" sz="2000" dirty="0" smtClean="0"/>
          </a:p>
          <a:p>
            <a:r>
              <a:rPr lang="da-DK" sz="2000" dirty="0" smtClean="0"/>
              <a:t>Nuanceret personbeskrivelse</a:t>
            </a:r>
          </a:p>
          <a:p>
            <a:pPr lvl="1"/>
            <a:r>
              <a:rPr lang="da-DK" sz="2000" dirty="0" smtClean="0"/>
              <a:t>Personlighedstræk </a:t>
            </a:r>
          </a:p>
          <a:p>
            <a:pPr lvl="1"/>
            <a:r>
              <a:rPr lang="da-DK" sz="2000" dirty="0" smtClean="0"/>
              <a:t>Kognitive egenskaber</a:t>
            </a:r>
            <a:endParaRPr lang="da-DK" sz="2000" dirty="0"/>
          </a:p>
          <a:p>
            <a:r>
              <a:rPr lang="da-DK" sz="2000" dirty="0" smtClean="0"/>
              <a:t>Beskrivelse af problemernes karakter</a:t>
            </a:r>
          </a:p>
        </p:txBody>
      </p:sp>
      <p:sp>
        <p:nvSpPr>
          <p:cNvPr id="5" name="Pladsholder til diasnummer 4"/>
          <p:cNvSpPr>
            <a:spLocks noGrp="1"/>
          </p:cNvSpPr>
          <p:nvPr>
            <p:ph type="sldNum" sz="quarter" idx="12"/>
          </p:nvPr>
        </p:nvSpPr>
        <p:spPr/>
        <p:txBody>
          <a:bodyPr/>
          <a:lstStyle/>
          <a:p>
            <a:fld id="{8D267FF6-0B34-4BC7-8CE2-D478248DEB29}" type="slidenum">
              <a:rPr lang="da-DK" smtClean="0"/>
              <a:pPr/>
              <a:t>77</a:t>
            </a:fld>
            <a:endParaRPr lang="da-DK"/>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Evaluering før behandling 6</a:t>
            </a:r>
            <a:br>
              <a:rPr lang="da-DK" dirty="0" smtClean="0"/>
            </a:br>
            <a:r>
              <a:rPr lang="da-DK" dirty="0" smtClean="0"/>
              <a:t>- personlighedsbeskrivelse</a:t>
            </a:r>
            <a:endParaRPr lang="da-DK" dirty="0"/>
          </a:p>
        </p:txBody>
      </p:sp>
      <p:sp>
        <p:nvSpPr>
          <p:cNvPr id="3" name="Pladsholder til indhold 2"/>
          <p:cNvSpPr>
            <a:spLocks noGrp="1"/>
          </p:cNvSpPr>
          <p:nvPr>
            <p:ph idx="1"/>
          </p:nvPr>
        </p:nvSpPr>
        <p:spPr/>
        <p:txBody>
          <a:bodyPr/>
          <a:lstStyle/>
          <a:p>
            <a:r>
              <a:rPr lang="da-DK" dirty="0" smtClean="0"/>
              <a:t>Personlighedstræk som giver personen problemer i livet</a:t>
            </a:r>
          </a:p>
          <a:p>
            <a:r>
              <a:rPr lang="da-DK" dirty="0" smtClean="0"/>
              <a:t>Personlighedstræk som </a:t>
            </a:r>
            <a:r>
              <a:rPr lang="da-DK" dirty="0" smtClean="0"/>
              <a:t>risikofaktorer for </a:t>
            </a:r>
            <a:r>
              <a:rPr lang="da-DK" dirty="0" smtClean="0"/>
              <a:t>sundhed</a:t>
            </a:r>
          </a:p>
          <a:p>
            <a:r>
              <a:rPr lang="da-DK" dirty="0" smtClean="0"/>
              <a:t>Personlighedstræk som influerende behandlingen</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78</a:t>
            </a:fld>
            <a:endParaRPr lang="da-DK"/>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Evaluering før behandling 7</a:t>
            </a:r>
            <a:br>
              <a:rPr lang="da-DK" dirty="0" smtClean="0"/>
            </a:br>
            <a:r>
              <a:rPr lang="da-DK" dirty="0" smtClean="0"/>
              <a:t>- kognitiv funktion</a:t>
            </a:r>
            <a:endParaRPr lang="da-DK" dirty="0"/>
          </a:p>
        </p:txBody>
      </p:sp>
      <p:sp>
        <p:nvSpPr>
          <p:cNvPr id="3" name="Pladsholder til indhold 2"/>
          <p:cNvSpPr>
            <a:spLocks noGrp="1"/>
          </p:cNvSpPr>
          <p:nvPr>
            <p:ph idx="1"/>
          </p:nvPr>
        </p:nvSpPr>
        <p:spPr/>
        <p:txBody>
          <a:bodyPr/>
          <a:lstStyle/>
          <a:p>
            <a:r>
              <a:rPr lang="da-DK" dirty="0" smtClean="0"/>
              <a:t>Grundlæggende viden og intelligens</a:t>
            </a:r>
          </a:p>
          <a:p>
            <a:r>
              <a:rPr lang="da-DK" dirty="0" smtClean="0"/>
              <a:t>Fleksibilitet </a:t>
            </a:r>
            <a:r>
              <a:rPr lang="da-DK" dirty="0" err="1" smtClean="0"/>
              <a:t>vs</a:t>
            </a:r>
            <a:r>
              <a:rPr lang="da-DK" dirty="0" smtClean="0"/>
              <a:t> fiksering i tænkningen</a:t>
            </a:r>
          </a:p>
          <a:p>
            <a:pPr lvl="1"/>
            <a:r>
              <a:rPr lang="da-DK" dirty="0" smtClean="0"/>
              <a:t>Behandling indebærer ændringer i personens  opfattelse og </a:t>
            </a:r>
            <a:r>
              <a:rPr lang="da-DK" dirty="0" smtClean="0"/>
              <a:t>forståelse </a:t>
            </a:r>
            <a:endParaRPr lang="da-DK" dirty="0" smtClean="0"/>
          </a:p>
          <a:p>
            <a:r>
              <a:rPr lang="da-DK" dirty="0" smtClean="0"/>
              <a:t>Kompleksitet i tænkningen</a:t>
            </a:r>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79</a:t>
            </a:fld>
            <a:endParaRPr lang="da-D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Usystematisk </a:t>
            </a:r>
            <a:r>
              <a:rPr lang="da-DK" dirty="0" err="1" smtClean="0"/>
              <a:t>vs</a:t>
            </a:r>
            <a:r>
              <a:rPr lang="da-DK" dirty="0" smtClean="0"/>
              <a:t> systematisk beskrivelse 1</a:t>
            </a:r>
            <a:endParaRPr lang="da-DK" dirty="0"/>
          </a:p>
        </p:txBody>
      </p:sp>
      <p:sp>
        <p:nvSpPr>
          <p:cNvPr id="3" name="Pladsholder til indhold 2"/>
          <p:cNvSpPr>
            <a:spLocks noGrp="1"/>
          </p:cNvSpPr>
          <p:nvPr>
            <p:ph idx="1"/>
          </p:nvPr>
        </p:nvSpPr>
        <p:spPr>
          <a:xfrm>
            <a:off x="457200" y="1600200"/>
            <a:ext cx="8229600" cy="5069160"/>
          </a:xfrm>
        </p:spPr>
        <p:txBody>
          <a:bodyPr>
            <a:normAutofit/>
          </a:bodyPr>
          <a:lstStyle/>
          <a:p>
            <a:r>
              <a:rPr lang="da-DK" dirty="0" smtClean="0"/>
              <a:t>Klassisk problem:</a:t>
            </a:r>
          </a:p>
          <a:p>
            <a:pPr lvl="1"/>
            <a:r>
              <a:rPr lang="da-DK" dirty="0" smtClean="0"/>
              <a:t>Klinisk </a:t>
            </a:r>
            <a:r>
              <a:rPr lang="da-DK" dirty="0" err="1" smtClean="0"/>
              <a:t>vs</a:t>
            </a:r>
            <a:r>
              <a:rPr lang="da-DK" dirty="0" smtClean="0"/>
              <a:t> </a:t>
            </a:r>
            <a:r>
              <a:rPr lang="da-DK" dirty="0" err="1" smtClean="0"/>
              <a:t>aktuarisk</a:t>
            </a:r>
            <a:r>
              <a:rPr lang="da-DK" dirty="0" smtClean="0"/>
              <a:t> beskrivelse</a:t>
            </a:r>
          </a:p>
          <a:p>
            <a:r>
              <a:rPr lang="da-DK" dirty="0" smtClean="0"/>
              <a:t>Groves metaanalyse</a:t>
            </a:r>
          </a:p>
          <a:p>
            <a:pPr lvl="1"/>
            <a:r>
              <a:rPr lang="da-DK" dirty="0" smtClean="0"/>
              <a:t>Systematisk beskrivelse bedst i halvdelen af undersøgelserne</a:t>
            </a:r>
          </a:p>
          <a:p>
            <a:pPr lvl="1"/>
            <a:r>
              <a:rPr lang="da-DK" dirty="0" smtClean="0"/>
              <a:t>Klinisk beskrivelse bedst i 7% af undersøgelserne</a:t>
            </a:r>
          </a:p>
          <a:p>
            <a:pPr lvl="1"/>
            <a:r>
              <a:rPr lang="da-DK" dirty="0" smtClean="0"/>
              <a:t>I de resterende var de lige gode</a:t>
            </a:r>
          </a:p>
          <a:p>
            <a:pPr lvl="1"/>
            <a:r>
              <a:rPr lang="da-DK" dirty="0" smtClean="0"/>
              <a:t>Systematisk: 93% chance for god/bedste metode</a:t>
            </a:r>
          </a:p>
          <a:p>
            <a:pPr lvl="1"/>
            <a:r>
              <a:rPr lang="da-DK" dirty="0" smtClean="0"/>
              <a:t>Klinisk: 57% chance for god/bedste metode</a:t>
            </a:r>
          </a:p>
          <a:p>
            <a:pPr>
              <a:buNone/>
            </a:pPr>
            <a:endParaRPr lang="da-DK" dirty="0" smtClean="0"/>
          </a:p>
          <a:p>
            <a:endParaRPr lang="da-DK" dirty="0" smtClean="0"/>
          </a:p>
          <a:p>
            <a:endParaRPr lang="da-DK" dirty="0" smtClean="0"/>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8</a:t>
            </a:fld>
            <a:endParaRPr lang="da-DK"/>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2420888"/>
            <a:ext cx="8229600" cy="1143000"/>
          </a:xfrm>
        </p:spPr>
        <p:txBody>
          <a:bodyPr/>
          <a:lstStyle/>
          <a:p>
            <a:r>
              <a:rPr lang="da-DK" dirty="0" smtClean="0"/>
              <a:t>Terapeutisk </a:t>
            </a:r>
            <a:r>
              <a:rPr lang="da-DK" dirty="0" err="1" smtClean="0"/>
              <a:t>assessment</a:t>
            </a:r>
            <a:endParaRPr lang="da-DK" dirty="0"/>
          </a:p>
        </p:txBody>
      </p:sp>
      <p:sp>
        <p:nvSpPr>
          <p:cNvPr id="6" name="Pladsholder til diasnummer 5"/>
          <p:cNvSpPr>
            <a:spLocks noGrp="1"/>
          </p:cNvSpPr>
          <p:nvPr>
            <p:ph type="sldNum" sz="quarter" idx="12"/>
          </p:nvPr>
        </p:nvSpPr>
        <p:spPr/>
        <p:txBody>
          <a:bodyPr/>
          <a:lstStyle/>
          <a:p>
            <a:fld id="{8D267FF6-0B34-4BC7-8CE2-D478248DEB29}" type="slidenum">
              <a:rPr lang="da-DK" smtClean="0"/>
              <a:pPr/>
              <a:t>80</a:t>
            </a:fld>
            <a:endParaRPr lang="da-DK"/>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Terapeutisk </a:t>
            </a:r>
            <a:r>
              <a:rPr lang="da-DK" dirty="0" err="1" smtClean="0"/>
              <a:t>assessment</a:t>
            </a:r>
            <a:endParaRPr lang="da-DK" dirty="0"/>
          </a:p>
        </p:txBody>
      </p:sp>
      <p:sp>
        <p:nvSpPr>
          <p:cNvPr id="4" name="Pladsholder til indhold 3"/>
          <p:cNvSpPr>
            <a:spLocks noGrp="1"/>
          </p:cNvSpPr>
          <p:nvPr>
            <p:ph idx="1"/>
          </p:nvPr>
        </p:nvSpPr>
        <p:spPr/>
        <p:txBody>
          <a:bodyPr/>
          <a:lstStyle/>
          <a:p>
            <a:r>
              <a:rPr lang="da-DK" dirty="0" smtClean="0"/>
              <a:t>Terapeutisk eller </a:t>
            </a:r>
            <a:r>
              <a:rPr lang="da-DK" dirty="0" err="1" smtClean="0"/>
              <a:t>kollaborativ</a:t>
            </a:r>
            <a:r>
              <a:rPr lang="da-DK" dirty="0" smtClean="0"/>
              <a:t> </a:t>
            </a:r>
            <a:r>
              <a:rPr lang="da-DK" dirty="0" err="1" smtClean="0"/>
              <a:t>assessment</a:t>
            </a:r>
            <a:r>
              <a:rPr lang="da-DK" dirty="0" smtClean="0"/>
              <a:t> betyder gennemførelse af en psykologisk undersøgelse på en måde så testpersonen selv har udbytte af processen og resultatet</a:t>
            </a:r>
          </a:p>
          <a:p>
            <a:r>
              <a:rPr lang="da-DK" dirty="0" smtClean="0"/>
              <a:t>Nøglepersoner i udvikling af metoden:</a:t>
            </a:r>
          </a:p>
          <a:p>
            <a:pPr lvl="1"/>
            <a:r>
              <a:rPr lang="da-DK" dirty="0" smtClean="0"/>
              <a:t>Stephen Finn</a:t>
            </a:r>
          </a:p>
          <a:p>
            <a:pPr lvl="1"/>
            <a:r>
              <a:rPr lang="da-DK" dirty="0" smtClean="0"/>
              <a:t>Constance Fischer</a:t>
            </a:r>
            <a:endParaRPr lang="da-DK" dirty="0"/>
          </a:p>
        </p:txBody>
      </p:sp>
      <p:sp>
        <p:nvSpPr>
          <p:cNvPr id="6" name="Pladsholder til diasnummer 5"/>
          <p:cNvSpPr>
            <a:spLocks noGrp="1"/>
          </p:cNvSpPr>
          <p:nvPr>
            <p:ph type="sldNum" sz="quarter" idx="12"/>
          </p:nvPr>
        </p:nvSpPr>
        <p:spPr/>
        <p:txBody>
          <a:bodyPr/>
          <a:lstStyle/>
          <a:p>
            <a:fld id="{8D267FF6-0B34-4BC7-8CE2-D478248DEB29}" type="slidenum">
              <a:rPr lang="da-DK" smtClean="0"/>
              <a:pPr/>
              <a:t>81</a:t>
            </a:fld>
            <a:endParaRPr lang="da-DK"/>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Terapeutisk </a:t>
            </a:r>
            <a:r>
              <a:rPr lang="da-DK" dirty="0" err="1" smtClean="0"/>
              <a:t>assessment</a:t>
            </a:r>
            <a:endParaRPr lang="da-DK" dirty="0"/>
          </a:p>
        </p:txBody>
      </p:sp>
      <p:sp>
        <p:nvSpPr>
          <p:cNvPr id="3" name="Pladsholder til indhold 2"/>
          <p:cNvSpPr>
            <a:spLocks noGrp="1"/>
          </p:cNvSpPr>
          <p:nvPr>
            <p:ph idx="1"/>
          </p:nvPr>
        </p:nvSpPr>
        <p:spPr/>
        <p:txBody>
          <a:bodyPr/>
          <a:lstStyle/>
          <a:p>
            <a:r>
              <a:rPr lang="da-DK" dirty="0" smtClean="0"/>
              <a:t>Der er tradition i Danmark for at give test-feedback</a:t>
            </a:r>
          </a:p>
          <a:p>
            <a:r>
              <a:rPr lang="da-DK" dirty="0" smtClean="0"/>
              <a:t>Test-feedback ligner nogle af elementerne i TA</a:t>
            </a:r>
          </a:p>
          <a:p>
            <a:r>
              <a:rPr lang="da-DK" dirty="0" smtClean="0"/>
              <a:t>Terapeutisk </a:t>
            </a:r>
            <a:r>
              <a:rPr lang="da-DK" dirty="0" err="1" smtClean="0"/>
              <a:t>assessment</a:t>
            </a:r>
            <a:r>
              <a:rPr lang="da-DK" dirty="0" smtClean="0"/>
              <a:t> omfatter imidlertid mere end test-feedback fordi hele testningen er struktureret anderledes ved TA</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82</a:t>
            </a:fld>
            <a:endParaRPr lang="da-DK"/>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Terapeutisk </a:t>
            </a:r>
            <a:r>
              <a:rPr lang="da-DK" dirty="0" err="1" smtClean="0"/>
              <a:t>assessment</a:t>
            </a:r>
            <a:r>
              <a:rPr lang="da-DK" dirty="0" smtClean="0"/>
              <a:t> – faser i processen</a:t>
            </a:r>
            <a:endParaRPr lang="da-DK" dirty="0"/>
          </a:p>
        </p:txBody>
      </p:sp>
      <p:sp>
        <p:nvSpPr>
          <p:cNvPr id="3" name="Pladsholder til indhold 2"/>
          <p:cNvSpPr>
            <a:spLocks noGrp="1"/>
          </p:cNvSpPr>
          <p:nvPr>
            <p:ph idx="1"/>
          </p:nvPr>
        </p:nvSpPr>
        <p:spPr>
          <a:xfrm>
            <a:off x="467544" y="1916832"/>
            <a:ext cx="8229600" cy="4525963"/>
          </a:xfrm>
        </p:spPr>
        <p:txBody>
          <a:bodyPr>
            <a:normAutofit fontScale="85000" lnSpcReduction="20000"/>
          </a:bodyPr>
          <a:lstStyle/>
          <a:p>
            <a:r>
              <a:rPr lang="da-DK" dirty="0" smtClean="0"/>
              <a:t>Personens indstilling til testningen og evt. tidligere dårlige erfaringer håndteres</a:t>
            </a:r>
          </a:p>
          <a:p>
            <a:r>
              <a:rPr lang="da-DK" dirty="0" smtClean="0"/>
              <a:t>Udover henvisningsspørgsmål opstiller personen også selv spørgsmål til undersøgelsen</a:t>
            </a:r>
          </a:p>
          <a:p>
            <a:r>
              <a:rPr lang="da-DK" dirty="0" smtClean="0"/>
              <a:t>Testningen gennemføres efter almindelige kriterier</a:t>
            </a:r>
          </a:p>
          <a:p>
            <a:r>
              <a:rPr lang="da-DK" dirty="0" smtClean="0"/>
              <a:t>Testsituationen bruges </a:t>
            </a:r>
            <a:r>
              <a:rPr lang="da-DK" dirty="0" err="1" smtClean="0"/>
              <a:t>evt</a:t>
            </a:r>
            <a:r>
              <a:rPr lang="da-DK" dirty="0" smtClean="0"/>
              <a:t> til eksperimenter</a:t>
            </a:r>
          </a:p>
          <a:p>
            <a:r>
              <a:rPr lang="da-DK" dirty="0" smtClean="0"/>
              <a:t>Gennemgang af resultaterne med personen, herunder svar på personens egne spørgsmål (test-feedback)</a:t>
            </a:r>
          </a:p>
          <a:p>
            <a:r>
              <a:rPr lang="da-DK" dirty="0" smtClean="0"/>
              <a:t>Testrapport udformes med svar på de opstillede spørgsmål og inkluderer personens reaktion på test-feedback – rapporten skal kunne bruges af personen</a:t>
            </a:r>
          </a:p>
          <a:p>
            <a:pPr>
              <a:buNone/>
            </a:pPr>
            <a:endParaRPr lang="da-DK" dirty="0" smtClean="0"/>
          </a:p>
        </p:txBody>
      </p:sp>
      <p:sp>
        <p:nvSpPr>
          <p:cNvPr id="5" name="Pladsholder til diasnummer 4"/>
          <p:cNvSpPr>
            <a:spLocks noGrp="1"/>
          </p:cNvSpPr>
          <p:nvPr>
            <p:ph type="sldNum" sz="quarter" idx="12"/>
          </p:nvPr>
        </p:nvSpPr>
        <p:spPr/>
        <p:txBody>
          <a:bodyPr/>
          <a:lstStyle/>
          <a:p>
            <a:fld id="{8D267FF6-0B34-4BC7-8CE2-D478248DEB29}" type="slidenum">
              <a:rPr lang="da-DK" smtClean="0"/>
              <a:pPr/>
              <a:t>83</a:t>
            </a:fld>
            <a:endParaRPr lang="da-DK"/>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Terapeutisk </a:t>
            </a:r>
            <a:r>
              <a:rPr lang="da-DK" dirty="0" err="1" smtClean="0"/>
              <a:t>assessment</a:t>
            </a:r>
            <a:r>
              <a:rPr lang="da-DK" dirty="0" smtClean="0"/>
              <a:t/>
            </a:r>
            <a:br>
              <a:rPr lang="da-DK" dirty="0" smtClean="0"/>
            </a:br>
            <a:r>
              <a:rPr lang="da-DK" dirty="0" smtClean="0"/>
              <a:t>– test-feedback</a:t>
            </a:r>
            <a:endParaRPr lang="da-DK" dirty="0"/>
          </a:p>
        </p:txBody>
      </p:sp>
      <p:sp>
        <p:nvSpPr>
          <p:cNvPr id="3" name="Pladsholder til indhold 2"/>
          <p:cNvSpPr>
            <a:spLocks noGrp="1"/>
          </p:cNvSpPr>
          <p:nvPr>
            <p:ph idx="1"/>
          </p:nvPr>
        </p:nvSpPr>
        <p:spPr/>
        <p:txBody>
          <a:bodyPr/>
          <a:lstStyle/>
          <a:p>
            <a:r>
              <a:rPr lang="da-DK" dirty="0" smtClean="0"/>
              <a:t>Der skelnes mellem tre typer af fund</a:t>
            </a:r>
          </a:p>
          <a:p>
            <a:r>
              <a:rPr lang="da-DK" dirty="0" smtClean="0"/>
              <a:t>Type 1: Det personen ved i forvejen</a:t>
            </a:r>
          </a:p>
          <a:p>
            <a:r>
              <a:rPr lang="da-DK" dirty="0" smtClean="0"/>
              <a:t>Type 2: Det personen ikke ved, men kan forventes at acceptere</a:t>
            </a:r>
          </a:p>
          <a:p>
            <a:r>
              <a:rPr lang="da-DK" dirty="0" smtClean="0"/>
              <a:t>Type 3: Det personen ikke ved og ikke umiddelbart kan forventes at acceptere</a:t>
            </a:r>
          </a:p>
          <a:p>
            <a:r>
              <a:rPr lang="da-DK" dirty="0" smtClean="0"/>
              <a:t>Test-feedback skal omfatte lidt af type 1, mest af type 2 og lidt af type 3</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84</a:t>
            </a:fld>
            <a:endParaRPr lang="da-DK"/>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Terapeutisk </a:t>
            </a:r>
            <a:r>
              <a:rPr lang="da-DK" dirty="0" err="1" smtClean="0"/>
              <a:t>assessment</a:t>
            </a:r>
            <a:r>
              <a:rPr lang="da-DK" dirty="0" smtClean="0"/>
              <a:t/>
            </a:r>
            <a:br>
              <a:rPr lang="da-DK" dirty="0" smtClean="0"/>
            </a:br>
            <a:r>
              <a:rPr lang="da-DK" dirty="0" smtClean="0"/>
              <a:t>- litteratur</a:t>
            </a:r>
            <a:endParaRPr lang="da-DK" dirty="0"/>
          </a:p>
        </p:txBody>
      </p:sp>
      <p:sp>
        <p:nvSpPr>
          <p:cNvPr id="3" name="Pladsholder til indhold 2"/>
          <p:cNvSpPr>
            <a:spLocks noGrp="1"/>
          </p:cNvSpPr>
          <p:nvPr>
            <p:ph idx="1"/>
          </p:nvPr>
        </p:nvSpPr>
        <p:spPr>
          <a:xfrm>
            <a:off x="467544" y="2332037"/>
            <a:ext cx="8229600" cy="3545235"/>
          </a:xfrm>
        </p:spPr>
        <p:txBody>
          <a:bodyPr>
            <a:normAutofit lnSpcReduction="10000"/>
          </a:bodyPr>
          <a:lstStyle/>
          <a:p>
            <a:r>
              <a:rPr lang="da-DK" dirty="0" smtClean="0"/>
              <a:t>Finn, S. (1996). </a:t>
            </a:r>
            <a:r>
              <a:rPr lang="da-DK" i="1" dirty="0" smtClean="0"/>
              <a:t>Manual for </a:t>
            </a:r>
            <a:r>
              <a:rPr lang="da-DK" i="1" dirty="0" err="1" smtClean="0"/>
              <a:t>using</a:t>
            </a:r>
            <a:r>
              <a:rPr lang="da-DK" i="1" dirty="0" smtClean="0"/>
              <a:t> the MMPI-2 as a </a:t>
            </a:r>
            <a:r>
              <a:rPr lang="da-DK" i="1" dirty="0" err="1" smtClean="0"/>
              <a:t>therapeutic</a:t>
            </a:r>
            <a:r>
              <a:rPr lang="da-DK" i="1" dirty="0" smtClean="0"/>
              <a:t> intervention</a:t>
            </a:r>
            <a:r>
              <a:rPr lang="da-DK" dirty="0" smtClean="0"/>
              <a:t>. Minneapolis, </a:t>
            </a:r>
            <a:r>
              <a:rPr lang="da-DK" dirty="0" err="1" smtClean="0"/>
              <a:t>University</a:t>
            </a:r>
            <a:r>
              <a:rPr lang="da-DK" dirty="0" smtClean="0"/>
              <a:t> of Minnesota </a:t>
            </a:r>
            <a:r>
              <a:rPr lang="da-DK" dirty="0" err="1" smtClean="0"/>
              <a:t>Press</a:t>
            </a:r>
            <a:r>
              <a:rPr lang="da-DK" dirty="0" smtClean="0"/>
              <a:t>.</a:t>
            </a:r>
          </a:p>
          <a:p>
            <a:r>
              <a:rPr lang="da-DK" dirty="0" smtClean="0"/>
              <a:t>Finn, S</a:t>
            </a:r>
            <a:r>
              <a:rPr lang="da-DK" dirty="0" smtClean="0"/>
              <a:t>. (2007) </a:t>
            </a:r>
            <a:r>
              <a:rPr lang="da-DK" i="1" dirty="0" smtClean="0"/>
              <a:t>In </a:t>
            </a:r>
            <a:r>
              <a:rPr lang="da-DK" i="1" dirty="0" err="1" smtClean="0"/>
              <a:t>our</a:t>
            </a:r>
            <a:r>
              <a:rPr lang="da-DK" i="1" dirty="0" smtClean="0"/>
              <a:t> </a:t>
            </a:r>
            <a:r>
              <a:rPr lang="da-DK" i="1" dirty="0" err="1" smtClean="0"/>
              <a:t>client’s</a:t>
            </a:r>
            <a:r>
              <a:rPr lang="da-DK" i="1" dirty="0" smtClean="0"/>
              <a:t> </a:t>
            </a:r>
            <a:r>
              <a:rPr lang="da-DK" i="1" dirty="0" err="1" smtClean="0"/>
              <a:t>shoes</a:t>
            </a:r>
            <a:r>
              <a:rPr lang="da-DK" i="1" dirty="0" smtClean="0"/>
              <a:t>. </a:t>
            </a:r>
            <a:r>
              <a:rPr lang="da-DK" i="1" dirty="0" smtClean="0"/>
              <a:t>.</a:t>
            </a:r>
            <a:r>
              <a:rPr lang="da-DK" dirty="0" smtClean="0"/>
              <a:t> </a:t>
            </a:r>
            <a:r>
              <a:rPr lang="da-DK" dirty="0" err="1" smtClean="0"/>
              <a:t>Mahwah</a:t>
            </a:r>
            <a:r>
              <a:rPr lang="da-DK" dirty="0" smtClean="0"/>
              <a:t>: </a:t>
            </a:r>
            <a:r>
              <a:rPr lang="da-DK" dirty="0" err="1" smtClean="0"/>
              <a:t>Erlbaum</a:t>
            </a:r>
            <a:r>
              <a:rPr lang="da-DK" dirty="0" smtClean="0"/>
              <a:t>.</a:t>
            </a:r>
            <a:r>
              <a:rPr lang="da-DK" i="1" dirty="0" smtClean="0"/>
              <a:t> </a:t>
            </a:r>
          </a:p>
          <a:p>
            <a:r>
              <a:rPr lang="da-DK" dirty="0" smtClean="0"/>
              <a:t>Fischer, C. T. (1994). </a:t>
            </a:r>
            <a:r>
              <a:rPr lang="da-DK" i="1" dirty="0" err="1" smtClean="0"/>
              <a:t>Individualizing</a:t>
            </a:r>
            <a:r>
              <a:rPr lang="da-DK" i="1" dirty="0" smtClean="0"/>
              <a:t> </a:t>
            </a:r>
            <a:r>
              <a:rPr lang="da-DK" i="1" dirty="0" err="1" smtClean="0"/>
              <a:t>psychological</a:t>
            </a:r>
            <a:r>
              <a:rPr lang="da-DK" i="1" dirty="0" smtClean="0"/>
              <a:t> </a:t>
            </a:r>
            <a:r>
              <a:rPr lang="da-DK" i="1" dirty="0" err="1" smtClean="0"/>
              <a:t>Assessment</a:t>
            </a:r>
            <a:r>
              <a:rPr lang="da-DK" i="1" dirty="0" smtClean="0"/>
              <a:t>.</a:t>
            </a:r>
            <a:r>
              <a:rPr lang="da-DK" dirty="0" smtClean="0"/>
              <a:t> </a:t>
            </a:r>
            <a:r>
              <a:rPr lang="da-DK" dirty="0" err="1" smtClean="0"/>
              <a:t>Mahwah</a:t>
            </a:r>
            <a:r>
              <a:rPr lang="da-DK" dirty="0" smtClean="0"/>
              <a:t>: </a:t>
            </a:r>
            <a:r>
              <a:rPr lang="da-DK" dirty="0" err="1" smtClean="0"/>
              <a:t>Erlbaum</a:t>
            </a:r>
            <a:r>
              <a:rPr lang="da-DK" dirty="0" smtClean="0"/>
              <a:t>.</a:t>
            </a:r>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85</a:t>
            </a:fld>
            <a:endParaRPr lang="da-DK"/>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95536" y="2276872"/>
            <a:ext cx="8229600" cy="1143000"/>
          </a:xfrm>
        </p:spPr>
        <p:txBody>
          <a:bodyPr>
            <a:normAutofit fontScale="90000"/>
          </a:bodyPr>
          <a:lstStyle/>
          <a:p>
            <a:r>
              <a:rPr lang="da-DK" dirty="0" smtClean="0"/>
              <a:t>Beslutninger vedrørende behandling</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86</a:t>
            </a:fld>
            <a:endParaRPr lang="da-DK"/>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Evaluering før behandling </a:t>
            </a:r>
            <a:r>
              <a:rPr lang="da-DK" dirty="0" smtClean="0"/>
              <a:t>8</a:t>
            </a:r>
            <a:br>
              <a:rPr lang="da-DK" dirty="0" smtClean="0"/>
            </a:br>
            <a:r>
              <a:rPr lang="da-DK" dirty="0" smtClean="0"/>
              <a:t>behandlingsplanlægning</a:t>
            </a:r>
            <a:endParaRPr lang="da-DK" dirty="0"/>
          </a:p>
        </p:txBody>
      </p:sp>
      <p:sp>
        <p:nvSpPr>
          <p:cNvPr id="3" name="Pladsholder til indhold 2"/>
          <p:cNvSpPr>
            <a:spLocks noGrp="1"/>
          </p:cNvSpPr>
          <p:nvPr>
            <p:ph idx="1"/>
          </p:nvPr>
        </p:nvSpPr>
        <p:spPr>
          <a:xfrm>
            <a:off x="457200" y="1600200"/>
            <a:ext cx="8229600" cy="4997152"/>
          </a:xfrm>
        </p:spPr>
        <p:txBody>
          <a:bodyPr/>
          <a:lstStyle/>
          <a:p>
            <a:r>
              <a:rPr lang="da-DK" dirty="0" err="1" smtClean="0"/>
              <a:t>Behandlingsmål</a:t>
            </a:r>
            <a:endParaRPr lang="da-DK" dirty="0" smtClean="0"/>
          </a:p>
          <a:p>
            <a:pPr lvl="1"/>
            <a:r>
              <a:rPr lang="da-DK" dirty="0" smtClean="0"/>
              <a:t>Ønskelige</a:t>
            </a:r>
          </a:p>
          <a:p>
            <a:pPr lvl="1"/>
            <a:r>
              <a:rPr lang="da-DK" dirty="0" smtClean="0"/>
              <a:t>Opnåelige</a:t>
            </a:r>
          </a:p>
          <a:p>
            <a:r>
              <a:rPr lang="da-DK" dirty="0" smtClean="0"/>
              <a:t>Personegenskaber som forudsætning for behandling</a:t>
            </a:r>
          </a:p>
          <a:p>
            <a:pPr lvl="1"/>
            <a:r>
              <a:rPr lang="da-DK" dirty="0" smtClean="0"/>
              <a:t>Personlighedstræk</a:t>
            </a:r>
          </a:p>
          <a:p>
            <a:pPr lvl="1"/>
            <a:r>
              <a:rPr lang="da-DK" dirty="0" smtClean="0"/>
              <a:t>Kognitive forudsætninger</a:t>
            </a:r>
          </a:p>
          <a:p>
            <a:pPr lvl="1"/>
            <a:r>
              <a:rPr lang="da-DK" dirty="0" smtClean="0"/>
              <a:t>Basal interpersonel </a:t>
            </a:r>
            <a:r>
              <a:rPr lang="da-DK" dirty="0" smtClean="0"/>
              <a:t>stil</a:t>
            </a:r>
            <a:endParaRPr lang="da-DK" dirty="0" smtClean="0"/>
          </a:p>
        </p:txBody>
      </p:sp>
      <p:sp>
        <p:nvSpPr>
          <p:cNvPr id="5" name="Pladsholder til diasnummer 4"/>
          <p:cNvSpPr>
            <a:spLocks noGrp="1"/>
          </p:cNvSpPr>
          <p:nvPr>
            <p:ph type="sldNum" sz="quarter" idx="12"/>
          </p:nvPr>
        </p:nvSpPr>
        <p:spPr/>
        <p:txBody>
          <a:bodyPr/>
          <a:lstStyle/>
          <a:p>
            <a:fld id="{8D267FF6-0B34-4BC7-8CE2-D478248DEB29}" type="slidenum">
              <a:rPr lang="da-DK" smtClean="0"/>
              <a:pPr/>
              <a:t>87</a:t>
            </a:fld>
            <a:endParaRPr lang="da-DK"/>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Behandlingsplanlægning</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De samlede informationer vedrørende</a:t>
            </a:r>
          </a:p>
          <a:p>
            <a:pPr lvl="1"/>
            <a:r>
              <a:rPr lang="da-DK" dirty="0" smtClean="0"/>
              <a:t>Personens symptomer</a:t>
            </a:r>
          </a:p>
          <a:p>
            <a:pPr lvl="1"/>
            <a:r>
              <a:rPr lang="da-DK" dirty="0" smtClean="0"/>
              <a:t>Diagnoser (akse I og akse II)</a:t>
            </a:r>
          </a:p>
          <a:p>
            <a:pPr lvl="1"/>
            <a:r>
              <a:rPr lang="da-DK" dirty="0" smtClean="0"/>
              <a:t>Personlighedstræk, motivation og interpersonelle stil</a:t>
            </a:r>
          </a:p>
          <a:p>
            <a:pPr lvl="1"/>
            <a:r>
              <a:rPr lang="da-DK" dirty="0" smtClean="0"/>
              <a:t>Kognitive egenskaber</a:t>
            </a:r>
          </a:p>
          <a:p>
            <a:pPr lvl="1"/>
            <a:r>
              <a:rPr lang="da-DK" dirty="0" smtClean="0"/>
              <a:t>Praktiske muligheder (økonomiske, sociale)</a:t>
            </a:r>
          </a:p>
          <a:p>
            <a:pPr lvl="1"/>
            <a:r>
              <a:rPr lang="da-DK" dirty="0" smtClean="0"/>
              <a:t>Behandlingsressourcer</a:t>
            </a:r>
          </a:p>
          <a:p>
            <a:r>
              <a:rPr lang="da-DK" dirty="0" smtClean="0"/>
              <a:t>Resulterende behandlingstilbud</a:t>
            </a:r>
          </a:p>
          <a:p>
            <a:pPr lvl="1"/>
            <a:r>
              <a:rPr lang="da-DK" dirty="0" smtClean="0"/>
              <a:t>Psykoterapi </a:t>
            </a:r>
            <a:r>
              <a:rPr lang="da-DK" dirty="0" err="1" smtClean="0"/>
              <a:t>vs</a:t>
            </a:r>
            <a:r>
              <a:rPr lang="da-DK" dirty="0" smtClean="0"/>
              <a:t> medicin</a:t>
            </a:r>
          </a:p>
          <a:p>
            <a:pPr lvl="1"/>
            <a:r>
              <a:rPr lang="da-DK" dirty="0" smtClean="0"/>
              <a:t>Type af psykoterapi og </a:t>
            </a:r>
            <a:r>
              <a:rPr lang="da-DK" dirty="0" err="1" smtClean="0"/>
              <a:t>evt</a:t>
            </a:r>
            <a:r>
              <a:rPr lang="da-DK" dirty="0" smtClean="0"/>
              <a:t> medicin</a:t>
            </a:r>
          </a:p>
          <a:p>
            <a:pPr lvl="1"/>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88</a:t>
            </a:fld>
            <a:endParaRPr lang="da-DK"/>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Behandlingsplanlægning</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Behandlingsprotokol/-program</a:t>
            </a:r>
          </a:p>
          <a:p>
            <a:r>
              <a:rPr lang="da-DK" dirty="0" smtClean="0"/>
              <a:t>Skal bygge på afprøvet algoritme der omfatter de relevante informationer </a:t>
            </a:r>
          </a:p>
          <a:p>
            <a:pPr lvl="1"/>
            <a:r>
              <a:rPr lang="da-DK" dirty="0" smtClean="0"/>
              <a:t>Algoritme: regler for inklusion og vægtning af informationer</a:t>
            </a:r>
          </a:p>
          <a:p>
            <a:r>
              <a:rPr lang="da-DK" dirty="0" smtClean="0"/>
              <a:t>Forskning viser at forudsigelser baseret på algoritmiske metoder gennemgående er bedre end forudsigelser der er baseret på usystematiske, kliniske metoder (Grove, et al.)</a:t>
            </a:r>
          </a:p>
          <a:p>
            <a:r>
              <a:rPr lang="da-DK" dirty="0" smtClean="0"/>
              <a:t>Men er der situationer hvor vi alligevel hellere skal vi bruge vores hoveder i stedet for formlen?</a:t>
            </a:r>
          </a:p>
          <a:p>
            <a:endParaRPr lang="da-DK" dirty="0" smtClean="0"/>
          </a:p>
        </p:txBody>
      </p:sp>
      <p:sp>
        <p:nvSpPr>
          <p:cNvPr id="4" name="Pladsholder til diasnummer 3"/>
          <p:cNvSpPr>
            <a:spLocks noGrp="1"/>
          </p:cNvSpPr>
          <p:nvPr>
            <p:ph type="sldNum" sz="quarter" idx="12"/>
          </p:nvPr>
        </p:nvSpPr>
        <p:spPr/>
        <p:txBody>
          <a:bodyPr/>
          <a:lstStyle/>
          <a:p>
            <a:fld id="{8D267FF6-0B34-4BC7-8CE2-D478248DEB29}" type="slidenum">
              <a:rPr lang="da-DK" smtClean="0"/>
              <a:pPr/>
              <a:t>89</a:t>
            </a:fld>
            <a:endParaRPr lang="da-D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Usystematisk </a:t>
            </a:r>
            <a:r>
              <a:rPr lang="da-DK" dirty="0" err="1" smtClean="0"/>
              <a:t>vs</a:t>
            </a:r>
            <a:r>
              <a:rPr lang="da-DK" dirty="0" smtClean="0"/>
              <a:t> systematisk beskrivelse - </a:t>
            </a:r>
            <a:r>
              <a:rPr lang="da-DK" dirty="0" smtClean="0"/>
              <a:t>forklaring</a:t>
            </a:r>
            <a:endParaRPr lang="da-DK" dirty="0"/>
          </a:p>
        </p:txBody>
      </p:sp>
      <p:sp>
        <p:nvSpPr>
          <p:cNvPr id="3" name="Pladsholder til indhold 2"/>
          <p:cNvSpPr>
            <a:spLocks noGrp="1"/>
          </p:cNvSpPr>
          <p:nvPr>
            <p:ph idx="1"/>
          </p:nvPr>
        </p:nvSpPr>
        <p:spPr/>
        <p:txBody>
          <a:bodyPr/>
          <a:lstStyle/>
          <a:p>
            <a:r>
              <a:rPr lang="da-DK" dirty="0" smtClean="0"/>
              <a:t>Fælden ved tegn-approach</a:t>
            </a:r>
          </a:p>
          <a:p>
            <a:pPr lvl="1"/>
            <a:r>
              <a:rPr lang="da-DK" dirty="0" smtClean="0"/>
              <a:t>Manglende overblik over 4+ mulige udfald</a:t>
            </a:r>
            <a:endParaRPr lang="da-DK" dirty="0" smtClean="0"/>
          </a:p>
          <a:p>
            <a:r>
              <a:rPr lang="da-DK" dirty="0" smtClean="0"/>
              <a:t>Opmærksom på egne (yndlings)hypoteser</a:t>
            </a:r>
          </a:p>
          <a:p>
            <a:pPr lvl="1"/>
            <a:r>
              <a:rPr lang="da-DK" dirty="0" smtClean="0"/>
              <a:t>Modediagnoser, eks. incestfølger, ADHD</a:t>
            </a:r>
          </a:p>
          <a:p>
            <a:r>
              <a:rPr lang="da-DK" dirty="0" smtClean="0"/>
              <a:t>Det mest iøjnefaldende overskygger det samlede mønster</a:t>
            </a:r>
          </a:p>
          <a:p>
            <a:r>
              <a:rPr lang="da-DK" dirty="0" smtClean="0"/>
              <a:t>Begrænsninger i kapacitet til at sammenholde data</a:t>
            </a:r>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9</a:t>
            </a:fld>
            <a:endParaRPr lang="da-DK"/>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Hovedet eller </a:t>
            </a:r>
            <a:r>
              <a:rPr lang="da-DK" dirty="0" smtClean="0"/>
              <a:t>formlen</a:t>
            </a:r>
            <a:r>
              <a:rPr lang="da-DK" dirty="0" smtClean="0"/>
              <a:t>?</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En berømt artikel af Paul </a:t>
            </a:r>
            <a:r>
              <a:rPr lang="da-DK" dirty="0" err="1" smtClean="0"/>
              <a:t>Meehl</a:t>
            </a:r>
            <a:r>
              <a:rPr lang="da-DK" dirty="0" smtClean="0"/>
              <a:t> spørger hvornår man skal bruge sit hoved og hvornår en statistisk formel når man træffer kliniske beslutninger (</a:t>
            </a:r>
            <a:r>
              <a:rPr lang="da-DK" dirty="0" err="1" smtClean="0"/>
              <a:t>Meehl</a:t>
            </a:r>
            <a:r>
              <a:rPr lang="da-DK" dirty="0" smtClean="0"/>
              <a:t>, 1957)</a:t>
            </a:r>
          </a:p>
          <a:p>
            <a:r>
              <a:rPr lang="da-DK" dirty="0" smtClean="0"/>
              <a:t>Svaret er: brug formlen, hvis der er én, undtagen i cases der svarer til </a:t>
            </a:r>
            <a:r>
              <a:rPr lang="da-DK" dirty="0" smtClean="0"/>
              <a:t>artiklens ’brækkede </a:t>
            </a:r>
            <a:r>
              <a:rPr lang="da-DK" dirty="0" smtClean="0"/>
              <a:t>ben</a:t>
            </a:r>
            <a:r>
              <a:rPr lang="da-DK" dirty="0" smtClean="0"/>
              <a:t>’, dvs. situationer som er indlysende, men sjældne, og derfor ikke er omfattet af formlen</a:t>
            </a:r>
            <a:endParaRPr lang="da-DK" dirty="0" smtClean="0"/>
          </a:p>
          <a:p>
            <a:r>
              <a:rPr lang="da-DK" dirty="0" smtClean="0"/>
              <a:t>Hvis der ikke er en formel: brug hovedet - men brug det i overensstemmelse med forskning</a:t>
            </a:r>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90</a:t>
            </a:fld>
            <a:endParaRPr lang="da-DK"/>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a-DK" dirty="0" smtClean="0"/>
              <a:t>Følge fremskridt af behandling (onsdag)</a:t>
            </a:r>
            <a:endParaRPr lang="da-DK" dirty="0"/>
          </a:p>
        </p:txBody>
      </p:sp>
      <p:sp>
        <p:nvSpPr>
          <p:cNvPr id="4" name="Pladsholder til indhold 3"/>
          <p:cNvSpPr>
            <a:spLocks noGrp="1"/>
          </p:cNvSpPr>
          <p:nvPr>
            <p:ph idx="1"/>
          </p:nvPr>
        </p:nvSpPr>
        <p:spPr/>
        <p:txBody>
          <a:bodyPr/>
          <a:lstStyle/>
          <a:p>
            <a:r>
              <a:rPr lang="da-DK" dirty="0" smtClean="0"/>
              <a:t>Gentagne målinger</a:t>
            </a:r>
          </a:p>
          <a:p>
            <a:r>
              <a:rPr lang="da-DK" dirty="0" smtClean="0"/>
              <a:t>Ved klinisk brug over for enkeltpersoner når kun </a:t>
            </a:r>
            <a:r>
              <a:rPr lang="da-DK" dirty="0" err="1" smtClean="0"/>
              <a:t>sumscores</a:t>
            </a:r>
            <a:r>
              <a:rPr lang="da-DK" dirty="0" smtClean="0"/>
              <a:t> er til rådighed, anvendes kurveplot, samt </a:t>
            </a:r>
            <a:r>
              <a:rPr lang="da-DK" dirty="0" err="1" smtClean="0"/>
              <a:t>konfidensintervaller</a:t>
            </a:r>
            <a:r>
              <a:rPr lang="da-DK" dirty="0" smtClean="0"/>
              <a:t> for </a:t>
            </a:r>
            <a:r>
              <a:rPr lang="da-DK" dirty="0" smtClean="0"/>
              <a:t>ændringsstørrelser</a:t>
            </a:r>
            <a:endParaRPr lang="da-DK" dirty="0" smtClean="0"/>
          </a:p>
          <a:p>
            <a:endParaRPr lang="da-DK" dirty="0"/>
          </a:p>
        </p:txBody>
      </p:sp>
      <p:sp>
        <p:nvSpPr>
          <p:cNvPr id="6" name="Pladsholder til diasnummer 5"/>
          <p:cNvSpPr>
            <a:spLocks noGrp="1"/>
          </p:cNvSpPr>
          <p:nvPr>
            <p:ph type="sldNum" sz="quarter" idx="12"/>
          </p:nvPr>
        </p:nvSpPr>
        <p:spPr/>
        <p:txBody>
          <a:bodyPr/>
          <a:lstStyle/>
          <a:p>
            <a:fld id="{8D267FF6-0B34-4BC7-8CE2-D478248DEB29}" type="slidenum">
              <a:rPr lang="da-DK" smtClean="0"/>
              <a:pPr/>
              <a:t>91</a:t>
            </a:fld>
            <a:endParaRPr lang="da-DK"/>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a-DK" dirty="0" smtClean="0"/>
              <a:t>Dokumentation af forandring (effekt) (onsdag)</a:t>
            </a:r>
            <a:endParaRPr lang="da-DK" dirty="0"/>
          </a:p>
        </p:txBody>
      </p:sp>
      <p:sp>
        <p:nvSpPr>
          <p:cNvPr id="4" name="Pladsholder til indhold 3"/>
          <p:cNvSpPr>
            <a:spLocks noGrp="1"/>
          </p:cNvSpPr>
          <p:nvPr>
            <p:ph idx="1"/>
          </p:nvPr>
        </p:nvSpPr>
        <p:spPr/>
        <p:txBody>
          <a:bodyPr>
            <a:normAutofit/>
          </a:bodyPr>
          <a:lstStyle/>
          <a:p>
            <a:r>
              <a:rPr lang="da-DK" dirty="0" smtClean="0"/>
              <a:t>Klassisk </a:t>
            </a:r>
            <a:r>
              <a:rPr lang="da-DK" dirty="0" err="1" smtClean="0"/>
              <a:t>før-efter</a:t>
            </a:r>
            <a:r>
              <a:rPr lang="da-DK" dirty="0" smtClean="0"/>
              <a:t> undersøgelse</a:t>
            </a:r>
          </a:p>
          <a:p>
            <a:pPr lvl="1"/>
            <a:r>
              <a:rPr lang="da-DK" dirty="0" smtClean="0"/>
              <a:t>Utilstrækkelig, der findes bedre metoder</a:t>
            </a:r>
          </a:p>
          <a:p>
            <a:r>
              <a:rPr lang="da-DK" dirty="0" smtClean="0"/>
              <a:t>Flere, gerne mange, undersøgelsestidspunkter</a:t>
            </a:r>
          </a:p>
          <a:p>
            <a:r>
              <a:rPr lang="da-DK" dirty="0" smtClean="0"/>
              <a:t>Ved undersøgelse af grupper bruges moderne metoder, typisk </a:t>
            </a:r>
            <a:r>
              <a:rPr lang="da-DK" dirty="0" err="1" smtClean="0"/>
              <a:t>multilevelanalyse</a:t>
            </a:r>
            <a:r>
              <a:rPr lang="da-DK" dirty="0" smtClean="0"/>
              <a:t> eller (bedre) </a:t>
            </a:r>
            <a:r>
              <a:rPr lang="da-DK" dirty="0" err="1" smtClean="0"/>
              <a:t>g</a:t>
            </a:r>
            <a:r>
              <a:rPr lang="da-DK" dirty="0" err="1" smtClean="0"/>
              <a:t>rowth</a:t>
            </a:r>
            <a:r>
              <a:rPr lang="da-DK" dirty="0" smtClean="0"/>
              <a:t> </a:t>
            </a:r>
            <a:r>
              <a:rPr lang="da-DK" dirty="0" err="1" smtClean="0"/>
              <a:t>modeling</a:t>
            </a:r>
            <a:r>
              <a:rPr lang="da-DK" dirty="0" smtClean="0"/>
              <a:t> med latente variable</a:t>
            </a:r>
          </a:p>
        </p:txBody>
      </p:sp>
      <p:sp>
        <p:nvSpPr>
          <p:cNvPr id="6" name="Pladsholder til diasnummer 5"/>
          <p:cNvSpPr>
            <a:spLocks noGrp="1"/>
          </p:cNvSpPr>
          <p:nvPr>
            <p:ph type="sldNum" sz="quarter" idx="12"/>
          </p:nvPr>
        </p:nvSpPr>
        <p:spPr/>
        <p:txBody>
          <a:bodyPr/>
          <a:lstStyle/>
          <a:p>
            <a:fld id="{8D267FF6-0B34-4BC7-8CE2-D478248DEB29}" type="slidenum">
              <a:rPr lang="da-DK" smtClean="0"/>
              <a:pPr/>
              <a:t>92</a:t>
            </a:fld>
            <a:endParaRPr lang="da-DK"/>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88840"/>
            <a:ext cx="8229600" cy="1143000"/>
          </a:xfrm>
        </p:spPr>
        <p:txBody>
          <a:bodyPr/>
          <a:lstStyle/>
          <a:p>
            <a:r>
              <a:rPr lang="da-DK" dirty="0" smtClean="0"/>
              <a:t>GAF</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93</a:t>
            </a:fld>
            <a:endParaRPr lang="da-DK"/>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GAF</a:t>
            </a:r>
            <a:endParaRPr lang="da-DK" dirty="0"/>
          </a:p>
        </p:txBody>
      </p:sp>
      <p:sp>
        <p:nvSpPr>
          <p:cNvPr id="4" name="Pladsholder til indhold 3"/>
          <p:cNvSpPr>
            <a:spLocks noGrp="1"/>
          </p:cNvSpPr>
          <p:nvPr>
            <p:ph idx="1"/>
          </p:nvPr>
        </p:nvSpPr>
        <p:spPr/>
        <p:txBody>
          <a:bodyPr/>
          <a:lstStyle/>
          <a:p>
            <a:r>
              <a:rPr lang="da-DK" dirty="0" smtClean="0"/>
              <a:t>General </a:t>
            </a:r>
            <a:r>
              <a:rPr lang="da-DK" dirty="0" err="1" smtClean="0"/>
              <a:t>Assessment</a:t>
            </a:r>
            <a:r>
              <a:rPr lang="da-DK" dirty="0" smtClean="0"/>
              <a:t> of </a:t>
            </a:r>
            <a:r>
              <a:rPr lang="da-DK" dirty="0" err="1" smtClean="0"/>
              <a:t>Function</a:t>
            </a:r>
            <a:r>
              <a:rPr lang="da-DK" dirty="0" smtClean="0"/>
              <a:t>: </a:t>
            </a:r>
            <a:r>
              <a:rPr lang="da-DK" dirty="0" smtClean="0"/>
              <a:t>Simpel vurdering af personens generelle </a:t>
            </a:r>
            <a:r>
              <a:rPr lang="da-DK" dirty="0" smtClean="0"/>
              <a:t>funktionsniveau (fra DSM-IV akse V)</a:t>
            </a:r>
          </a:p>
          <a:p>
            <a:r>
              <a:rPr lang="da-DK" dirty="0" smtClean="0"/>
              <a:t>Opdelt i vurdering af symptomer og funktion</a:t>
            </a:r>
          </a:p>
          <a:p>
            <a:r>
              <a:rPr lang="da-DK" dirty="0" smtClean="0"/>
              <a:t>Skala 0-100</a:t>
            </a:r>
          </a:p>
          <a:p>
            <a:r>
              <a:rPr lang="da-DK" dirty="0" smtClean="0"/>
              <a:t>Detaljer: se ’</a:t>
            </a:r>
            <a:r>
              <a:rPr lang="da-DK" dirty="0" err="1" smtClean="0"/>
              <a:t>Assessmentmetoder</a:t>
            </a:r>
            <a:r>
              <a:rPr lang="da-DK" dirty="0" smtClean="0"/>
              <a:t>’ s. 413, vurderingsskema s. 420</a:t>
            </a:r>
            <a:endParaRPr lang="da-DK" dirty="0"/>
          </a:p>
        </p:txBody>
      </p:sp>
      <p:sp>
        <p:nvSpPr>
          <p:cNvPr id="6" name="Pladsholder til diasnummer 5"/>
          <p:cNvSpPr>
            <a:spLocks noGrp="1"/>
          </p:cNvSpPr>
          <p:nvPr>
            <p:ph type="sldNum" sz="quarter" idx="12"/>
          </p:nvPr>
        </p:nvSpPr>
        <p:spPr/>
        <p:txBody>
          <a:bodyPr/>
          <a:lstStyle/>
          <a:p>
            <a:fld id="{8D267FF6-0B34-4BC7-8CE2-D478248DEB29}" type="slidenum">
              <a:rPr lang="da-DK" smtClean="0"/>
              <a:pPr/>
              <a:t>94</a:t>
            </a:fld>
            <a:endParaRPr lang="da-DK"/>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GAF - vurderingsområder</a:t>
            </a:r>
            <a:endParaRPr lang="da-DK" dirty="0"/>
          </a:p>
        </p:txBody>
      </p:sp>
      <p:sp>
        <p:nvSpPr>
          <p:cNvPr id="4" name="Pladsholder til tekst 3"/>
          <p:cNvSpPr>
            <a:spLocks noGrp="1"/>
          </p:cNvSpPr>
          <p:nvPr>
            <p:ph type="body" idx="1"/>
          </p:nvPr>
        </p:nvSpPr>
        <p:spPr/>
        <p:txBody>
          <a:bodyPr/>
          <a:lstStyle/>
          <a:p>
            <a:r>
              <a:rPr lang="da-DK" dirty="0" smtClean="0"/>
              <a:t>Symptomscore</a:t>
            </a:r>
            <a:endParaRPr lang="da-DK" dirty="0"/>
          </a:p>
        </p:txBody>
      </p:sp>
      <p:sp>
        <p:nvSpPr>
          <p:cNvPr id="5" name="Pladsholder til indhold 4"/>
          <p:cNvSpPr>
            <a:spLocks noGrp="1"/>
          </p:cNvSpPr>
          <p:nvPr>
            <p:ph sz="half" idx="2"/>
          </p:nvPr>
        </p:nvSpPr>
        <p:spPr/>
        <p:txBody>
          <a:bodyPr/>
          <a:lstStyle/>
          <a:p>
            <a:r>
              <a:rPr lang="da-DK" dirty="0" smtClean="0"/>
              <a:t>65-85: Normalt</a:t>
            </a:r>
          </a:p>
          <a:p>
            <a:r>
              <a:rPr lang="da-DK" dirty="0" smtClean="0"/>
              <a:t>&lt; 60: Behandling må overvejes</a:t>
            </a:r>
          </a:p>
          <a:p>
            <a:r>
              <a:rPr lang="da-DK" dirty="0" smtClean="0"/>
              <a:t>&lt; 40: Psykosegrænse</a:t>
            </a:r>
          </a:p>
          <a:p>
            <a:r>
              <a:rPr lang="da-DK" dirty="0" smtClean="0"/>
              <a:t>&lt; 30: Hospitalisering ofte nødvendig</a:t>
            </a:r>
          </a:p>
          <a:p>
            <a:r>
              <a:rPr lang="da-DK" dirty="0" smtClean="0"/>
              <a:t>&lt; 20: Skærmet/lukket afdeling</a:t>
            </a:r>
            <a:endParaRPr lang="da-DK" dirty="0"/>
          </a:p>
        </p:txBody>
      </p:sp>
      <p:sp>
        <p:nvSpPr>
          <p:cNvPr id="6" name="Pladsholder til tekst 5"/>
          <p:cNvSpPr>
            <a:spLocks noGrp="1"/>
          </p:cNvSpPr>
          <p:nvPr>
            <p:ph type="body" sz="quarter" idx="3"/>
          </p:nvPr>
        </p:nvSpPr>
        <p:spPr/>
        <p:txBody>
          <a:bodyPr/>
          <a:lstStyle/>
          <a:p>
            <a:r>
              <a:rPr lang="da-DK" dirty="0" smtClean="0"/>
              <a:t>Funktionsscore</a:t>
            </a:r>
            <a:endParaRPr lang="da-DK" dirty="0"/>
          </a:p>
        </p:txBody>
      </p:sp>
      <p:sp>
        <p:nvSpPr>
          <p:cNvPr id="7" name="Pladsholder til indhold 6"/>
          <p:cNvSpPr>
            <a:spLocks noGrp="1"/>
          </p:cNvSpPr>
          <p:nvPr>
            <p:ph sz="quarter" idx="4"/>
          </p:nvPr>
        </p:nvSpPr>
        <p:spPr/>
        <p:txBody>
          <a:bodyPr/>
          <a:lstStyle/>
          <a:p>
            <a:r>
              <a:rPr lang="da-DK" dirty="0" smtClean="0"/>
              <a:t>65-85: Normalt</a:t>
            </a:r>
          </a:p>
          <a:p>
            <a:r>
              <a:rPr lang="da-DK" dirty="0" smtClean="0"/>
              <a:t>&lt; 50: Kan ikke arbejde, </a:t>
            </a:r>
            <a:r>
              <a:rPr lang="da-DK" dirty="0" err="1" smtClean="0"/>
              <a:t>evt</a:t>
            </a:r>
            <a:r>
              <a:rPr lang="da-DK" dirty="0" smtClean="0"/>
              <a:t> førtidspension, men med god funktion på andre områder. Aktuel sygemelding </a:t>
            </a:r>
            <a:r>
              <a:rPr lang="da-DK" dirty="0" err="1" smtClean="0"/>
              <a:t>pga</a:t>
            </a:r>
            <a:r>
              <a:rPr lang="da-DK" dirty="0" smtClean="0"/>
              <a:t> psykisk lidelse indikerer &lt; 50</a:t>
            </a:r>
          </a:p>
          <a:p>
            <a:r>
              <a:rPr lang="da-DK" dirty="0" smtClean="0"/>
              <a:t>&lt; 40: Funktionssvigt på mere end ét område</a:t>
            </a:r>
            <a:endParaRPr lang="da-DK" dirty="0"/>
          </a:p>
        </p:txBody>
      </p:sp>
      <p:sp>
        <p:nvSpPr>
          <p:cNvPr id="9" name="Pladsholder til diasnummer 8"/>
          <p:cNvSpPr>
            <a:spLocks noGrp="1"/>
          </p:cNvSpPr>
          <p:nvPr>
            <p:ph type="sldNum" sz="quarter" idx="12"/>
          </p:nvPr>
        </p:nvSpPr>
        <p:spPr/>
        <p:txBody>
          <a:bodyPr/>
          <a:lstStyle/>
          <a:p>
            <a:fld id="{8D267FF6-0B34-4BC7-8CE2-D478248DEB29}" type="slidenum">
              <a:rPr lang="da-DK" smtClean="0"/>
              <a:pPr/>
              <a:t>95</a:t>
            </a:fld>
            <a:endParaRPr lang="da-DK"/>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err="1" smtClean="0"/>
              <a:t>GAF-vurdering</a:t>
            </a:r>
            <a:r>
              <a:rPr lang="da-DK" dirty="0" smtClean="0"/>
              <a:t>: eksempler</a:t>
            </a:r>
            <a:endParaRPr lang="da-DK" dirty="0"/>
          </a:p>
        </p:txBody>
      </p:sp>
      <p:sp>
        <p:nvSpPr>
          <p:cNvPr id="8" name="Pladsholder til indhold 7"/>
          <p:cNvSpPr>
            <a:spLocks noGrp="1"/>
          </p:cNvSpPr>
          <p:nvPr>
            <p:ph idx="1"/>
          </p:nvPr>
        </p:nvSpPr>
        <p:spPr/>
        <p:txBody>
          <a:bodyPr>
            <a:normAutofit fontScale="92500" lnSpcReduction="10000"/>
          </a:bodyPr>
          <a:lstStyle/>
          <a:p>
            <a:r>
              <a:rPr lang="da-DK" dirty="0" smtClean="0"/>
              <a:t>Førstegangsdiagnosticerede skizofrene: </a:t>
            </a:r>
          </a:p>
          <a:p>
            <a:pPr lvl="1"/>
            <a:r>
              <a:rPr lang="da-DK" dirty="0" err="1" smtClean="0"/>
              <a:t>GAF-symptom</a:t>
            </a:r>
            <a:r>
              <a:rPr lang="da-DK" dirty="0" smtClean="0"/>
              <a:t>: 32</a:t>
            </a:r>
          </a:p>
          <a:p>
            <a:pPr lvl="1"/>
            <a:r>
              <a:rPr lang="da-DK" dirty="0" err="1" smtClean="0"/>
              <a:t>GAF-funktion</a:t>
            </a:r>
            <a:r>
              <a:rPr lang="da-DK" dirty="0" smtClean="0"/>
              <a:t>: 36</a:t>
            </a:r>
          </a:p>
          <a:p>
            <a:r>
              <a:rPr lang="da-DK" dirty="0" smtClean="0"/>
              <a:t>Ambulante patienter</a:t>
            </a:r>
          </a:p>
          <a:p>
            <a:pPr lvl="1"/>
            <a:r>
              <a:rPr lang="da-DK" dirty="0" smtClean="0"/>
              <a:t>Ambulant gruppeterapi Norge (n = 69)</a:t>
            </a:r>
          </a:p>
          <a:p>
            <a:pPr lvl="2"/>
            <a:r>
              <a:rPr lang="da-DK" dirty="0" smtClean="0"/>
              <a:t>GAF: 57,5 (SD 4,3)</a:t>
            </a:r>
          </a:p>
          <a:p>
            <a:pPr lvl="1"/>
            <a:r>
              <a:rPr lang="da-DK" dirty="0" smtClean="0"/>
              <a:t>Personlighedsforstyrrede, Danmark  (n= 74)</a:t>
            </a:r>
          </a:p>
          <a:p>
            <a:pPr lvl="2"/>
            <a:r>
              <a:rPr lang="da-DK" dirty="0" smtClean="0"/>
              <a:t>GAF</a:t>
            </a:r>
            <a:r>
              <a:rPr lang="da-DK" dirty="0" smtClean="0"/>
              <a:t>: </a:t>
            </a:r>
            <a:r>
              <a:rPr lang="da-DK" dirty="0" smtClean="0"/>
              <a:t>58,7 </a:t>
            </a:r>
            <a:r>
              <a:rPr lang="da-DK" dirty="0" smtClean="0"/>
              <a:t>(SD </a:t>
            </a:r>
            <a:r>
              <a:rPr lang="da-DK" dirty="0" smtClean="0"/>
              <a:t>9,7)</a:t>
            </a:r>
          </a:p>
          <a:p>
            <a:r>
              <a:rPr lang="da-DK" dirty="0" smtClean="0"/>
              <a:t>Anvendt kriterium for egnethed til </a:t>
            </a:r>
            <a:r>
              <a:rPr lang="da-DK" dirty="0" err="1" smtClean="0"/>
              <a:t>korttidsterapi</a:t>
            </a:r>
            <a:r>
              <a:rPr lang="da-DK" dirty="0" smtClean="0"/>
              <a:t>:</a:t>
            </a:r>
          </a:p>
          <a:p>
            <a:pPr lvl="1"/>
            <a:r>
              <a:rPr lang="da-DK" dirty="0" smtClean="0"/>
              <a:t>GAF &gt; 50</a:t>
            </a:r>
            <a:endParaRPr lang="da-DK" dirty="0" smtClean="0"/>
          </a:p>
          <a:p>
            <a:pPr lvl="1"/>
            <a:endParaRPr lang="da-DK" dirty="0"/>
          </a:p>
        </p:txBody>
      </p:sp>
      <p:sp>
        <p:nvSpPr>
          <p:cNvPr id="10" name="Pladsholder til diasnummer 9"/>
          <p:cNvSpPr>
            <a:spLocks noGrp="1"/>
          </p:cNvSpPr>
          <p:nvPr>
            <p:ph type="sldNum" sz="quarter" idx="12"/>
          </p:nvPr>
        </p:nvSpPr>
        <p:spPr/>
        <p:txBody>
          <a:bodyPr/>
          <a:lstStyle/>
          <a:p>
            <a:fld id="{8D267FF6-0B34-4BC7-8CE2-D478248DEB29}" type="slidenum">
              <a:rPr lang="da-DK" smtClean="0"/>
              <a:pPr/>
              <a:t>96</a:t>
            </a:fld>
            <a:endParaRPr lang="da-DK"/>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GAF – </a:t>
            </a:r>
            <a:r>
              <a:rPr lang="da-DK" dirty="0" err="1" smtClean="0"/>
              <a:t>psykometriske</a:t>
            </a:r>
            <a:r>
              <a:rPr lang="da-DK" dirty="0" smtClean="0"/>
              <a:t> egenskaber</a:t>
            </a:r>
            <a:endParaRPr lang="da-DK" dirty="0"/>
          </a:p>
        </p:txBody>
      </p:sp>
      <p:sp>
        <p:nvSpPr>
          <p:cNvPr id="3" name="Pladsholder til indhold 2"/>
          <p:cNvSpPr>
            <a:spLocks noGrp="1"/>
          </p:cNvSpPr>
          <p:nvPr>
            <p:ph idx="1"/>
          </p:nvPr>
        </p:nvSpPr>
        <p:spPr/>
        <p:txBody>
          <a:bodyPr/>
          <a:lstStyle/>
          <a:p>
            <a:r>
              <a:rPr lang="da-DK" dirty="0" err="1" smtClean="0"/>
              <a:t>Interraterreliabilitet</a:t>
            </a:r>
            <a:r>
              <a:rPr lang="da-DK" dirty="0" smtClean="0"/>
              <a:t>:</a:t>
            </a:r>
          </a:p>
          <a:p>
            <a:pPr lvl="1"/>
            <a:r>
              <a:rPr lang="da-DK" dirty="0" smtClean="0"/>
              <a:t>0.61-0.91</a:t>
            </a:r>
          </a:p>
          <a:p>
            <a:r>
              <a:rPr lang="da-DK" dirty="0" smtClean="0"/>
              <a:t>Validitet:</a:t>
            </a:r>
          </a:p>
          <a:p>
            <a:pPr lvl="1"/>
            <a:r>
              <a:rPr lang="da-DK" dirty="0" smtClean="0"/>
              <a:t>Situationsvurdering: 0.44</a:t>
            </a:r>
          </a:p>
          <a:p>
            <a:pPr lvl="1"/>
            <a:r>
              <a:rPr lang="da-DK" dirty="0" err="1" smtClean="0"/>
              <a:t>Prediktion</a:t>
            </a:r>
            <a:r>
              <a:rPr lang="da-DK" dirty="0" smtClean="0"/>
              <a:t> </a:t>
            </a:r>
            <a:r>
              <a:rPr lang="da-DK" dirty="0" err="1" smtClean="0"/>
              <a:t>mht</a:t>
            </a:r>
            <a:r>
              <a:rPr lang="da-DK" dirty="0" smtClean="0"/>
              <a:t> behandling er fundet lav</a:t>
            </a:r>
          </a:p>
          <a:p>
            <a:endParaRPr lang="da-DK" dirty="0" smtClean="0"/>
          </a:p>
          <a:p>
            <a:endParaRPr lang="da-DK"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97</a:t>
            </a:fld>
            <a:endParaRPr lang="da-DK"/>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a:t>
            </a:r>
            <a:r>
              <a:rPr lang="da-DK" dirty="0" err="1" smtClean="0"/>
              <a:t>GAF-vurdering</a:t>
            </a:r>
            <a:endParaRPr lang="da-DK" dirty="0"/>
          </a:p>
        </p:txBody>
      </p:sp>
      <p:sp>
        <p:nvSpPr>
          <p:cNvPr id="3" name="Pladsholder til indhold 2"/>
          <p:cNvSpPr>
            <a:spLocks noGrp="1"/>
          </p:cNvSpPr>
          <p:nvPr>
            <p:ph idx="1"/>
          </p:nvPr>
        </p:nvSpPr>
        <p:spPr/>
        <p:txBody>
          <a:bodyPr>
            <a:noAutofit/>
          </a:bodyPr>
          <a:lstStyle/>
          <a:p>
            <a:r>
              <a:rPr lang="da-DK" sz="2500" dirty="0" smtClean="0"/>
              <a:t>Case 1:</a:t>
            </a:r>
          </a:p>
          <a:p>
            <a:pPr lvl="1"/>
            <a:r>
              <a:rPr lang="da-DK" sz="2500" dirty="0" smtClean="0"/>
              <a:t>Mand 33 år, </a:t>
            </a:r>
            <a:r>
              <a:rPr lang="da-DK" sz="2500" dirty="0" err="1" smtClean="0"/>
              <a:t>aleneboende</a:t>
            </a:r>
            <a:r>
              <a:rPr lang="da-DK" sz="2500" dirty="0" smtClean="0"/>
              <a:t>, ingen børn, i arbejde som programmør. Har ofte migræne. Har kun haft få forhold til kvinder og har svært ved at opnå kontakter. Ser forældrene sjældent. Mener sig fyringstruet.</a:t>
            </a:r>
          </a:p>
          <a:p>
            <a:r>
              <a:rPr lang="da-DK" sz="2500" dirty="0" smtClean="0"/>
              <a:t>Case 2:</a:t>
            </a:r>
          </a:p>
          <a:p>
            <a:pPr lvl="1"/>
            <a:r>
              <a:rPr lang="da-DK" sz="2500" dirty="0" smtClean="0"/>
              <a:t>Kvinde 49, to børn, bor med faderen , men der er stadige skænderier. I arbejde som rengøringsassistent. Klager over tristhed, manglende sexlyst og tomhed.</a:t>
            </a:r>
          </a:p>
          <a:p>
            <a:r>
              <a:rPr lang="da-DK" sz="2500" dirty="0" smtClean="0"/>
              <a:t>Diskuter </a:t>
            </a:r>
            <a:r>
              <a:rPr lang="da-DK" sz="2500" dirty="0" err="1" smtClean="0"/>
              <a:t>GAF-vurdering</a:t>
            </a:r>
            <a:r>
              <a:rPr lang="da-DK" sz="2500" dirty="0" smtClean="0"/>
              <a:t> ud fra disse oplysninger</a:t>
            </a:r>
          </a:p>
          <a:p>
            <a:r>
              <a:rPr lang="da-DK" sz="2500" dirty="0" smtClean="0"/>
              <a:t>Hvilke oplysninger ville kunne forbedre </a:t>
            </a:r>
            <a:r>
              <a:rPr lang="da-DK" sz="2500" dirty="0" err="1" smtClean="0"/>
              <a:t>GAF-vurderingen</a:t>
            </a:r>
            <a:r>
              <a:rPr lang="da-DK" sz="2500" dirty="0" smtClean="0"/>
              <a:t>?</a:t>
            </a:r>
            <a:endParaRPr lang="da-DK" sz="2500" dirty="0"/>
          </a:p>
        </p:txBody>
      </p:sp>
      <p:sp>
        <p:nvSpPr>
          <p:cNvPr id="5" name="Pladsholder til diasnummer 4"/>
          <p:cNvSpPr>
            <a:spLocks noGrp="1"/>
          </p:cNvSpPr>
          <p:nvPr>
            <p:ph type="sldNum" sz="quarter" idx="12"/>
          </p:nvPr>
        </p:nvSpPr>
        <p:spPr/>
        <p:txBody>
          <a:bodyPr/>
          <a:lstStyle/>
          <a:p>
            <a:fld id="{8D267FF6-0B34-4BC7-8CE2-D478248DEB29}" type="slidenum">
              <a:rPr lang="da-DK" smtClean="0"/>
              <a:pPr/>
              <a:t>98</a:t>
            </a:fld>
            <a:endParaRPr lang="da-DK"/>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420888"/>
            <a:ext cx="8229600" cy="1143000"/>
          </a:xfrm>
        </p:spPr>
        <p:txBody>
          <a:bodyPr/>
          <a:lstStyle/>
          <a:p>
            <a:r>
              <a:rPr lang="da-DK" dirty="0" smtClean="0"/>
              <a:t>SCL-90</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99</a:t>
            </a:fld>
            <a:endParaRPr lang="da-DK"/>
          </a:p>
        </p:txBody>
      </p:sp>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9193</TotalTime>
  <Words>4372</Words>
  <Application>Microsoft Office PowerPoint</Application>
  <PresentationFormat>Skærmshow (4:3)</PresentationFormat>
  <Paragraphs>768</Paragraphs>
  <Slides>105</Slides>
  <Notes>1</Notes>
  <HiddenSlides>0</HiddenSlides>
  <MMClips>0</MMClips>
  <ScaleCrop>false</ScaleCrop>
  <HeadingPairs>
    <vt:vector size="8" baseType="variant">
      <vt:variant>
        <vt:lpstr>Tema</vt:lpstr>
      </vt:variant>
      <vt:variant>
        <vt:i4>1</vt:i4>
      </vt:variant>
      <vt:variant>
        <vt:lpstr>Kæder</vt:lpstr>
      </vt:variant>
      <vt:variant>
        <vt:i4>1</vt:i4>
      </vt:variant>
      <vt:variant>
        <vt:lpstr>Integrerede OLE-servere</vt:lpstr>
      </vt:variant>
      <vt:variant>
        <vt:i4>1</vt:i4>
      </vt:variant>
      <vt:variant>
        <vt:lpstr>Diastitler</vt:lpstr>
      </vt:variant>
      <vt:variant>
        <vt:i4>105</vt:i4>
      </vt:variant>
    </vt:vector>
  </HeadingPairs>
  <TitlesOfParts>
    <vt:vector size="108" baseType="lpstr">
      <vt:lpstr>Kontortema</vt:lpstr>
      <vt:lpstr>e:\ASP\Beslutning\BayesBeregnKursus.xls!Bayes2!R7C2:R16C5</vt:lpstr>
      <vt:lpstr>Microsoft Graph 97-diagram</vt:lpstr>
      <vt:lpstr>Testkursus januar 2013</vt:lpstr>
      <vt:lpstr>Program</vt:lpstr>
      <vt:lpstr>Ressourcer</vt:lpstr>
      <vt:lpstr>Præsentation: Jan Ivanouw</vt:lpstr>
      <vt:lpstr>Præsentationsrunde</vt:lpstr>
      <vt:lpstr>Øvelse</vt:lpstr>
      <vt:lpstr>Hvorfor bruge tests i psykoterapi?</vt:lpstr>
      <vt:lpstr>Usystematisk vs systematisk beskrivelse 1</vt:lpstr>
      <vt:lpstr>Usystematisk vs systematisk beskrivelse - forklaring</vt:lpstr>
      <vt:lpstr>Øvelse - Tegnapproach</vt:lpstr>
      <vt:lpstr>Tegn-approach</vt:lpstr>
      <vt:lpstr>Tegn-approach</vt:lpstr>
      <vt:lpstr>Tegn-approach</vt:lpstr>
      <vt:lpstr>Tegn-approach</vt:lpstr>
      <vt:lpstr>Tegn-approach</vt:lpstr>
      <vt:lpstr>Tegn-approach</vt:lpstr>
      <vt:lpstr>Tegn-approach</vt:lpstr>
      <vt:lpstr>Et enkelt tegn</vt:lpstr>
      <vt:lpstr>Konklusion ud fra et enkelt tegn</vt:lpstr>
      <vt:lpstr>Spørge til flere tegn</vt:lpstr>
      <vt:lpstr>Systematiske metoder</vt:lpstr>
      <vt:lpstr>Elementær statistik</vt:lpstr>
      <vt:lpstr>Fordelinger</vt:lpstr>
      <vt:lpstr>Histogram</vt:lpstr>
      <vt:lpstr>Fordelingsindikatorer</vt:lpstr>
      <vt:lpstr>Fordelingsindikatorer</vt:lpstr>
      <vt:lpstr>Skalatype</vt:lpstr>
      <vt:lpstr>Fordelingsindikatorer og skalatype</vt:lpstr>
      <vt:lpstr>Fordelingsindikatorer - percentiler</vt:lpstr>
      <vt:lpstr>Standardiseret skala</vt:lpstr>
      <vt:lpstr>Histogram med standardiseret skala</vt:lpstr>
      <vt:lpstr>Standardiseret skala</vt:lpstr>
      <vt:lpstr>Målingsmodeller med latente variable</vt:lpstr>
      <vt:lpstr>Psykometriens ‘mekanik’</vt:lpstr>
      <vt:lpstr>Klassisk og ny psykometri</vt:lpstr>
      <vt:lpstr>Klassisk psykometri</vt:lpstr>
      <vt:lpstr>Problemer med den klassiske psykometri</vt:lpstr>
      <vt:lpstr>Ny psykometri er udviklet fra 1970'erne og fremad</vt:lpstr>
      <vt:lpstr> Betegnelser med relation til den ‘nye’ psykometri</vt:lpstr>
      <vt:lpstr>Principper i ny psykometri</vt:lpstr>
      <vt:lpstr>Målingsmodellen</vt:lpstr>
      <vt:lpstr>Målingsmodel</vt:lpstr>
      <vt:lpstr>CFA-model</vt:lpstr>
      <vt:lpstr>Model med latente variable</vt:lpstr>
      <vt:lpstr>Eksplorativ faktoranalyse</vt:lpstr>
      <vt:lpstr>CFA med 3 latente variable</vt:lpstr>
      <vt:lpstr>Model med baggrundsvariable</vt:lpstr>
      <vt:lpstr>Item Characteristic Curve</vt:lpstr>
      <vt:lpstr>Items til forholdsvis god skala</vt:lpstr>
      <vt:lpstr>Items til dårlig skala</vt:lpstr>
      <vt:lpstr>Skala uden de dårlige items</vt:lpstr>
      <vt:lpstr>Raschmodel</vt:lpstr>
      <vt:lpstr>Vurdering af målingsmodel</vt:lpstr>
      <vt:lpstr>Cronbach’s alfa</vt:lpstr>
      <vt:lpstr>Globale fitindekser</vt:lpstr>
      <vt:lpstr>Itemparametre</vt:lpstr>
      <vt:lpstr>Sumscoren</vt:lpstr>
      <vt:lpstr>Faktorscore</vt:lpstr>
      <vt:lpstr>Sumscore vs. personparameter</vt:lpstr>
      <vt:lpstr>Måleusikkerhed og konfidensinterval</vt:lpstr>
      <vt:lpstr>Konfidensinterval</vt:lpstr>
      <vt:lpstr>Konfidensinterval</vt:lpstr>
      <vt:lpstr>Konfidensinterval</vt:lpstr>
      <vt:lpstr>Konfidensinterval for en persons testscore</vt:lpstr>
      <vt:lpstr>Konfidensinterval for en persons testscore</vt:lpstr>
      <vt:lpstr>Testvaliditet</vt:lpstr>
      <vt:lpstr>Testvaliditet</vt:lpstr>
      <vt:lpstr>Testvaliditet</vt:lpstr>
      <vt:lpstr>Testvaliditet</vt:lpstr>
      <vt:lpstr>Evaluering før behandling 1</vt:lpstr>
      <vt:lpstr>Evaluering før behandling 2 alvorlig psykopatologi (kort overblik)</vt:lpstr>
      <vt:lpstr>Evaluering før behandling 3 personlighedsforstyrrelse</vt:lpstr>
      <vt:lpstr>Personlighedsforstyrrelse – generelle diagnostiske kriterier</vt:lpstr>
      <vt:lpstr>Personlighedsforstyrrelser</vt:lpstr>
      <vt:lpstr>Psykoterapi – dosis/response</vt:lpstr>
      <vt:lpstr>Psykoterapi – dosis/response</vt:lpstr>
      <vt:lpstr>Evaluering før behandling 4 - ikke alvorlig psykopatologi eller personlighedsforstyrrelse</vt:lpstr>
      <vt:lpstr>Evaluering før behandling 6 - personlighedsbeskrivelse</vt:lpstr>
      <vt:lpstr>Evaluering før behandling 7 - kognitiv funktion</vt:lpstr>
      <vt:lpstr>Terapeutisk assessment</vt:lpstr>
      <vt:lpstr>Terapeutisk assessment</vt:lpstr>
      <vt:lpstr>Terapeutisk assessment</vt:lpstr>
      <vt:lpstr>Terapeutisk assessment – faser i processen</vt:lpstr>
      <vt:lpstr>Terapeutisk assessment – test-feedback</vt:lpstr>
      <vt:lpstr>Terapeutisk assessment - litteratur</vt:lpstr>
      <vt:lpstr>Beslutninger vedrørende behandling</vt:lpstr>
      <vt:lpstr>Evaluering før behandling 8 behandlingsplanlægning</vt:lpstr>
      <vt:lpstr>Behandlingsplanlægning</vt:lpstr>
      <vt:lpstr>Behandlingsplanlægning</vt:lpstr>
      <vt:lpstr>Hovedet eller formlen?</vt:lpstr>
      <vt:lpstr>Følge fremskridt af behandling (onsdag)</vt:lpstr>
      <vt:lpstr>Dokumentation af forandring (effekt) (onsdag)</vt:lpstr>
      <vt:lpstr>GAF</vt:lpstr>
      <vt:lpstr>GAF</vt:lpstr>
      <vt:lpstr>GAF - vurderingsområder</vt:lpstr>
      <vt:lpstr>GAF-vurdering: eksempler</vt:lpstr>
      <vt:lpstr>GAF – psykometriske egenskaber</vt:lpstr>
      <vt:lpstr>Øvelse: GAF-vurdering</vt:lpstr>
      <vt:lpstr>SCL-90</vt:lpstr>
      <vt:lpstr>SCL-90 - struktur</vt:lpstr>
      <vt:lpstr>SCL90  - instruktion og eksempler</vt:lpstr>
      <vt:lpstr>SCL-90 symptomskalaer</vt:lpstr>
      <vt:lpstr>SCL-90 globale skalaer</vt:lpstr>
      <vt:lpstr>Øvelse 1 i SCL-90</vt:lpstr>
      <vt:lpstr>Øvelse 2 i SCL-90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Testkursus januar 2013</dc:title>
  <dc:creator>Jan Ivanouw</dc:creator>
  <cp:lastModifiedBy>Jan Ivanouw</cp:lastModifiedBy>
  <cp:revision>234</cp:revision>
  <dcterms:created xsi:type="dcterms:W3CDTF">2012-12-26T11:05:29Z</dcterms:created>
  <dcterms:modified xsi:type="dcterms:W3CDTF">2013-01-08T20:42:49Z</dcterms:modified>
</cp:coreProperties>
</file>