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586" r:id="rId2"/>
    <p:sldId id="588" r:id="rId3"/>
    <p:sldId id="589" r:id="rId4"/>
    <p:sldId id="590" r:id="rId5"/>
    <p:sldId id="591" r:id="rId6"/>
    <p:sldId id="592" r:id="rId7"/>
    <p:sldId id="593" r:id="rId8"/>
    <p:sldId id="594" r:id="rId9"/>
    <p:sldId id="595" r:id="rId10"/>
    <p:sldId id="596" r:id="rId11"/>
    <p:sldId id="597" r:id="rId12"/>
    <p:sldId id="598" r:id="rId13"/>
    <p:sldId id="599" r:id="rId14"/>
    <p:sldId id="600" r:id="rId15"/>
    <p:sldId id="602" r:id="rId16"/>
    <p:sldId id="601" r:id="rId17"/>
    <p:sldId id="603" r:id="rId18"/>
    <p:sldId id="604" r:id="rId19"/>
    <p:sldId id="605" r:id="rId20"/>
    <p:sldId id="606" r:id="rId21"/>
    <p:sldId id="607" r:id="rId22"/>
    <p:sldId id="608" r:id="rId23"/>
    <p:sldId id="609" r:id="rId24"/>
    <p:sldId id="587" r:id="rId25"/>
    <p:sldId id="660" r:id="rId26"/>
    <p:sldId id="481" r:id="rId27"/>
    <p:sldId id="659" r:id="rId28"/>
    <p:sldId id="645" r:id="rId29"/>
    <p:sldId id="648" r:id="rId30"/>
    <p:sldId id="649" r:id="rId31"/>
    <p:sldId id="650" r:id="rId32"/>
    <p:sldId id="651" r:id="rId33"/>
    <p:sldId id="652" r:id="rId34"/>
    <p:sldId id="658" r:id="rId35"/>
    <p:sldId id="653" r:id="rId36"/>
    <p:sldId id="655" r:id="rId37"/>
    <p:sldId id="656" r:id="rId38"/>
    <p:sldId id="654" r:id="rId39"/>
    <p:sldId id="657" r:id="rId40"/>
    <p:sldId id="661" r:id="rId41"/>
    <p:sldId id="479" r:id="rId42"/>
    <p:sldId id="662" r:id="rId43"/>
    <p:sldId id="610" r:id="rId44"/>
    <p:sldId id="611" r:id="rId45"/>
    <p:sldId id="612" r:id="rId46"/>
    <p:sldId id="613" r:id="rId47"/>
    <p:sldId id="614" r:id="rId48"/>
    <p:sldId id="615" r:id="rId49"/>
    <p:sldId id="616" r:id="rId50"/>
    <p:sldId id="617" r:id="rId51"/>
    <p:sldId id="618" r:id="rId52"/>
    <p:sldId id="619" r:id="rId53"/>
    <p:sldId id="620" r:id="rId54"/>
    <p:sldId id="621" r:id="rId55"/>
    <p:sldId id="622" r:id="rId56"/>
    <p:sldId id="623" r:id="rId57"/>
    <p:sldId id="624" r:id="rId58"/>
    <p:sldId id="625" r:id="rId59"/>
    <p:sldId id="626" r:id="rId60"/>
    <p:sldId id="627" r:id="rId61"/>
    <p:sldId id="628" r:id="rId62"/>
    <p:sldId id="629" r:id="rId63"/>
    <p:sldId id="630" r:id="rId64"/>
    <p:sldId id="631" r:id="rId65"/>
    <p:sldId id="638" r:id="rId66"/>
    <p:sldId id="639" r:id="rId67"/>
    <p:sldId id="636" r:id="rId68"/>
    <p:sldId id="632" r:id="rId69"/>
    <p:sldId id="633" r:id="rId70"/>
    <p:sldId id="634" r:id="rId71"/>
    <p:sldId id="635" r:id="rId72"/>
    <p:sldId id="637" r:id="rId73"/>
    <p:sldId id="646" r:id="rId74"/>
    <p:sldId id="647" r:id="rId75"/>
  </p:sldIdLst>
  <p:sldSz cx="9144000" cy="6858000" type="screen4x3"/>
  <p:notesSz cx="6884988" cy="100187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90"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900488" y="0"/>
            <a:ext cx="2982912" cy="501650"/>
          </a:xfrm>
          <a:prstGeom prst="rect">
            <a:avLst/>
          </a:prstGeom>
        </p:spPr>
        <p:txBody>
          <a:bodyPr vert="horz" lIns="91440" tIns="45720" rIns="91440" bIns="45720" rtlCol="0"/>
          <a:lstStyle>
            <a:lvl1pPr algn="r">
              <a:defRPr sz="1200"/>
            </a:lvl1pPr>
          </a:lstStyle>
          <a:p>
            <a:fld id="{86FD1DB4-4FCD-4A77-9C5E-193C918530E0}" type="datetimeFigureOut">
              <a:rPr lang="da-DK" smtClean="0"/>
              <a:pPr/>
              <a:t>14-01-2013</a:t>
            </a:fld>
            <a:endParaRPr lang="da-DK"/>
          </a:p>
        </p:txBody>
      </p:sp>
      <p:sp>
        <p:nvSpPr>
          <p:cNvPr id="4" name="Pladsholder til sidefod 3"/>
          <p:cNvSpPr>
            <a:spLocks noGrp="1"/>
          </p:cNvSpPr>
          <p:nvPr>
            <p:ph type="ftr" sz="quarter" idx="2"/>
          </p:nvPr>
        </p:nvSpPr>
        <p:spPr>
          <a:xfrm>
            <a:off x="0" y="9515475"/>
            <a:ext cx="2982913" cy="50165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900488" y="9515475"/>
            <a:ext cx="2982912" cy="501650"/>
          </a:xfrm>
          <a:prstGeom prst="rect">
            <a:avLst/>
          </a:prstGeom>
        </p:spPr>
        <p:txBody>
          <a:bodyPr vert="horz" lIns="91440" tIns="45720" rIns="91440" bIns="45720" rtlCol="0" anchor="b"/>
          <a:lstStyle>
            <a:lvl1pPr algn="r">
              <a:defRPr sz="1200"/>
            </a:lvl1pPr>
          </a:lstStyle>
          <a:p>
            <a:fld id="{99192F74-50D4-426E-A41F-81B1ED47F0EE}" type="slidenum">
              <a:rPr lang="da-DK" smtClean="0"/>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da-DK"/>
          </a:p>
        </p:txBody>
      </p:sp>
      <p:sp>
        <p:nvSpPr>
          <p:cNvPr id="3" name="Pladsholder til dato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48A415CF-3235-4A8B-866F-71F9353505F1}" type="datetimeFigureOut">
              <a:rPr lang="da-DK" smtClean="0"/>
              <a:pPr/>
              <a:t>14-01-2013</a:t>
            </a:fld>
            <a:endParaRPr lang="da-DK"/>
          </a:p>
        </p:txBody>
      </p:sp>
      <p:sp>
        <p:nvSpPr>
          <p:cNvPr id="4" name="Pladsholder til diasbillede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da-DK"/>
          </a:p>
        </p:txBody>
      </p:sp>
      <p:sp>
        <p:nvSpPr>
          <p:cNvPr id="5" name="Pladsholder til noter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da-DK"/>
          </a:p>
        </p:txBody>
      </p:sp>
      <p:sp>
        <p:nvSpPr>
          <p:cNvPr id="7" name="Pladsholder til diasnumm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3B06E245-0227-44D6-9BDE-66EFADC15D48}"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5FE1DFF-A4C1-4EFF-A1FC-A08239CA8508}" type="datetime1">
              <a:rPr lang="da-DK" smtClean="0"/>
              <a:pPr/>
              <a:t>14-01-2013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EAEE1FB-1D48-437C-8430-7FF7E34E6238}" type="datetime1">
              <a:rPr lang="da-DK" smtClean="0"/>
              <a:pPr/>
              <a:t>14-01-2013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169F458-B29D-491E-8FC6-3F631541F15F}" type="datetime1">
              <a:rPr lang="da-DK" smtClean="0"/>
              <a:pPr/>
              <a:t>14-01-2013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2C329C6-262D-40D6-ACA5-BC85BF4C2EDF}" type="datetime1">
              <a:rPr lang="da-DK" smtClean="0"/>
              <a:pPr/>
              <a:t>14-01-2013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509592C0-269B-4F4C-9BBD-BE76ED2FC378}" type="datetime1">
              <a:rPr lang="da-DK" smtClean="0"/>
              <a:pPr/>
              <a:t>14-01-2013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A170682-F264-4198-84C2-588B42872854}" type="datetime1">
              <a:rPr lang="da-DK" smtClean="0"/>
              <a:pPr/>
              <a:t>14-01-2013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4C47607-58C9-46F7-9F6C-E4DD339101AF}" type="datetime1">
              <a:rPr lang="da-DK" smtClean="0"/>
              <a:pPr/>
              <a:t>14-01-2013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C8A66BF2-C984-4808-BEE8-3308B0EE8BB4}" type="datetime1">
              <a:rPr lang="da-DK" smtClean="0"/>
              <a:pPr/>
              <a:t>14-01-2013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4C21E33-886A-40C6-99FA-14AC0F683E04}" type="datetime1">
              <a:rPr lang="da-DK" smtClean="0"/>
              <a:pPr/>
              <a:t>14-01-2013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C7AF877F-C3A5-4F86-8255-F2ACDA062EAC}" type="datetime1">
              <a:rPr lang="da-DK" smtClean="0"/>
              <a:pPr/>
              <a:t>14-01-2013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BE2B3FF3-20C4-49F3-992A-E5EC1EBDEB40}" type="datetime1">
              <a:rPr lang="da-DK" smtClean="0"/>
              <a:pPr/>
              <a:t>14-01-2013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D267FF6-0B34-4BC7-8CE2-D478248DEB2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FBCC5-C0DC-46F5-8C34-BF5C81F1026E}" type="datetime1">
              <a:rPr lang="da-DK" smtClean="0"/>
              <a:pPr/>
              <a:t>14-01-2013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67FF6-0B34-4BC7-8CE2-D478248DEB29}"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rorschach.com/" TargetMode="External"/><Relationship Id="rId2" Type="http://schemas.openxmlformats.org/officeDocument/2006/relationships/hyperlink" Target="http://www.personality.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528" y="1628800"/>
            <a:ext cx="8229600" cy="2592288"/>
          </a:xfrm>
        </p:spPr>
        <p:txBody>
          <a:bodyPr>
            <a:normAutofit fontScale="90000"/>
          </a:bodyPr>
          <a:lstStyle/>
          <a:p>
            <a:r>
              <a:rPr lang="da-DK" dirty="0" smtClean="0"/>
              <a:t>Testkursus 2012</a:t>
            </a:r>
            <a:br>
              <a:rPr lang="da-DK" dirty="0" smtClean="0"/>
            </a:br>
            <a:r>
              <a:rPr lang="da-DK" dirty="0" smtClean="0"/>
              <a:t>Fredag 11. januar</a:t>
            </a:r>
            <a:br>
              <a:rPr lang="da-DK" dirty="0" smtClean="0"/>
            </a:br>
            <a:r>
              <a:rPr lang="da-DK" dirty="0" smtClean="0"/>
              <a:t/>
            </a:r>
            <a:br>
              <a:rPr lang="da-DK" dirty="0" smtClean="0"/>
            </a:br>
            <a:r>
              <a:rPr lang="da-DK" dirty="0" smtClean="0"/>
              <a:t>Jan </a:t>
            </a:r>
            <a:r>
              <a:rPr lang="da-DK" dirty="0" err="1" smtClean="0"/>
              <a:t>Ivanouw</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1</a:t>
            </a:fld>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Metodevarians</a:t>
            </a:r>
            <a:endParaRPr lang="da-DK" dirty="0"/>
          </a:p>
        </p:txBody>
      </p:sp>
      <p:sp>
        <p:nvSpPr>
          <p:cNvPr id="3" name="Pladsholder til indhold 2"/>
          <p:cNvSpPr>
            <a:spLocks noGrp="1"/>
          </p:cNvSpPr>
          <p:nvPr>
            <p:ph idx="1"/>
          </p:nvPr>
        </p:nvSpPr>
        <p:spPr>
          <a:xfrm>
            <a:off x="395536" y="1340768"/>
            <a:ext cx="8229600" cy="5257800"/>
          </a:xfrm>
        </p:spPr>
        <p:txBody>
          <a:bodyPr>
            <a:normAutofit fontScale="92500" lnSpcReduction="20000"/>
          </a:bodyPr>
          <a:lstStyle/>
          <a:p>
            <a:r>
              <a:rPr lang="da-DK" dirty="0" smtClean="0"/>
              <a:t>En vis del af testbesvarelsen er påvirket ikke kun af indhold i item, men også af forhold vedrørende metoden (Campbell &amp; Fiske, 1959)</a:t>
            </a:r>
          </a:p>
          <a:p>
            <a:pPr lvl="1"/>
            <a:r>
              <a:rPr lang="da-DK" dirty="0" smtClean="0"/>
              <a:t>Opgavens art</a:t>
            </a:r>
          </a:p>
          <a:p>
            <a:pPr lvl="1"/>
            <a:r>
              <a:rPr lang="da-DK" dirty="0" smtClean="0"/>
              <a:t>Opsætningen af testen</a:t>
            </a:r>
          </a:p>
          <a:p>
            <a:pPr lvl="1"/>
            <a:r>
              <a:rPr lang="da-DK" dirty="0" smtClean="0"/>
              <a:t>Personens indstilling til testen (testindstilling, ’</a:t>
            </a:r>
            <a:r>
              <a:rPr lang="da-DK" dirty="0" err="1" smtClean="0"/>
              <a:t>response</a:t>
            </a:r>
            <a:r>
              <a:rPr lang="da-DK" dirty="0" smtClean="0"/>
              <a:t> </a:t>
            </a:r>
            <a:r>
              <a:rPr lang="da-DK" dirty="0" err="1" smtClean="0"/>
              <a:t>style</a:t>
            </a:r>
            <a:r>
              <a:rPr lang="da-DK" dirty="0" smtClean="0"/>
              <a:t>’)</a:t>
            </a:r>
          </a:p>
          <a:p>
            <a:r>
              <a:rPr lang="da-DK" dirty="0" smtClean="0"/>
              <a:t>Testindstilling: åbenhed/lukkethed, ønske om at påvirke resultatet, omhyggelig/sløset</a:t>
            </a:r>
          </a:p>
          <a:p>
            <a:pPr lvl="1"/>
            <a:r>
              <a:rPr lang="da-DK" dirty="0" smtClean="0"/>
              <a:t>Indstillingen kan være bevidst eller ubevidst for testpersonen</a:t>
            </a:r>
          </a:p>
          <a:p>
            <a:r>
              <a:rPr lang="da-DK" dirty="0" smtClean="0"/>
              <a:t>Den samme person har ofte forskellig indstilling overfor forskellige testtyper (Meyer, 1997)</a:t>
            </a:r>
            <a:endParaRPr lang="da-D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Hvordan tage højde for testindstilling</a:t>
            </a:r>
            <a:endParaRPr lang="da-DK" dirty="0"/>
          </a:p>
        </p:txBody>
      </p:sp>
      <p:sp>
        <p:nvSpPr>
          <p:cNvPr id="3" name="Pladsholder til indhold 2"/>
          <p:cNvSpPr>
            <a:spLocks noGrp="1"/>
          </p:cNvSpPr>
          <p:nvPr>
            <p:ph idx="1"/>
          </p:nvPr>
        </p:nvSpPr>
        <p:spPr/>
        <p:txBody>
          <a:bodyPr/>
          <a:lstStyle/>
          <a:p>
            <a:r>
              <a:rPr lang="da-DK" dirty="0" smtClean="0"/>
              <a:t>Særlige validitetsskalaer</a:t>
            </a:r>
          </a:p>
          <a:p>
            <a:r>
              <a:rPr lang="da-DK" dirty="0" smtClean="0"/>
              <a:t>Statistiske modeller der kan adskille indflydelse fra indholdet og indflydelse fra indstillingen (modeller med latente variable)</a:t>
            </a:r>
          </a:p>
          <a:p>
            <a:r>
              <a:rPr lang="da-DK" dirty="0" smtClean="0"/>
              <a:t>Bruge forskellige test- og </a:t>
            </a:r>
            <a:r>
              <a:rPr lang="da-DK" dirty="0" err="1" smtClean="0"/>
              <a:t>assessmentmetoder</a:t>
            </a:r>
            <a:r>
              <a:rPr lang="da-DK" dirty="0" smtClean="0"/>
              <a:t> der typisk fremkalder forskellig testindstilling</a:t>
            </a:r>
          </a:p>
          <a:p>
            <a:pPr lvl="1"/>
            <a:r>
              <a:rPr lang="da-DK" dirty="0" smtClean="0"/>
              <a:t>Eksempel: Finn, 1996.</a:t>
            </a:r>
            <a:endParaRPr lang="da-D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Egenskaber for performancebaserede personlighedstests</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Personens adfærd i en struktureret situation er den tekst der arbejdes med -  i modsætning til at personen skal huske og vurdere sine egne reaktioner</a:t>
            </a:r>
          </a:p>
          <a:p>
            <a:r>
              <a:rPr lang="da-DK" dirty="0" smtClean="0"/>
              <a:t>Nogle performancebaserede personlighedstests tests kan anvendes for en bredere målgruppe</a:t>
            </a:r>
          </a:p>
          <a:p>
            <a:pPr lvl="1"/>
            <a:r>
              <a:rPr lang="da-DK" dirty="0" err="1" smtClean="0"/>
              <a:t>Rorschach</a:t>
            </a:r>
            <a:r>
              <a:rPr lang="da-DK" dirty="0" smtClean="0"/>
              <a:t> kræver færre verbale evner end selvvurderingstests og interviewbaserede metoder og kan anvendes over for alle aldersgrupper (herunder børn) og forskellige sproggrupper. Den er også mindre afhængig af tidsperiode</a:t>
            </a:r>
          </a:p>
          <a:p>
            <a:r>
              <a:rPr lang="da-DK" dirty="0" smtClean="0"/>
              <a:t>Testindstilling: Nogle personer er mere åbne på tests der ikke </a:t>
            </a:r>
            <a:r>
              <a:rPr lang="da-DK" dirty="0" err="1" smtClean="0"/>
              <a:t>focuserer</a:t>
            </a:r>
            <a:r>
              <a:rPr lang="da-DK" dirty="0" smtClean="0"/>
              <a:t> på selvfremstilling – andre er mindre åbne </a:t>
            </a:r>
            <a:r>
              <a:rPr lang="da-DK" dirty="0" err="1" smtClean="0"/>
              <a:t>pga</a:t>
            </a:r>
            <a:r>
              <a:rPr lang="da-DK" dirty="0" smtClean="0"/>
              <a:t> usikkerhed </a:t>
            </a:r>
            <a:r>
              <a:rPr lang="da-DK" dirty="0" err="1" smtClean="0"/>
              <a:t>mht</a:t>
            </a:r>
            <a:r>
              <a:rPr lang="da-DK" dirty="0" smtClean="0"/>
              <a:t> hvad testen kan vise</a:t>
            </a:r>
            <a:endParaRPr lang="da-D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Ustruktureret test?</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De performancebaserede personlighedstests (</a:t>
            </a:r>
            <a:r>
              <a:rPr lang="da-DK" dirty="0" err="1" smtClean="0"/>
              <a:t>pp</a:t>
            </a:r>
            <a:r>
              <a:rPr lang="da-DK" dirty="0" smtClean="0"/>
              <a:t>) er strukturerede ved at testsituationen er standardiseret </a:t>
            </a:r>
          </a:p>
          <a:p>
            <a:r>
              <a:rPr lang="da-DK" dirty="0" err="1" smtClean="0"/>
              <a:t>Rapaport</a:t>
            </a:r>
            <a:r>
              <a:rPr lang="da-DK" dirty="0" smtClean="0"/>
              <a:t> bygger på </a:t>
            </a:r>
            <a:r>
              <a:rPr lang="da-DK" dirty="0" err="1" smtClean="0"/>
              <a:t>Lewin</a:t>
            </a:r>
            <a:r>
              <a:rPr lang="da-DK" dirty="0" smtClean="0"/>
              <a:t>: handlinger foretages ud fra beslutninger og opgaveindstillinger</a:t>
            </a:r>
          </a:p>
          <a:p>
            <a:r>
              <a:rPr lang="da-DK" dirty="0" smtClean="0"/>
              <a:t>Opgaven er mindre velspecificeret i </a:t>
            </a:r>
            <a:r>
              <a:rPr lang="da-DK" dirty="0" err="1" smtClean="0"/>
              <a:t>pp</a:t>
            </a:r>
            <a:r>
              <a:rPr lang="da-DK" dirty="0" smtClean="0"/>
              <a:t>, og der er mere plads for at personen laver sin egen opgaveindstilling</a:t>
            </a:r>
          </a:p>
          <a:p>
            <a:r>
              <a:rPr lang="da-DK" dirty="0" smtClean="0"/>
              <a:t>I nogle situationer er personens opgaveindstilling for langt fra hensigten med testen og man foretager en intervention for at bringe personen på andre tanker</a:t>
            </a:r>
          </a:p>
          <a:p>
            <a:r>
              <a:rPr lang="da-DK" dirty="0" smtClean="0"/>
              <a:t>Meget vigtigt at instruktionen er klar (</a:t>
            </a:r>
            <a:r>
              <a:rPr lang="da-DK" dirty="0" err="1" smtClean="0"/>
              <a:t>jfr</a:t>
            </a:r>
            <a:r>
              <a:rPr lang="da-DK" dirty="0" smtClean="0"/>
              <a:t> forskellige </a:t>
            </a:r>
            <a:r>
              <a:rPr lang="da-DK" dirty="0" err="1" smtClean="0"/>
              <a:t>Rorschachinstruktioner</a:t>
            </a:r>
            <a:r>
              <a:rPr lang="da-DK" dirty="0" smtClean="0"/>
              <a:t>)</a:t>
            </a:r>
            <a:endParaRPr lang="da-D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29600" cy="1143000"/>
          </a:xfrm>
        </p:spPr>
        <p:txBody>
          <a:bodyPr>
            <a:normAutofit fontScale="90000"/>
          </a:bodyPr>
          <a:lstStyle/>
          <a:p>
            <a:r>
              <a:rPr lang="da-DK" dirty="0" smtClean="0"/>
              <a:t>Teoribaggrund for performancebaserede personlighedstest</a:t>
            </a:r>
            <a:endParaRPr lang="da-DK" dirty="0"/>
          </a:p>
        </p:txBody>
      </p:sp>
      <p:sp>
        <p:nvSpPr>
          <p:cNvPr id="3" name="Pladsholder til indhold 2"/>
          <p:cNvSpPr>
            <a:spLocks noGrp="1"/>
          </p:cNvSpPr>
          <p:nvPr>
            <p:ph idx="1"/>
          </p:nvPr>
        </p:nvSpPr>
        <p:spPr>
          <a:xfrm>
            <a:off x="467544" y="2348880"/>
            <a:ext cx="8229600" cy="4104456"/>
          </a:xfrm>
        </p:spPr>
        <p:txBody>
          <a:bodyPr>
            <a:normAutofit fontScale="85000" lnSpcReduction="20000"/>
          </a:bodyPr>
          <a:lstStyle/>
          <a:p>
            <a:r>
              <a:rPr lang="da-DK" dirty="0" smtClean="0"/>
              <a:t>Ofte tænkes disse tests forbundet med </a:t>
            </a:r>
            <a:r>
              <a:rPr lang="da-DK" dirty="0" err="1" smtClean="0"/>
              <a:t>psykodynamisk</a:t>
            </a:r>
            <a:r>
              <a:rPr lang="da-DK" dirty="0" smtClean="0"/>
              <a:t> teori</a:t>
            </a:r>
          </a:p>
          <a:p>
            <a:r>
              <a:rPr lang="da-DK" dirty="0" smtClean="0"/>
              <a:t>Derved kan testene komme til at indgå i diskussioner om teoribaggrund</a:t>
            </a:r>
          </a:p>
          <a:p>
            <a:r>
              <a:rPr lang="da-DK" dirty="0" smtClean="0"/>
              <a:t>Disse tests er imidlertid ikke nødvendigvis forbundet med en bestemt teori</a:t>
            </a:r>
          </a:p>
          <a:p>
            <a:r>
              <a:rPr lang="da-DK" dirty="0" smtClean="0"/>
              <a:t>For </a:t>
            </a:r>
            <a:r>
              <a:rPr lang="da-DK" dirty="0" err="1" smtClean="0"/>
              <a:t>Exner</a:t>
            </a:r>
            <a:r>
              <a:rPr lang="da-DK" dirty="0" smtClean="0"/>
              <a:t> var det f.eks. en pointe at </a:t>
            </a:r>
            <a:r>
              <a:rPr lang="da-DK" dirty="0" err="1" smtClean="0"/>
              <a:t>Rorschach</a:t>
            </a:r>
            <a:r>
              <a:rPr lang="da-DK" dirty="0" smtClean="0"/>
              <a:t> er teoriuafhængig</a:t>
            </a:r>
          </a:p>
          <a:p>
            <a:r>
              <a:rPr lang="da-DK" dirty="0" smtClean="0"/>
              <a:t>Meyer undersøgte hvorledes </a:t>
            </a:r>
            <a:r>
              <a:rPr lang="da-DK" dirty="0" err="1" smtClean="0"/>
              <a:t>Rorschach</a:t>
            </a:r>
            <a:r>
              <a:rPr lang="da-DK" dirty="0" smtClean="0"/>
              <a:t> svarer til femfaktormodellen (Meyer, Bates &amp; </a:t>
            </a:r>
            <a:r>
              <a:rPr lang="da-DK" dirty="0" err="1" smtClean="0"/>
              <a:t>Gacono</a:t>
            </a:r>
            <a:r>
              <a:rPr lang="da-DK" dirty="0" smtClean="0"/>
              <a:t>, 1999)</a:t>
            </a:r>
            <a:endParaRPr lang="da-D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err="1" smtClean="0"/>
              <a:t>Reliabilitet</a:t>
            </a:r>
            <a:r>
              <a:rPr lang="da-DK" dirty="0" smtClean="0"/>
              <a:t> af psykologiske og medicinske undersøgelsesmetoder</a:t>
            </a:r>
            <a:endParaRPr lang="da-DK" dirty="0"/>
          </a:p>
        </p:txBody>
      </p:sp>
      <p:sp>
        <p:nvSpPr>
          <p:cNvPr id="3" name="Pladsholder til indhold 2"/>
          <p:cNvSpPr>
            <a:spLocks noGrp="1"/>
          </p:cNvSpPr>
          <p:nvPr>
            <p:ph idx="1"/>
          </p:nvPr>
        </p:nvSpPr>
        <p:spPr/>
        <p:txBody>
          <a:bodyPr>
            <a:normAutofit/>
          </a:bodyPr>
          <a:lstStyle/>
          <a:p>
            <a:r>
              <a:rPr lang="da-DK" dirty="0" err="1" smtClean="0"/>
              <a:t>Reliabilitetsmålinger</a:t>
            </a:r>
            <a:r>
              <a:rPr lang="da-DK" dirty="0" smtClean="0"/>
              <a:t> bør være høje (f.eks. over 0.75) (beregnet med </a:t>
            </a:r>
            <a:r>
              <a:rPr lang="da-DK" dirty="0" err="1" smtClean="0"/>
              <a:t>attrition</a:t>
            </a:r>
            <a:r>
              <a:rPr lang="da-DK" dirty="0" smtClean="0"/>
              <a:t>)</a:t>
            </a:r>
          </a:p>
          <a:p>
            <a:r>
              <a:rPr lang="da-DK" dirty="0" smtClean="0"/>
              <a:t>Kriterievaliditet har været undersøgt for en lang række tests inden for det psykologiske og medicinske område</a:t>
            </a:r>
          </a:p>
          <a:p>
            <a:r>
              <a:rPr lang="da-DK" dirty="0" smtClean="0"/>
              <a:t>Der er ikke nogen systematisk forskel på de to videnskabelige områder. På begge findes gode og dårlige tests</a:t>
            </a:r>
            <a:endParaRPr lang="da-D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Validitet af forskellige typer personlighedstests</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Når kriteriet er en test af samme art, fås kunstigt forhøjede validitetsstørrelser pga. fælles metodevarians</a:t>
            </a:r>
          </a:p>
          <a:p>
            <a:r>
              <a:rPr lang="da-DK" dirty="0" smtClean="0"/>
              <a:t>Kriterievaliditet for </a:t>
            </a:r>
            <a:r>
              <a:rPr lang="da-DK" dirty="0" err="1" smtClean="0"/>
              <a:t>Rorschach</a:t>
            </a:r>
            <a:r>
              <a:rPr lang="da-DK" dirty="0" smtClean="0"/>
              <a:t> og MMPI er fundet til at ligge på samme niveau (0.34) når den vurderes over en lang række anvendelser</a:t>
            </a:r>
          </a:p>
          <a:p>
            <a:r>
              <a:rPr lang="da-DK" dirty="0" smtClean="0"/>
              <a:t>Når den vurderes detaljeret til specifikke anvendelser er der forskelle for begge typer</a:t>
            </a:r>
          </a:p>
          <a:p>
            <a:r>
              <a:rPr lang="da-DK" dirty="0" smtClean="0"/>
              <a:t>Konvergent validitet mellem tests af forskellig art er som regel lav</a:t>
            </a:r>
            <a:endParaRPr lang="da-D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Hvad viser performancebaserede personlighedstests</a:t>
            </a:r>
            <a:endParaRPr lang="da-DK" dirty="0"/>
          </a:p>
        </p:txBody>
      </p:sp>
      <p:sp>
        <p:nvSpPr>
          <p:cNvPr id="3" name="Pladsholder til indhold 2"/>
          <p:cNvSpPr>
            <a:spLocks noGrp="1"/>
          </p:cNvSpPr>
          <p:nvPr>
            <p:ph idx="1"/>
          </p:nvPr>
        </p:nvSpPr>
        <p:spPr>
          <a:xfrm>
            <a:off x="457200" y="1600200"/>
            <a:ext cx="8229600" cy="5069160"/>
          </a:xfrm>
        </p:spPr>
        <p:txBody>
          <a:bodyPr>
            <a:normAutofit lnSpcReduction="10000"/>
          </a:bodyPr>
          <a:lstStyle/>
          <a:p>
            <a:r>
              <a:rPr lang="da-DK" dirty="0" smtClean="0"/>
              <a:t>Kognitive egenskaber</a:t>
            </a:r>
          </a:p>
          <a:p>
            <a:pPr lvl="1"/>
            <a:r>
              <a:rPr lang="da-DK" dirty="0" smtClean="0"/>
              <a:t>Kognitiv stil</a:t>
            </a:r>
          </a:p>
          <a:p>
            <a:pPr lvl="1"/>
            <a:r>
              <a:rPr lang="da-DK" i="1" dirty="0" smtClean="0"/>
              <a:t>Tankeforstyrrelser</a:t>
            </a:r>
          </a:p>
          <a:p>
            <a:pPr lvl="1"/>
            <a:r>
              <a:rPr lang="da-DK" i="1" dirty="0" smtClean="0"/>
              <a:t>Realitetskontakt</a:t>
            </a:r>
          </a:p>
          <a:p>
            <a:r>
              <a:rPr lang="da-DK" dirty="0" smtClean="0"/>
              <a:t>Personlighedstræk</a:t>
            </a:r>
          </a:p>
          <a:p>
            <a:pPr lvl="1"/>
            <a:r>
              <a:rPr lang="da-DK" dirty="0" err="1" smtClean="0"/>
              <a:t>Coping</a:t>
            </a:r>
            <a:r>
              <a:rPr lang="da-DK" dirty="0" smtClean="0"/>
              <a:t>, forsvar og stresstolerance</a:t>
            </a:r>
          </a:p>
          <a:p>
            <a:pPr lvl="1"/>
            <a:r>
              <a:rPr lang="da-DK" dirty="0" smtClean="0"/>
              <a:t>Affektive forhold</a:t>
            </a:r>
          </a:p>
          <a:p>
            <a:pPr lvl="1"/>
            <a:r>
              <a:rPr lang="da-DK" dirty="0" smtClean="0"/>
              <a:t>Interpersonel orientering</a:t>
            </a:r>
          </a:p>
          <a:p>
            <a:pPr lvl="1"/>
            <a:r>
              <a:rPr lang="da-DK" dirty="0" smtClean="0"/>
              <a:t>Selvopfattelse</a:t>
            </a:r>
          </a:p>
          <a:p>
            <a:r>
              <a:rPr lang="da-DK" dirty="0" smtClean="0"/>
              <a:t>Personligt vigtige temaer</a:t>
            </a:r>
          </a:p>
          <a:p>
            <a:pPr lvl="1">
              <a:buNone/>
            </a:pPr>
            <a:endParaRPr lang="da-DK" dirty="0" smtClean="0"/>
          </a:p>
          <a:p>
            <a:endParaRPr lang="da-D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Formel og uformel kodning</a:t>
            </a:r>
            <a:endParaRPr lang="da-DK" dirty="0"/>
          </a:p>
        </p:txBody>
      </p:sp>
      <p:sp>
        <p:nvSpPr>
          <p:cNvPr id="3" name="Pladsholder til indhold 2"/>
          <p:cNvSpPr>
            <a:spLocks noGrp="1"/>
          </p:cNvSpPr>
          <p:nvPr>
            <p:ph idx="1"/>
          </p:nvPr>
        </p:nvSpPr>
        <p:spPr>
          <a:xfrm>
            <a:off x="457200" y="1600200"/>
            <a:ext cx="8229600" cy="4997152"/>
          </a:xfrm>
        </p:spPr>
        <p:txBody>
          <a:bodyPr>
            <a:normAutofit/>
          </a:bodyPr>
          <a:lstStyle/>
          <a:p>
            <a:r>
              <a:rPr lang="da-DK" dirty="0" smtClean="0"/>
              <a:t>Til test er udviklet forskellige kodesystemer</a:t>
            </a:r>
          </a:p>
          <a:p>
            <a:r>
              <a:rPr lang="da-DK" dirty="0" smtClean="0"/>
              <a:t>Kodning anvendes hyppigt i psykologarbejde på uformel vis uden at psykologen erkender der er tale om et kodesystem</a:t>
            </a:r>
          </a:p>
          <a:p>
            <a:r>
              <a:rPr lang="da-DK" dirty="0" smtClean="0"/>
              <a:t>Eks. ’Moderen havde god kontakt til barnet’</a:t>
            </a:r>
          </a:p>
          <a:p>
            <a:pPr lvl="1"/>
            <a:r>
              <a:rPr lang="da-DK" dirty="0" smtClean="0"/>
              <a:t>Er kodesystemet god/dårlig kontakt, eller god/middelgod/dårlig kontakt eller noget andet?</a:t>
            </a:r>
          </a:p>
          <a:p>
            <a:pPr lvl="1"/>
            <a:r>
              <a:rPr lang="da-DK" dirty="0" smtClean="0"/>
              <a:t>Hvilke kriterier lægges for ’god kontakt’</a:t>
            </a:r>
          </a:p>
          <a:p>
            <a:pPr lvl="1"/>
            <a:r>
              <a:rPr lang="da-DK" dirty="0" smtClean="0"/>
              <a:t>Har kontaktvurderingskodesystemet høj </a:t>
            </a:r>
            <a:r>
              <a:rPr lang="da-DK" dirty="0" err="1" smtClean="0"/>
              <a:t>reliabilitet</a:t>
            </a:r>
            <a:endParaRPr lang="da-D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Krav til kodesystem</a:t>
            </a:r>
            <a:endParaRPr lang="da-DK" dirty="0"/>
          </a:p>
        </p:txBody>
      </p:sp>
      <p:sp>
        <p:nvSpPr>
          <p:cNvPr id="3" name="Pladsholder til indhold 2"/>
          <p:cNvSpPr>
            <a:spLocks noGrp="1"/>
          </p:cNvSpPr>
          <p:nvPr>
            <p:ph idx="1"/>
          </p:nvPr>
        </p:nvSpPr>
        <p:spPr>
          <a:xfrm>
            <a:off x="457200" y="1600200"/>
            <a:ext cx="8229600" cy="4997152"/>
          </a:xfrm>
        </p:spPr>
        <p:txBody>
          <a:bodyPr/>
          <a:lstStyle/>
          <a:p>
            <a:r>
              <a:rPr lang="da-DK" dirty="0" smtClean="0"/>
              <a:t>Definere hvad der er en ’tekstenhed’</a:t>
            </a:r>
          </a:p>
          <a:p>
            <a:r>
              <a:rPr lang="da-DK" dirty="0" smtClean="0"/>
              <a:t>Udtømmende: alle enheder skal kunne kodes</a:t>
            </a:r>
          </a:p>
          <a:p>
            <a:r>
              <a:rPr lang="da-DK" dirty="0" smtClean="0"/>
              <a:t>Koderne skal have psykologisk relevans</a:t>
            </a:r>
          </a:p>
          <a:p>
            <a:r>
              <a:rPr lang="da-DK" dirty="0" smtClean="0"/>
              <a:t>Koderne skal have høj </a:t>
            </a:r>
            <a:r>
              <a:rPr lang="da-DK" dirty="0" err="1" smtClean="0"/>
              <a:t>interraterreliabilitet</a:t>
            </a:r>
            <a:endParaRPr lang="da-DK" dirty="0" smtClean="0"/>
          </a:p>
          <a:p>
            <a:pPr lvl="1"/>
            <a:r>
              <a:rPr lang="da-DK" dirty="0" smtClean="0"/>
              <a:t>Forskellige </a:t>
            </a:r>
            <a:r>
              <a:rPr lang="da-DK" dirty="0" err="1" smtClean="0"/>
              <a:t>ratere</a:t>
            </a:r>
            <a:r>
              <a:rPr lang="da-DK" dirty="0" smtClean="0"/>
              <a:t> skal nå til samme koder</a:t>
            </a:r>
          </a:p>
          <a:p>
            <a:pPr lvl="2"/>
            <a:r>
              <a:rPr lang="da-DK" dirty="0" smtClean="0"/>
              <a:t>For hver tekstenhed – under testudvikling</a:t>
            </a:r>
          </a:p>
          <a:p>
            <a:pPr lvl="2"/>
            <a:r>
              <a:rPr lang="da-DK" dirty="0" smtClean="0"/>
              <a:t>For hver testprotokol – i klinisk praksis</a:t>
            </a:r>
          </a:p>
          <a:p>
            <a:r>
              <a:rPr lang="da-DK" dirty="0" smtClean="0"/>
              <a:t>Kodesystemet ikke for kompliceret</a:t>
            </a:r>
          </a:p>
          <a:p>
            <a:pPr lvl="1"/>
            <a:r>
              <a:rPr lang="da-DK" dirty="0" smtClean="0"/>
              <a:t>Rimeligt let at lære</a:t>
            </a:r>
            <a:endParaRPr lang="da-D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88840"/>
            <a:ext cx="8229600" cy="1143000"/>
          </a:xfrm>
        </p:spPr>
        <p:txBody>
          <a:bodyPr>
            <a:normAutofit fontScale="90000"/>
          </a:bodyPr>
          <a:lstStyle/>
          <a:p>
            <a:r>
              <a:rPr lang="da-DK" dirty="0" smtClean="0"/>
              <a:t>Performancebaserede</a:t>
            </a:r>
            <a:br>
              <a:rPr lang="da-DK" dirty="0" smtClean="0"/>
            </a:br>
            <a:r>
              <a:rPr lang="da-DK" dirty="0" smtClean="0"/>
              <a:t>Personlighedstests</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2</a:t>
            </a:fld>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Eksisterende kodesystemer</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Til flere performancebaserede personlighedstests er udviklet konkurrerende kodesystemer</a:t>
            </a:r>
          </a:p>
          <a:p>
            <a:r>
              <a:rPr lang="da-DK" dirty="0" smtClean="0"/>
              <a:t>Til TAT er udviklet vældig mange systemer</a:t>
            </a:r>
          </a:p>
          <a:p>
            <a:r>
              <a:rPr lang="da-DK" dirty="0" smtClean="0"/>
              <a:t>Til </a:t>
            </a:r>
            <a:r>
              <a:rPr lang="da-DK" dirty="0" err="1" smtClean="0"/>
              <a:t>Rorschach</a:t>
            </a:r>
            <a:r>
              <a:rPr lang="da-DK" dirty="0" smtClean="0"/>
              <a:t> har i en årrække </a:t>
            </a:r>
            <a:r>
              <a:rPr lang="da-DK" dirty="0" err="1" smtClean="0"/>
              <a:t>Exners</a:t>
            </a:r>
            <a:r>
              <a:rPr lang="da-DK" dirty="0" smtClean="0"/>
              <a:t> kodesystem, </a:t>
            </a:r>
            <a:r>
              <a:rPr lang="da-DK" dirty="0" err="1" smtClean="0"/>
              <a:t>Comprehensiv</a:t>
            </a:r>
            <a:r>
              <a:rPr lang="da-DK" dirty="0" smtClean="0"/>
              <a:t> System, været det dominerende</a:t>
            </a:r>
          </a:p>
          <a:p>
            <a:pPr lvl="1"/>
            <a:r>
              <a:rPr lang="da-DK" dirty="0" smtClean="0"/>
              <a:t>En ny/alternativ udgave er udviklet</a:t>
            </a:r>
          </a:p>
          <a:p>
            <a:r>
              <a:rPr lang="da-DK" dirty="0" smtClean="0"/>
              <a:t>Årsagen til eksistensen af de forskellige kodesystemer er </a:t>
            </a:r>
          </a:p>
          <a:p>
            <a:pPr lvl="1"/>
            <a:r>
              <a:rPr lang="da-DK" dirty="0" smtClean="0"/>
              <a:t>Forskellige formål med testen (særligt TAT)</a:t>
            </a:r>
          </a:p>
          <a:p>
            <a:pPr lvl="1"/>
            <a:r>
              <a:rPr lang="da-DK" dirty="0" smtClean="0"/>
              <a:t>Konkurrerende opfattelser af hvad der er mest hensigtsmæssigt, samt mest videnskabeligt</a:t>
            </a:r>
            <a:endParaRPr lang="da-D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Historisk om performancebaserede personlighedstests</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Tidligt: interesse for at finde ’skjulte’, ubevidste temaer</a:t>
            </a:r>
          </a:p>
          <a:p>
            <a:r>
              <a:rPr lang="da-DK" dirty="0" smtClean="0"/>
              <a:t>Projektive tests tænktes at kunne fremprovokere sådanne skjulte temaer</a:t>
            </a:r>
          </a:p>
          <a:p>
            <a:pPr lvl="1"/>
            <a:r>
              <a:rPr lang="da-DK" dirty="0" smtClean="0"/>
              <a:t>Eks. Jungs associationstest, tematisk analyse i </a:t>
            </a:r>
            <a:r>
              <a:rPr lang="da-DK" dirty="0" err="1" smtClean="0"/>
              <a:t>Rorschach</a:t>
            </a:r>
            <a:r>
              <a:rPr lang="da-DK" dirty="0" smtClean="0"/>
              <a:t>, </a:t>
            </a:r>
            <a:r>
              <a:rPr lang="da-DK" dirty="0" err="1" smtClean="0"/>
              <a:t>Thematic</a:t>
            </a:r>
            <a:r>
              <a:rPr lang="da-DK" dirty="0" smtClean="0"/>
              <a:t> </a:t>
            </a:r>
            <a:r>
              <a:rPr lang="da-DK" dirty="0" err="1" smtClean="0"/>
              <a:t>Apperception</a:t>
            </a:r>
            <a:r>
              <a:rPr lang="da-DK" dirty="0" smtClean="0"/>
              <a:t> Test</a:t>
            </a:r>
          </a:p>
          <a:p>
            <a:r>
              <a:rPr lang="da-DK" dirty="0" err="1" smtClean="0"/>
              <a:t>Rapaport</a:t>
            </a:r>
            <a:r>
              <a:rPr lang="da-DK" dirty="0" smtClean="0"/>
              <a:t> skiftede </a:t>
            </a:r>
            <a:r>
              <a:rPr lang="da-DK" dirty="0" err="1" smtClean="0"/>
              <a:t>focus</a:t>
            </a:r>
            <a:r>
              <a:rPr lang="da-DK" dirty="0" smtClean="0"/>
              <a:t> til interesse for personlighedens virkemåde (dynamik), herunder tænkningen</a:t>
            </a:r>
          </a:p>
          <a:p>
            <a:r>
              <a:rPr lang="da-DK" dirty="0" smtClean="0"/>
              <a:t>Testen ses som en opgave som udløser en bestemt problemløsningsstil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Hvad kræves af en veludviklet test?</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Standardiseret situation</a:t>
            </a:r>
          </a:p>
          <a:p>
            <a:r>
              <a:rPr lang="da-DK" dirty="0" err="1" smtClean="0"/>
              <a:t>Reliabel</a:t>
            </a:r>
            <a:r>
              <a:rPr lang="da-DK" dirty="0" smtClean="0"/>
              <a:t> kodning</a:t>
            </a:r>
          </a:p>
          <a:p>
            <a:r>
              <a:rPr lang="da-DK" dirty="0" smtClean="0"/>
              <a:t>Temporal stabilitet for trækvariable</a:t>
            </a:r>
          </a:p>
          <a:p>
            <a:r>
              <a:rPr lang="da-DK" dirty="0" smtClean="0"/>
              <a:t>Egnede sammenligningsmaterialer (norm- og sammenligningsgrupper)</a:t>
            </a:r>
          </a:p>
          <a:p>
            <a:r>
              <a:rPr lang="da-DK" dirty="0" smtClean="0"/>
              <a:t>Valide tolkninger</a:t>
            </a:r>
          </a:p>
          <a:p>
            <a:r>
              <a:rPr lang="da-DK" dirty="0" smtClean="0"/>
              <a:t>Gerne en statistisk model som gør det muligt at vurdere den samlede test og de enkelte elementer</a:t>
            </a:r>
            <a:endParaRPr lang="da-D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Er performancebaserede personlighedstests veludviklede?</a:t>
            </a:r>
            <a:endParaRPr lang="da-DK" dirty="0"/>
          </a:p>
        </p:txBody>
      </p:sp>
      <p:sp>
        <p:nvSpPr>
          <p:cNvPr id="3" name="Pladsholder til indhold 2"/>
          <p:cNvSpPr>
            <a:spLocks noGrp="1"/>
          </p:cNvSpPr>
          <p:nvPr>
            <p:ph idx="1"/>
          </p:nvPr>
        </p:nvSpPr>
        <p:spPr/>
        <p:txBody>
          <a:bodyPr/>
          <a:lstStyle/>
          <a:p>
            <a:r>
              <a:rPr lang="da-DK" dirty="0" smtClean="0"/>
              <a:t>Til de fleste performancebaserede personlighedstests (</a:t>
            </a:r>
            <a:r>
              <a:rPr lang="da-DK" dirty="0" err="1" smtClean="0"/>
              <a:t>pp</a:t>
            </a:r>
            <a:r>
              <a:rPr lang="da-DK" dirty="0" smtClean="0"/>
              <a:t>) er der udviklet kodesystemer</a:t>
            </a:r>
          </a:p>
          <a:p>
            <a:r>
              <a:rPr lang="da-DK" dirty="0" smtClean="0"/>
              <a:t>Nogle tests bærer stadig præg af mere at være udviklet for at ’fremprovokere’ materiale uden tilstrækkeligt udviklede metoder til bearbejdning af det fremkomne materiale og tolkning af resultaterne </a:t>
            </a:r>
            <a:endParaRPr lang="da-D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229600" cy="1143000"/>
          </a:xfrm>
        </p:spPr>
        <p:txBody>
          <a:bodyPr/>
          <a:lstStyle/>
          <a:p>
            <a:r>
              <a:rPr lang="da-DK" dirty="0" err="1" smtClean="0"/>
              <a:t>Warteg</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24</a:t>
            </a:fld>
            <a:endParaRPr lang="da-DK"/>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Øvelse</a:t>
            </a:r>
            <a:endParaRPr lang="da-DK" dirty="0"/>
          </a:p>
        </p:txBody>
      </p:sp>
      <p:sp>
        <p:nvSpPr>
          <p:cNvPr id="5" name="Pladsholder til indhold 4"/>
          <p:cNvSpPr>
            <a:spLocks noGrp="1"/>
          </p:cNvSpPr>
          <p:nvPr>
            <p:ph idx="1"/>
          </p:nvPr>
        </p:nvSpPr>
        <p:spPr/>
        <p:txBody>
          <a:bodyPr/>
          <a:lstStyle/>
          <a:p>
            <a:r>
              <a:rPr lang="da-DK" dirty="0" smtClean="0"/>
              <a:t>Udfylde </a:t>
            </a:r>
            <a:r>
              <a:rPr lang="da-DK" dirty="0" err="1" smtClean="0"/>
              <a:t>Wartegg</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25</a:t>
            </a:fld>
            <a:endParaRPr lang="da-D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229600" cy="1143000"/>
          </a:xfrm>
        </p:spPr>
        <p:txBody>
          <a:bodyPr/>
          <a:lstStyle/>
          <a:p>
            <a:r>
              <a:rPr lang="da-DK" dirty="0" smtClean="0"/>
              <a:t>Associationstesten</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26</a:t>
            </a:fld>
            <a:endParaRPr lang="da-D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Øvelse</a:t>
            </a:r>
            <a:endParaRPr lang="da-DK" dirty="0"/>
          </a:p>
        </p:txBody>
      </p:sp>
      <p:sp>
        <p:nvSpPr>
          <p:cNvPr id="6" name="Pladsholder til indhold 5"/>
          <p:cNvSpPr>
            <a:spLocks noGrp="1"/>
          </p:cNvSpPr>
          <p:nvPr>
            <p:ph idx="1"/>
          </p:nvPr>
        </p:nvSpPr>
        <p:spPr/>
        <p:txBody>
          <a:bodyPr/>
          <a:lstStyle/>
          <a:p>
            <a:r>
              <a:rPr lang="da-DK" dirty="0" smtClean="0"/>
              <a:t>Gruppeadministration af associationstest</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27</a:t>
            </a:fld>
            <a:endParaRPr lang="da-D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Associationstesten – tidlig udvikling</a:t>
            </a:r>
            <a:endParaRPr lang="da-DK" dirty="0"/>
          </a:p>
        </p:txBody>
      </p:sp>
      <p:sp>
        <p:nvSpPr>
          <p:cNvPr id="5" name="Pladsholder til indhold 4"/>
          <p:cNvSpPr>
            <a:spLocks noGrp="1"/>
          </p:cNvSpPr>
          <p:nvPr>
            <p:ph idx="1"/>
          </p:nvPr>
        </p:nvSpPr>
        <p:spPr/>
        <p:txBody>
          <a:bodyPr>
            <a:normAutofit/>
          </a:bodyPr>
          <a:lstStyle/>
          <a:p>
            <a:r>
              <a:rPr lang="da-DK" dirty="0" smtClean="0"/>
              <a:t>Samtidig udviklet i 1908 af Jung og </a:t>
            </a:r>
            <a:r>
              <a:rPr lang="da-DK" dirty="0" err="1" smtClean="0"/>
              <a:t>Wertheimer</a:t>
            </a:r>
            <a:r>
              <a:rPr lang="da-DK" dirty="0" smtClean="0"/>
              <a:t> til at afsløre skjulte forhold</a:t>
            </a:r>
          </a:p>
          <a:p>
            <a:r>
              <a:rPr lang="da-DK" dirty="0" smtClean="0"/>
              <a:t>Jung: metode til at klarlægge ubevidste impulser ’komplekser’</a:t>
            </a:r>
          </a:p>
          <a:p>
            <a:r>
              <a:rPr lang="da-DK" dirty="0" smtClean="0"/>
              <a:t>Jung udviklet omfattende scoringssystem</a:t>
            </a:r>
          </a:p>
          <a:p>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28</a:t>
            </a:fld>
            <a:endParaRPr lang="da-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Associationstesten efter </a:t>
            </a:r>
            <a:r>
              <a:rPr lang="da-DK" dirty="0" err="1" smtClean="0"/>
              <a:t>Rapaport</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David </a:t>
            </a:r>
            <a:r>
              <a:rPr lang="da-DK" dirty="0" err="1" smtClean="0"/>
              <a:t>Rapaport</a:t>
            </a:r>
            <a:r>
              <a:rPr lang="da-DK" dirty="0" smtClean="0"/>
              <a:t> inspireret af Kurt </a:t>
            </a:r>
            <a:r>
              <a:rPr lang="da-DK" dirty="0" err="1" smtClean="0"/>
              <a:t>Lewin</a:t>
            </a:r>
            <a:r>
              <a:rPr lang="da-DK" dirty="0" smtClean="0"/>
              <a:t>: testpersonens adfærd bygger på en opgaveindstilling som stammer fra forståelsen og accepten af testen som en opgave som er nærmere specificeret i testinstruktionen</a:t>
            </a:r>
          </a:p>
          <a:p>
            <a:r>
              <a:rPr lang="da-DK" dirty="0" smtClean="0"/>
              <a:t>Denne opgaveindstilling kan imidlertid ’forstyrres’ af affektivt materiale</a:t>
            </a:r>
          </a:p>
          <a:p>
            <a:r>
              <a:rPr lang="da-DK" dirty="0" smtClean="0"/>
              <a:t>Personens svar er udtryk for et kompromis mellem glat funktion på basis af opgaveindstillingen og de forstyrrelser der stammer fra affektive processer</a:t>
            </a:r>
          </a:p>
          <a:p>
            <a:endParaRPr lang="da-DK" dirty="0" smtClean="0"/>
          </a:p>
          <a:p>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29</a:t>
            </a:fld>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a-DK" dirty="0" smtClean="0"/>
              <a:t>Personlighedsbaserede</a:t>
            </a:r>
            <a:br>
              <a:rPr lang="da-DK" dirty="0" smtClean="0"/>
            </a:br>
            <a:r>
              <a:rPr lang="da-DK" dirty="0" smtClean="0"/>
              <a:t>personlighedstests</a:t>
            </a:r>
            <a:endParaRPr lang="da-DK" dirty="0"/>
          </a:p>
        </p:txBody>
      </p:sp>
      <p:sp>
        <p:nvSpPr>
          <p:cNvPr id="5" name="Pladsholder til indhold 4"/>
          <p:cNvSpPr>
            <a:spLocks noGrp="1"/>
          </p:cNvSpPr>
          <p:nvPr>
            <p:ph idx="1"/>
          </p:nvPr>
        </p:nvSpPr>
        <p:spPr/>
        <p:txBody>
          <a:bodyPr>
            <a:normAutofit fontScale="85000" lnSpcReduction="20000"/>
          </a:bodyPr>
          <a:lstStyle/>
          <a:p>
            <a:r>
              <a:rPr lang="da-DK" dirty="0" smtClean="0"/>
              <a:t>Tidligere ’projektive’ tests</a:t>
            </a:r>
          </a:p>
          <a:p>
            <a:r>
              <a:rPr lang="da-DK" dirty="0" smtClean="0"/>
              <a:t>’Projektiv’ refererer til en bestemt opfattelse af perception og har </a:t>
            </a:r>
            <a:r>
              <a:rPr lang="da-DK" dirty="0" err="1" smtClean="0"/>
              <a:t>psykodynamisk</a:t>
            </a:r>
            <a:r>
              <a:rPr lang="da-DK" dirty="0" smtClean="0"/>
              <a:t> </a:t>
            </a:r>
            <a:r>
              <a:rPr lang="da-DK" dirty="0" err="1" smtClean="0"/>
              <a:t>medbetygning</a:t>
            </a:r>
            <a:endParaRPr lang="da-DK" dirty="0" smtClean="0"/>
          </a:p>
          <a:p>
            <a:r>
              <a:rPr lang="da-DK" dirty="0" smtClean="0"/>
              <a:t>’Projektive’ tests er blevet opfattet som baseret på psykoanalytisk tænkning</a:t>
            </a:r>
          </a:p>
          <a:p>
            <a:r>
              <a:rPr lang="da-DK" dirty="0" smtClean="0"/>
              <a:t>Det væsentlige i disse tests er imidlertid at personen først producerer en ’tekst’ og at denne derefter kategoriseres og antal af de forskellige kategorier tælles op</a:t>
            </a:r>
          </a:p>
          <a:p>
            <a:r>
              <a:rPr lang="da-DK" dirty="0" smtClean="0"/>
              <a:t>Derfor er ’performancebaseret’ en mere neutral betegnelse som refererer til at testen bygger på en performance, tekstproduktion, af personen</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3</a:t>
            </a:fld>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Associationstesten - opgaveindstilling</a:t>
            </a:r>
            <a:endParaRPr lang="da-DK" dirty="0"/>
          </a:p>
        </p:txBody>
      </p:sp>
      <p:sp>
        <p:nvSpPr>
          <p:cNvPr id="3" name="Pladsholder til indhold 2"/>
          <p:cNvSpPr>
            <a:spLocks noGrp="1"/>
          </p:cNvSpPr>
          <p:nvPr>
            <p:ph idx="1"/>
          </p:nvPr>
        </p:nvSpPr>
        <p:spPr/>
        <p:txBody>
          <a:bodyPr>
            <a:noAutofit/>
          </a:bodyPr>
          <a:lstStyle/>
          <a:p>
            <a:r>
              <a:rPr lang="da-DK" sz="2000" dirty="0" smtClean="0"/>
              <a:t>Opgaveindstillingen stammer fra instruktionen, men modificeres af personens egne forestillinger om hvad der er et acceptabelt svar</a:t>
            </a:r>
          </a:p>
          <a:p>
            <a:r>
              <a:rPr lang="da-DK" sz="2000" dirty="0" smtClean="0"/>
              <a:t>Instruktion: Jeg læser nu nogle ord, jeg vil bede dig om at svare med det første enkelte ord du kommer til at tænke på, og jeg tager tid – altså det første enkelte ord du kommer til at tænke på</a:t>
            </a:r>
          </a:p>
          <a:p>
            <a:r>
              <a:rPr lang="da-DK" sz="2000" dirty="0" smtClean="0"/>
              <a:t>Personen  vil ofte tilføje en underforstået instruktion der udtrykker vedkommendes testindstilling, eksempelvis:</a:t>
            </a:r>
          </a:p>
          <a:p>
            <a:pPr lvl="1"/>
            <a:r>
              <a:rPr lang="da-DK" sz="2000" dirty="0" smtClean="0"/>
              <a:t>Ordet skal være socialt acceptabelt at sige højt</a:t>
            </a:r>
          </a:p>
          <a:p>
            <a:pPr lvl="1"/>
            <a:r>
              <a:rPr lang="da-DK" sz="2000" dirty="0" smtClean="0"/>
              <a:t>Ordet skal ikke afsløre for meget</a:t>
            </a:r>
          </a:p>
          <a:p>
            <a:pPr lvl="1"/>
            <a:r>
              <a:rPr lang="da-DK" sz="2000" dirty="0" smtClean="0"/>
              <a:t>Jeg vil gerne vise at jeg er god til dette her, så det skal være er ’rigtigt’ ord</a:t>
            </a:r>
          </a:p>
          <a:p>
            <a:pPr lvl="1"/>
            <a:r>
              <a:rPr lang="da-DK" sz="2000" dirty="0" smtClean="0"/>
              <a:t>Jeg vil gerne vise at jeg er god til dette her, så jeg skal være hurtig</a:t>
            </a:r>
          </a:p>
          <a:p>
            <a:pPr lvl="1"/>
            <a:r>
              <a:rPr lang="da-DK" sz="2000" dirty="0" smtClean="0"/>
              <a:t>Jeg vil gerne vise at jeg har det dårligt, så jeg må finde på nogle ’dårlige’ ord </a:t>
            </a:r>
            <a:endParaRPr lang="da-DK" sz="2000"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30</a:t>
            </a:fld>
            <a:endParaRPr lang="da-D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Associationstesten - </a:t>
            </a:r>
            <a:r>
              <a:rPr lang="da-DK" dirty="0" err="1" smtClean="0"/>
              <a:t>responseprocessen</a:t>
            </a:r>
            <a:endParaRPr lang="da-DK" dirty="0"/>
          </a:p>
        </p:txBody>
      </p:sp>
      <p:sp>
        <p:nvSpPr>
          <p:cNvPr id="3" name="Pladsholder til indhold 2"/>
          <p:cNvSpPr>
            <a:spLocks noGrp="1"/>
          </p:cNvSpPr>
          <p:nvPr>
            <p:ph idx="1"/>
          </p:nvPr>
        </p:nvSpPr>
        <p:spPr/>
        <p:txBody>
          <a:bodyPr/>
          <a:lstStyle/>
          <a:p>
            <a:r>
              <a:rPr lang="da-DK" dirty="0" err="1" smtClean="0"/>
              <a:t>Rapaport</a:t>
            </a:r>
            <a:r>
              <a:rPr lang="da-DK" dirty="0" smtClean="0"/>
              <a:t>: Først kommer en analytisk fase, en udvidelse af feltet: en række mulige </a:t>
            </a:r>
            <a:r>
              <a:rPr lang="da-DK" dirty="0" err="1" smtClean="0"/>
              <a:t>svarord</a:t>
            </a:r>
            <a:r>
              <a:rPr lang="da-DK" dirty="0" smtClean="0"/>
              <a:t> tilbyder sig</a:t>
            </a:r>
          </a:p>
          <a:p>
            <a:r>
              <a:rPr lang="da-DK" dirty="0" smtClean="0"/>
              <a:t>Derefter kommer en syntetisk fase, en indskrænkning af feltet: blandt de mulige </a:t>
            </a:r>
            <a:r>
              <a:rPr lang="da-DK" dirty="0" err="1" smtClean="0"/>
              <a:t>svarord</a:t>
            </a:r>
            <a:r>
              <a:rPr lang="da-DK" dirty="0" smtClean="0"/>
              <a:t> udvælges det der bedst passer med opgaveindstillingen som modificeret af personens egen testindstilling</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31</a:t>
            </a:fld>
            <a:endParaRPr lang="da-D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Afvigende associationsprocesser</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Efter </a:t>
            </a:r>
            <a:r>
              <a:rPr lang="da-DK" dirty="0" err="1" smtClean="0"/>
              <a:t>Rapaport</a:t>
            </a:r>
            <a:r>
              <a:rPr lang="da-DK" dirty="0" smtClean="0"/>
              <a:t> er der to principielle afvigelser fra et normalt forløb af </a:t>
            </a:r>
            <a:r>
              <a:rPr lang="da-DK" dirty="0" err="1" smtClean="0"/>
              <a:t>responseprocessen</a:t>
            </a:r>
            <a:r>
              <a:rPr lang="da-DK" dirty="0" smtClean="0"/>
              <a:t> </a:t>
            </a:r>
          </a:p>
          <a:p>
            <a:r>
              <a:rPr lang="da-DK" dirty="0" smtClean="0"/>
              <a:t>Forstyrrelse af den analytiske fase: Der fremkommer ikke mulige </a:t>
            </a:r>
            <a:r>
              <a:rPr lang="da-DK" dirty="0" err="1" smtClean="0"/>
              <a:t>reaktionsord</a:t>
            </a:r>
            <a:r>
              <a:rPr lang="da-DK" dirty="0" smtClean="0"/>
              <a:t> i samme grad som normalt: svaret bliver meget ’tæt’ på </a:t>
            </a:r>
            <a:r>
              <a:rPr lang="da-DK" dirty="0" err="1" smtClean="0"/>
              <a:t>stimulusordet</a:t>
            </a:r>
            <a:endParaRPr lang="da-DK" dirty="0" smtClean="0"/>
          </a:p>
          <a:p>
            <a:r>
              <a:rPr lang="da-DK" dirty="0" smtClean="0"/>
              <a:t>Forstyrrelser i den syntetiske fase: Den udvælgende proces baseret på </a:t>
            </a:r>
            <a:r>
              <a:rPr lang="da-DK" dirty="0" err="1" smtClean="0"/>
              <a:t>opgavindstilling</a:t>
            </a:r>
            <a:r>
              <a:rPr lang="da-DK" dirty="0" smtClean="0"/>
              <a:t> og testindstilling fungerer ikke: personen kan ikke opfylde instruktionen: giver ikke et enkelt ord, giver ikke det første ord, giver alternative ord eller give ’løse’ reaktioner, </a:t>
            </a:r>
            <a:r>
              <a:rPr lang="da-DK" dirty="0" err="1" smtClean="0"/>
              <a:t>dvs</a:t>
            </a:r>
            <a:r>
              <a:rPr lang="da-DK" dirty="0" smtClean="0"/>
              <a:t> ord der ligger meget langt fra </a:t>
            </a:r>
            <a:r>
              <a:rPr lang="da-DK" dirty="0" err="1" smtClean="0"/>
              <a:t>stimulusordet</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32</a:t>
            </a:fld>
            <a:endParaRPr lang="da-D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Populærsvar, originalsvar og reaktionstid</a:t>
            </a:r>
            <a:endParaRPr lang="da-DK" dirty="0"/>
          </a:p>
        </p:txBody>
      </p:sp>
      <p:sp>
        <p:nvSpPr>
          <p:cNvPr id="3" name="Pladsholder til indhold 2"/>
          <p:cNvSpPr>
            <a:spLocks noGrp="1"/>
          </p:cNvSpPr>
          <p:nvPr>
            <p:ph idx="1"/>
          </p:nvPr>
        </p:nvSpPr>
        <p:spPr/>
        <p:txBody>
          <a:bodyPr>
            <a:normAutofit fontScale="92500"/>
          </a:bodyPr>
          <a:lstStyle/>
          <a:p>
            <a:r>
              <a:rPr lang="da-DK" dirty="0" smtClean="0"/>
              <a:t>Ved sammenligning med en passende gruppe bestemmes hvilke </a:t>
            </a:r>
            <a:r>
              <a:rPr lang="da-DK" dirty="0" err="1" smtClean="0"/>
              <a:t>reaktionsord</a:t>
            </a:r>
            <a:r>
              <a:rPr lang="da-DK" dirty="0" smtClean="0"/>
              <a:t> der er almindelige, og særligt almindelige (populærsvar), samt </a:t>
            </a:r>
            <a:r>
              <a:rPr lang="da-DK" dirty="0" err="1" smtClean="0"/>
              <a:t>fordelinge</a:t>
            </a:r>
            <a:r>
              <a:rPr lang="da-DK" dirty="0" smtClean="0"/>
              <a:t> af reaktionstid</a:t>
            </a:r>
          </a:p>
          <a:p>
            <a:r>
              <a:rPr lang="da-DK" dirty="0" smtClean="0"/>
              <a:t>Ved undersøgelse af (en anden) sammenligningsgruppe undersøges hvor mange populærsvar og almindelige svar det kan forventes at få fra en ikke-patient og størrelsen af reaktionstiden for forskellige </a:t>
            </a:r>
            <a:r>
              <a:rPr lang="da-DK" dirty="0" err="1" smtClean="0"/>
              <a:t>stimulusord</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33</a:t>
            </a:fld>
            <a:endParaRPr lang="da-D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Associationstesten – dansk udgave</a:t>
            </a:r>
            <a:endParaRPr lang="da-DK" dirty="0"/>
          </a:p>
        </p:txBody>
      </p:sp>
      <p:sp>
        <p:nvSpPr>
          <p:cNvPr id="3" name="Pladsholder til indhold 2"/>
          <p:cNvSpPr>
            <a:spLocks noGrp="1"/>
          </p:cNvSpPr>
          <p:nvPr>
            <p:ph idx="1"/>
          </p:nvPr>
        </p:nvSpPr>
        <p:spPr/>
        <p:txBody>
          <a:bodyPr>
            <a:normAutofit lnSpcReduction="10000"/>
          </a:bodyPr>
          <a:lstStyle/>
          <a:p>
            <a:r>
              <a:rPr lang="da-DK" dirty="0" err="1" smtClean="0"/>
              <a:t>Rapaport</a:t>
            </a:r>
            <a:r>
              <a:rPr lang="da-DK" dirty="0" smtClean="0"/>
              <a:t> udvalgte 60 </a:t>
            </a:r>
            <a:r>
              <a:rPr lang="da-DK" dirty="0" err="1" smtClean="0"/>
              <a:t>stimulusord</a:t>
            </a:r>
            <a:r>
              <a:rPr lang="da-DK" dirty="0" smtClean="0"/>
              <a:t> som skulle repræsentere neutrale, dagligdags temaer samt affektivt provokerende temaer, bestemt ud fra </a:t>
            </a:r>
            <a:r>
              <a:rPr lang="da-DK" dirty="0" err="1" smtClean="0"/>
              <a:t>psykodynamisk</a:t>
            </a:r>
            <a:r>
              <a:rPr lang="da-DK" dirty="0" smtClean="0"/>
              <a:t> tænkning</a:t>
            </a:r>
          </a:p>
          <a:p>
            <a:r>
              <a:rPr lang="da-DK" dirty="0" smtClean="0"/>
              <a:t>Lise Østergaard foretog dansk oversættelse af 60 ord</a:t>
            </a:r>
          </a:p>
          <a:p>
            <a:r>
              <a:rPr lang="da-DK" dirty="0" smtClean="0"/>
              <a:t>Listen er blevet modificeret ved at afsvække provokerende ord og tilføje dobbelttydige ord</a:t>
            </a:r>
          </a:p>
          <a:p>
            <a:r>
              <a:rPr lang="da-DK" dirty="0" smtClean="0"/>
              <a:t>Listen er blevet udvidet til 70 ord</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34</a:t>
            </a:fld>
            <a:endParaRPr lang="da-D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Populærsvar, originalsvar og reaktionstid – danske normer</a:t>
            </a:r>
            <a:endParaRPr lang="da-DK" dirty="0"/>
          </a:p>
        </p:txBody>
      </p:sp>
      <p:sp>
        <p:nvSpPr>
          <p:cNvPr id="3" name="Pladsholder til indhold 2"/>
          <p:cNvSpPr>
            <a:spLocks noGrp="1"/>
          </p:cNvSpPr>
          <p:nvPr>
            <p:ph idx="1"/>
          </p:nvPr>
        </p:nvSpPr>
        <p:spPr/>
        <p:txBody>
          <a:bodyPr/>
          <a:lstStyle/>
          <a:p>
            <a:r>
              <a:rPr lang="da-DK" dirty="0" err="1" smtClean="0"/>
              <a:t>Ivanouw</a:t>
            </a:r>
            <a:r>
              <a:rPr lang="da-DK" dirty="0" smtClean="0"/>
              <a:t> (2000) har indsamlet sammenligningsmaterialer og opstillet normer for populærsvar, originalsvar og reaktionstider</a:t>
            </a:r>
          </a:p>
          <a:p>
            <a:r>
              <a:rPr lang="da-DK" dirty="0" err="1" smtClean="0"/>
              <a:t>Ivanouw</a:t>
            </a:r>
            <a:r>
              <a:rPr lang="da-DK" dirty="0" smtClean="0"/>
              <a:t> (2006) har opstillet </a:t>
            </a:r>
            <a:r>
              <a:rPr lang="da-DK" dirty="0" err="1" smtClean="0"/>
              <a:t>Raschmodel</a:t>
            </a:r>
            <a:r>
              <a:rPr lang="da-DK" dirty="0" smtClean="0"/>
              <a:t> for reaktionstidsforlængelser resulterende i en personparametermåleskala (factor score)</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35</a:t>
            </a:fld>
            <a:endParaRPr lang="da-D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Associationstesten - validitetsskala</a:t>
            </a:r>
            <a:endParaRPr lang="da-DK" dirty="0"/>
          </a:p>
        </p:txBody>
      </p:sp>
      <p:sp>
        <p:nvSpPr>
          <p:cNvPr id="3" name="Pladsholder til indhold 2"/>
          <p:cNvSpPr>
            <a:spLocks noGrp="1"/>
          </p:cNvSpPr>
          <p:nvPr>
            <p:ph idx="1"/>
          </p:nvPr>
        </p:nvSpPr>
        <p:spPr/>
        <p:txBody>
          <a:bodyPr/>
          <a:lstStyle/>
          <a:p>
            <a:r>
              <a:rPr lang="da-DK" dirty="0" err="1" smtClean="0"/>
              <a:t>Ivanouw</a:t>
            </a:r>
            <a:r>
              <a:rPr lang="da-DK" dirty="0" smtClean="0"/>
              <a:t> (2001) har foreslået anvendelse af populærsvar og originalsvar for 9 </a:t>
            </a:r>
            <a:r>
              <a:rPr lang="da-DK" dirty="0" err="1" smtClean="0"/>
              <a:t>stimulusord</a:t>
            </a:r>
            <a:r>
              <a:rPr lang="da-DK" dirty="0" smtClean="0"/>
              <a:t> som basis for vurdering af testindstilling</a:t>
            </a:r>
          </a:p>
          <a:p>
            <a:r>
              <a:rPr lang="da-DK" dirty="0" err="1" smtClean="0"/>
              <a:t>Simulusord</a:t>
            </a:r>
            <a:r>
              <a:rPr lang="da-DK" dirty="0" smtClean="0"/>
              <a:t>:</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36</a:t>
            </a:fld>
            <a:endParaRPr lang="da-D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Associationstesten - validitetsskala</a:t>
            </a:r>
            <a:endParaRPr lang="da-DK" dirty="0"/>
          </a:p>
        </p:txBody>
      </p:sp>
      <p:sp>
        <p:nvSpPr>
          <p:cNvPr id="3" name="Pladsholder til indhold 2"/>
          <p:cNvSpPr>
            <a:spLocks noGrp="1"/>
          </p:cNvSpPr>
          <p:nvPr>
            <p:ph idx="1"/>
          </p:nvPr>
        </p:nvSpPr>
        <p:spPr/>
        <p:txBody>
          <a:bodyPr>
            <a:normAutofit lnSpcReduction="10000"/>
          </a:bodyPr>
          <a:lstStyle/>
          <a:p>
            <a:r>
              <a:rPr lang="da-DK" dirty="0" smtClean="0"/>
              <a:t>Modstræbende eller modstandspræget testindstilling:</a:t>
            </a:r>
          </a:p>
          <a:p>
            <a:r>
              <a:rPr lang="da-DK" dirty="0" smtClean="0"/>
              <a:t>Højt antal populærsvar (5-9) samt lavt antal originalsvar (0-2)</a:t>
            </a:r>
          </a:p>
          <a:p>
            <a:r>
              <a:rPr lang="da-DK" dirty="0" smtClean="0"/>
              <a:t>Meget åben testindstilling, psykopatologi, eller </a:t>
            </a:r>
            <a:r>
              <a:rPr lang="da-DK" dirty="0" err="1" smtClean="0"/>
              <a:t>non-compliance</a:t>
            </a:r>
            <a:r>
              <a:rPr lang="da-DK" dirty="0" smtClean="0"/>
              <a:t> </a:t>
            </a:r>
            <a:r>
              <a:rPr lang="da-DK" dirty="0" err="1" smtClean="0"/>
              <a:t>mht</a:t>
            </a:r>
            <a:r>
              <a:rPr lang="da-DK" dirty="0" smtClean="0"/>
              <a:t> at angive første enkelte ord:</a:t>
            </a:r>
          </a:p>
          <a:p>
            <a:r>
              <a:rPr lang="da-DK" dirty="0" smtClean="0"/>
              <a:t>Lavt antal populærsvar (0-3), samt højt antal originalsvar (4-9)</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37</a:t>
            </a:fld>
            <a:endParaRPr lang="da-DK"/>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Associationstesten – kodning af </a:t>
            </a:r>
            <a:r>
              <a:rPr lang="da-DK" dirty="0" err="1" smtClean="0"/>
              <a:t>reaktionsord</a:t>
            </a:r>
            <a:endParaRPr lang="da-DK" dirty="0"/>
          </a:p>
        </p:txBody>
      </p:sp>
      <p:sp>
        <p:nvSpPr>
          <p:cNvPr id="3" name="Pladsholder til indhold 2"/>
          <p:cNvSpPr>
            <a:spLocks noGrp="1"/>
          </p:cNvSpPr>
          <p:nvPr>
            <p:ph idx="1"/>
          </p:nvPr>
        </p:nvSpPr>
        <p:spPr/>
        <p:txBody>
          <a:bodyPr>
            <a:normAutofit lnSpcReduction="10000"/>
          </a:bodyPr>
          <a:lstStyle/>
          <a:p>
            <a:r>
              <a:rPr lang="da-DK" dirty="0" smtClean="0"/>
              <a:t>Jung udviklede komplekst system</a:t>
            </a:r>
          </a:p>
          <a:p>
            <a:r>
              <a:rPr lang="da-DK" dirty="0" smtClean="0"/>
              <a:t>Lise Østergaard udviklede et system baseret på en videreudvikling af </a:t>
            </a:r>
            <a:r>
              <a:rPr lang="da-DK" dirty="0" err="1" smtClean="0"/>
              <a:t>Rapaports</a:t>
            </a:r>
            <a:r>
              <a:rPr lang="da-DK" dirty="0" smtClean="0"/>
              <a:t> teori om tankeprocesser</a:t>
            </a:r>
          </a:p>
          <a:p>
            <a:r>
              <a:rPr lang="da-DK" dirty="0" err="1" smtClean="0"/>
              <a:t>Ivanouw</a:t>
            </a:r>
            <a:r>
              <a:rPr lang="da-DK" dirty="0" smtClean="0"/>
              <a:t>, m.fl. har arbejdet med videreudvikling af dette system</a:t>
            </a:r>
          </a:p>
          <a:p>
            <a:r>
              <a:rPr lang="da-DK" dirty="0" smtClean="0"/>
              <a:t>Gitte Lundin Christiansen, </a:t>
            </a:r>
            <a:r>
              <a:rPr lang="da-DK" dirty="0" err="1" smtClean="0"/>
              <a:t>Bechgaard</a:t>
            </a:r>
            <a:r>
              <a:rPr lang="da-DK" dirty="0" smtClean="0"/>
              <a:t> og </a:t>
            </a:r>
            <a:r>
              <a:rPr lang="da-DK" dirty="0" err="1" smtClean="0"/>
              <a:t>Ivanouw</a:t>
            </a:r>
            <a:r>
              <a:rPr lang="da-DK" dirty="0" smtClean="0"/>
              <a:t> undersøger dette videreudviklede system</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38</a:t>
            </a:fld>
            <a:endParaRPr lang="da-DK"/>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Associationstesten – kodning af </a:t>
            </a:r>
            <a:r>
              <a:rPr lang="da-DK" dirty="0" err="1" smtClean="0"/>
              <a:t>reaktionsord</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Lise Østergaards system omfatter følgende hovedkategorier:</a:t>
            </a:r>
          </a:p>
          <a:p>
            <a:r>
              <a:rPr lang="da-DK" dirty="0" smtClean="0"/>
              <a:t>Relevante reaktioner</a:t>
            </a:r>
          </a:p>
          <a:p>
            <a:r>
              <a:rPr lang="da-DK" dirty="0" err="1" smtClean="0"/>
              <a:t>Ordbundne</a:t>
            </a:r>
            <a:r>
              <a:rPr lang="da-DK" dirty="0" smtClean="0"/>
              <a:t> reaktioner</a:t>
            </a:r>
          </a:p>
          <a:p>
            <a:r>
              <a:rPr lang="da-DK" dirty="0" smtClean="0"/>
              <a:t>Situationsbundne reaktioner</a:t>
            </a:r>
          </a:p>
          <a:p>
            <a:r>
              <a:rPr lang="da-DK" dirty="0" err="1" smtClean="0"/>
              <a:t>Egobundne</a:t>
            </a:r>
            <a:r>
              <a:rPr lang="da-DK" dirty="0" smtClean="0"/>
              <a:t> reaktioner</a:t>
            </a:r>
          </a:p>
          <a:p>
            <a:r>
              <a:rPr lang="da-DK" dirty="0" smtClean="0"/>
              <a:t>Reaktioner med afvigelser i </a:t>
            </a:r>
            <a:r>
              <a:rPr lang="da-DK" dirty="0" err="1" smtClean="0"/>
              <a:t>begrebsindsordningen</a:t>
            </a:r>
            <a:endParaRPr lang="da-DK" dirty="0" smtClean="0"/>
          </a:p>
          <a:p>
            <a:pPr lvl="1"/>
            <a:r>
              <a:rPr lang="da-DK" dirty="0" err="1" smtClean="0"/>
              <a:t>Vaghed</a:t>
            </a:r>
            <a:endParaRPr lang="da-DK" dirty="0" smtClean="0"/>
          </a:p>
          <a:p>
            <a:pPr lvl="1"/>
            <a:r>
              <a:rPr lang="da-DK" dirty="0" smtClean="0"/>
              <a:t>Pars pro </a:t>
            </a:r>
            <a:r>
              <a:rPr lang="da-DK" dirty="0" err="1" smtClean="0"/>
              <a:t>toto</a:t>
            </a:r>
            <a:endParaRPr lang="da-DK" dirty="0" smtClean="0"/>
          </a:p>
          <a:p>
            <a:pPr lvl="1"/>
            <a:r>
              <a:rPr lang="da-DK" dirty="0" smtClean="0"/>
              <a:t>Fusion</a:t>
            </a:r>
          </a:p>
          <a:p>
            <a:pPr lvl="1"/>
            <a:endParaRPr lang="da-DK" dirty="0" smtClean="0"/>
          </a:p>
          <a:p>
            <a:endParaRPr lang="da-DK" dirty="0" smtClean="0"/>
          </a:p>
          <a:p>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39</a:t>
            </a:fld>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Testpersonen leverer en ’tekst’</a:t>
            </a:r>
            <a:endParaRPr lang="da-DK" dirty="0"/>
          </a:p>
        </p:txBody>
      </p:sp>
      <p:sp>
        <p:nvSpPr>
          <p:cNvPr id="3" name="Pladsholder til indhold 2"/>
          <p:cNvSpPr>
            <a:spLocks noGrp="1"/>
          </p:cNvSpPr>
          <p:nvPr>
            <p:ph idx="1"/>
          </p:nvPr>
        </p:nvSpPr>
        <p:spPr/>
        <p:txBody>
          <a:bodyPr/>
          <a:lstStyle/>
          <a:p>
            <a:r>
              <a:rPr lang="da-DK" dirty="0" smtClean="0"/>
              <a:t>Fastlagte svarkategorier</a:t>
            </a:r>
          </a:p>
          <a:p>
            <a:pPr lvl="1"/>
            <a:r>
              <a:rPr lang="da-DK" dirty="0" smtClean="0"/>
              <a:t>Ja/nej</a:t>
            </a:r>
          </a:p>
          <a:p>
            <a:pPr lvl="1"/>
            <a:r>
              <a:rPr lang="da-DK" dirty="0" smtClean="0"/>
              <a:t>Helt uenig, lidt uenig, lidt enig, helt enig</a:t>
            </a:r>
          </a:p>
          <a:p>
            <a:r>
              <a:rPr lang="da-DK" dirty="0" smtClean="0"/>
              <a:t>Fri tekst</a:t>
            </a:r>
          </a:p>
          <a:p>
            <a:r>
              <a:rPr lang="da-DK" dirty="0" smtClean="0"/>
              <a:t>Opgaveløsning</a:t>
            </a:r>
          </a:p>
          <a:p>
            <a:r>
              <a:rPr lang="da-DK" dirty="0" smtClean="0"/>
              <a:t>Adfærd der kan observeres i frit miljø</a:t>
            </a:r>
          </a:p>
          <a:p>
            <a:r>
              <a:rPr lang="da-DK" dirty="0" smtClean="0"/>
              <a:t>Adfærd i interviewsituation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a:t>
            </a:r>
            <a:endParaRPr lang="da-DK" dirty="0"/>
          </a:p>
        </p:txBody>
      </p:sp>
      <p:sp>
        <p:nvSpPr>
          <p:cNvPr id="3" name="Pladsholder til indhold 2"/>
          <p:cNvSpPr>
            <a:spLocks noGrp="1"/>
          </p:cNvSpPr>
          <p:nvPr>
            <p:ph idx="1"/>
          </p:nvPr>
        </p:nvSpPr>
        <p:spPr/>
        <p:txBody>
          <a:bodyPr/>
          <a:lstStyle/>
          <a:p>
            <a:r>
              <a:rPr lang="da-DK" dirty="0" smtClean="0"/>
              <a:t>Score Ullas associationstest</a:t>
            </a:r>
          </a:p>
          <a:p>
            <a:pPr lvl="1"/>
            <a:r>
              <a:rPr lang="da-DK" dirty="0" smtClean="0"/>
              <a:t>Populærsvar og originalsvar</a:t>
            </a:r>
          </a:p>
          <a:p>
            <a:pPr lvl="1"/>
            <a:r>
              <a:rPr lang="da-DK" dirty="0" smtClean="0"/>
              <a:t>Reaktionstidsforlængelser</a:t>
            </a:r>
          </a:p>
          <a:p>
            <a:r>
              <a:rPr lang="da-DK" dirty="0" smtClean="0"/>
              <a:t>Vurdere Ullas associationstest</a:t>
            </a:r>
          </a:p>
          <a:p>
            <a:pPr lvl="1"/>
            <a:r>
              <a:rPr lang="da-DK" dirty="0" smtClean="0"/>
              <a:t>Ud fra </a:t>
            </a:r>
            <a:r>
              <a:rPr lang="da-DK" dirty="0" err="1" smtClean="0"/>
              <a:t>psykometriske</a:t>
            </a:r>
            <a:r>
              <a:rPr lang="da-DK" dirty="0" smtClean="0"/>
              <a:t> data</a:t>
            </a:r>
          </a:p>
          <a:p>
            <a:pPr lvl="1"/>
            <a:r>
              <a:rPr lang="da-DK" dirty="0" smtClean="0"/>
              <a:t>Tematisk tolkning</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40</a:t>
            </a:fld>
            <a:endParaRPr lang="da-DK"/>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229600" cy="1143000"/>
          </a:xfrm>
        </p:spPr>
        <p:txBody>
          <a:bodyPr/>
          <a:lstStyle/>
          <a:p>
            <a:r>
              <a:rPr lang="da-DK" dirty="0" err="1" smtClean="0"/>
              <a:t>Rorschach</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41</a:t>
            </a:fld>
            <a:endParaRPr lang="da-DK"/>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Øvelse</a:t>
            </a:r>
            <a:endParaRPr lang="da-DK" dirty="0"/>
          </a:p>
        </p:txBody>
      </p:sp>
      <p:sp>
        <p:nvSpPr>
          <p:cNvPr id="5" name="Pladsholder til indhold 4"/>
          <p:cNvSpPr>
            <a:spLocks noGrp="1"/>
          </p:cNvSpPr>
          <p:nvPr>
            <p:ph idx="1"/>
          </p:nvPr>
        </p:nvSpPr>
        <p:spPr/>
        <p:txBody>
          <a:bodyPr/>
          <a:lstStyle/>
          <a:p>
            <a:r>
              <a:rPr lang="da-DK" dirty="0" smtClean="0"/>
              <a:t>Fælles </a:t>
            </a:r>
            <a:r>
              <a:rPr lang="da-DK" dirty="0" err="1" smtClean="0"/>
              <a:t>Rorschachrollespil</a:t>
            </a:r>
            <a:endParaRPr lang="da-DK" dirty="0" smtClean="0"/>
          </a:p>
          <a:p>
            <a:r>
              <a:rPr lang="da-DK" dirty="0" smtClean="0"/>
              <a:t>Forestil dig at du er deprimeret</a:t>
            </a:r>
          </a:p>
          <a:p>
            <a:r>
              <a:rPr lang="da-DK" dirty="0" smtClean="0"/>
              <a:t>Efter tur giver hver deltager et enkelt </a:t>
            </a:r>
            <a:r>
              <a:rPr lang="da-DK" dirty="0" err="1" smtClean="0"/>
              <a:t>Rorschachsvar</a:t>
            </a:r>
            <a:r>
              <a:rPr lang="da-DK" dirty="0" smtClean="0"/>
              <a:t> med deprimeret indstilling</a:t>
            </a:r>
          </a:p>
          <a:p>
            <a:pPr lvl="1"/>
            <a:r>
              <a:rPr lang="da-DK" dirty="0" smtClean="0"/>
              <a:t>Ikke finde på svar, blot give et svar der falder én ind ud fra en indlevet deprimeret tilstand</a:t>
            </a:r>
            <a:endParaRPr lang="da-DK" dirty="0"/>
          </a:p>
        </p:txBody>
      </p:sp>
      <p:sp>
        <p:nvSpPr>
          <p:cNvPr id="3" name="Pladsholder til diasnummer 2"/>
          <p:cNvSpPr>
            <a:spLocks noGrp="1"/>
          </p:cNvSpPr>
          <p:nvPr>
            <p:ph type="sldNum" sz="quarter" idx="12"/>
          </p:nvPr>
        </p:nvSpPr>
        <p:spPr/>
        <p:txBody>
          <a:bodyPr/>
          <a:lstStyle/>
          <a:p>
            <a:fld id="{8D267FF6-0B34-4BC7-8CE2-D478248DEB29}" type="slidenum">
              <a:rPr lang="da-DK" smtClean="0"/>
              <a:pPr/>
              <a:t>42</a:t>
            </a:fld>
            <a:endParaRPr lang="da-D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Historisk om </a:t>
            </a:r>
            <a:r>
              <a:rPr lang="da-DK" dirty="0" err="1" smtClean="0"/>
              <a:t>Rorschach</a:t>
            </a:r>
            <a:r>
              <a:rPr lang="da-DK" dirty="0" smtClean="0"/>
              <a:t> </a:t>
            </a:r>
            <a:endParaRPr lang="da-DK" dirty="0"/>
          </a:p>
        </p:txBody>
      </p:sp>
      <p:sp>
        <p:nvSpPr>
          <p:cNvPr id="5" name="Pladsholder til indhold 4"/>
          <p:cNvSpPr>
            <a:spLocks noGrp="1"/>
          </p:cNvSpPr>
          <p:nvPr>
            <p:ph idx="1"/>
          </p:nvPr>
        </p:nvSpPr>
        <p:spPr>
          <a:xfrm>
            <a:off x="457200" y="1600200"/>
            <a:ext cx="8229600" cy="4421087"/>
          </a:xfrm>
        </p:spPr>
        <p:txBody>
          <a:bodyPr/>
          <a:lstStyle/>
          <a:p>
            <a:r>
              <a:rPr lang="da-DK" dirty="0" err="1" smtClean="0"/>
              <a:t>Rorschach</a:t>
            </a:r>
            <a:endParaRPr lang="da-DK" dirty="0" smtClean="0"/>
          </a:p>
          <a:p>
            <a:r>
              <a:rPr lang="da-DK" dirty="0" smtClean="0"/>
              <a:t>Beck</a:t>
            </a:r>
          </a:p>
          <a:p>
            <a:r>
              <a:rPr lang="da-DK" dirty="0" err="1" smtClean="0"/>
              <a:t>Klopfer</a:t>
            </a:r>
            <a:endParaRPr lang="da-DK" dirty="0" smtClean="0"/>
          </a:p>
          <a:p>
            <a:r>
              <a:rPr lang="da-DK" dirty="0" smtClean="0"/>
              <a:t>Marguerite Hertz</a:t>
            </a:r>
          </a:p>
          <a:p>
            <a:r>
              <a:rPr lang="da-DK" dirty="0" err="1" smtClean="0"/>
              <a:t>Piotrowski</a:t>
            </a:r>
            <a:endParaRPr lang="da-DK" dirty="0" smtClean="0"/>
          </a:p>
          <a:p>
            <a:r>
              <a:rPr lang="da-DK" dirty="0" err="1" smtClean="0"/>
              <a:t>Rapaport</a:t>
            </a:r>
            <a:endParaRPr lang="da-DK" dirty="0" smtClean="0"/>
          </a:p>
          <a:p>
            <a:r>
              <a:rPr lang="da-DK" dirty="0" smtClean="0"/>
              <a:t>Europæiske </a:t>
            </a:r>
            <a:r>
              <a:rPr lang="da-DK" dirty="0" err="1" smtClean="0"/>
              <a:t>Rorschachsystemer</a:t>
            </a:r>
            <a:r>
              <a:rPr lang="da-DK" dirty="0" smtClean="0"/>
              <a:t>: </a:t>
            </a:r>
            <a:r>
              <a:rPr lang="da-DK" dirty="0" err="1" smtClean="0"/>
              <a:t>Bohm</a:t>
            </a:r>
            <a:endParaRPr lang="da-DK"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Historie i Danmark</a:t>
            </a:r>
            <a:endParaRPr lang="da-DK" dirty="0"/>
          </a:p>
        </p:txBody>
      </p:sp>
      <p:sp>
        <p:nvSpPr>
          <p:cNvPr id="4" name="Pladsholder til indhold 3"/>
          <p:cNvSpPr>
            <a:spLocks noGrp="1"/>
          </p:cNvSpPr>
          <p:nvPr>
            <p:ph idx="1"/>
          </p:nvPr>
        </p:nvSpPr>
        <p:spPr>
          <a:xfrm>
            <a:off x="395536" y="1988840"/>
            <a:ext cx="8229600" cy="4525963"/>
          </a:xfrm>
        </p:spPr>
        <p:txBody>
          <a:bodyPr/>
          <a:lstStyle/>
          <a:p>
            <a:r>
              <a:rPr lang="da-DK" dirty="0" smtClean="0"/>
              <a:t>Anker </a:t>
            </a:r>
            <a:r>
              <a:rPr lang="da-DK" dirty="0" err="1" smtClean="0"/>
              <a:t>Rattleff</a:t>
            </a:r>
            <a:r>
              <a:rPr lang="da-DK" dirty="0" smtClean="0"/>
              <a:t>: </a:t>
            </a:r>
            <a:r>
              <a:rPr lang="da-DK" dirty="0" err="1" smtClean="0"/>
              <a:t>Rorschachs</a:t>
            </a:r>
            <a:r>
              <a:rPr lang="da-DK" dirty="0" smtClean="0"/>
              <a:t> oprindelige system, samt </a:t>
            </a:r>
            <a:r>
              <a:rPr lang="da-DK" dirty="0" err="1" smtClean="0"/>
              <a:t>chatteringssvar</a:t>
            </a:r>
            <a:endParaRPr lang="da-DK" dirty="0" smtClean="0"/>
          </a:p>
          <a:p>
            <a:r>
              <a:rPr lang="da-DK" dirty="0" smtClean="0"/>
              <a:t>Nancy </a:t>
            </a:r>
            <a:r>
              <a:rPr lang="da-DK" dirty="0" err="1" smtClean="0"/>
              <a:t>Bratt</a:t>
            </a:r>
            <a:r>
              <a:rPr lang="da-DK" dirty="0" smtClean="0"/>
              <a:t>, samme – undersøgelse af landssvigere</a:t>
            </a:r>
          </a:p>
          <a:p>
            <a:r>
              <a:rPr lang="da-DK" dirty="0" smtClean="0"/>
              <a:t>Lise Østergaard: </a:t>
            </a:r>
            <a:r>
              <a:rPr lang="da-DK" dirty="0" err="1" smtClean="0"/>
              <a:t>Rapaports</a:t>
            </a:r>
            <a:r>
              <a:rPr lang="da-DK" dirty="0" smtClean="0"/>
              <a:t> system</a:t>
            </a:r>
          </a:p>
          <a:p>
            <a:r>
              <a:rPr lang="da-DK" dirty="0" err="1" smtClean="0"/>
              <a:t>Exners</a:t>
            </a:r>
            <a:r>
              <a:rPr lang="da-DK" dirty="0" smtClean="0"/>
              <a:t> system (fra 1993)</a:t>
            </a:r>
            <a:endParaRPr lang="da-DK"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err="1" smtClean="0"/>
              <a:t>Exners</a:t>
            </a:r>
            <a:r>
              <a:rPr lang="da-DK" dirty="0" smtClean="0"/>
              <a:t> </a:t>
            </a:r>
            <a:r>
              <a:rPr lang="da-DK" dirty="0" err="1" smtClean="0"/>
              <a:t>Comprehensive</a:t>
            </a:r>
            <a:r>
              <a:rPr lang="da-DK" dirty="0" smtClean="0"/>
              <a:t> </a:t>
            </a:r>
            <a:r>
              <a:rPr lang="da-DK" dirty="0" err="1" smtClean="0"/>
              <a:t>Rorschachsystem</a:t>
            </a:r>
            <a:endParaRPr lang="da-DK" dirty="0"/>
          </a:p>
        </p:txBody>
      </p:sp>
      <p:sp>
        <p:nvSpPr>
          <p:cNvPr id="3" name="Pladsholder til indhold 2"/>
          <p:cNvSpPr>
            <a:spLocks noGrp="1"/>
          </p:cNvSpPr>
          <p:nvPr>
            <p:ph idx="1"/>
          </p:nvPr>
        </p:nvSpPr>
        <p:spPr/>
        <p:txBody>
          <a:bodyPr>
            <a:normAutofit fontScale="85000" lnSpcReduction="10000"/>
          </a:bodyPr>
          <a:lstStyle/>
          <a:p>
            <a:r>
              <a:rPr lang="da-DK" dirty="0" smtClean="0"/>
              <a:t>Opgave at sammenholde de 5 US </a:t>
            </a:r>
            <a:r>
              <a:rPr lang="da-DK" dirty="0" err="1" smtClean="0"/>
              <a:t>Rorschachsystemer</a:t>
            </a:r>
            <a:endParaRPr lang="da-DK" dirty="0" smtClean="0"/>
          </a:p>
          <a:p>
            <a:r>
              <a:rPr lang="da-DK" dirty="0" smtClean="0"/>
              <a:t>Mislykkedes: fik accept på at udvikle nyt system</a:t>
            </a:r>
          </a:p>
          <a:p>
            <a:r>
              <a:rPr lang="da-DK" dirty="0" smtClean="0"/>
              <a:t>Revideret scoringssystemet til færre kategorier med bedre </a:t>
            </a:r>
            <a:r>
              <a:rPr lang="da-DK" dirty="0" err="1" smtClean="0"/>
              <a:t>reliabilitet</a:t>
            </a:r>
            <a:r>
              <a:rPr lang="da-DK" dirty="0" smtClean="0"/>
              <a:t> og validitet, tilføje enkelte</a:t>
            </a:r>
          </a:p>
          <a:p>
            <a:r>
              <a:rPr lang="da-DK" dirty="0" smtClean="0"/>
              <a:t>Indsamle sammenligningsmaterialer</a:t>
            </a:r>
          </a:p>
          <a:p>
            <a:r>
              <a:rPr lang="da-DK" dirty="0" smtClean="0"/>
              <a:t>Opstille formkvalitetstabeller</a:t>
            </a:r>
          </a:p>
          <a:p>
            <a:r>
              <a:rPr lang="da-DK" dirty="0" smtClean="0"/>
              <a:t>Omfattende forskning, dels i processer ved testsituationen, dels vedrørende tolkning</a:t>
            </a:r>
          </a:p>
          <a:p>
            <a:r>
              <a:rPr lang="da-DK" dirty="0" smtClean="0"/>
              <a:t>Udvikling af diagnostiske indekser</a:t>
            </a:r>
          </a:p>
          <a:p>
            <a:r>
              <a:rPr lang="da-DK" dirty="0" smtClean="0"/>
              <a:t>Løbende justering af systemet</a:t>
            </a:r>
          </a:p>
          <a:p>
            <a:endParaRPr lang="da-DK"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a:t>
            </a:r>
            <a:r>
              <a:rPr lang="da-DK" dirty="0" smtClean="0"/>
              <a:t>ammenligningsmaterialer</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err="1" smtClean="0"/>
              <a:t>Exner</a:t>
            </a:r>
            <a:endParaRPr lang="da-DK" dirty="0"/>
          </a:p>
          <a:p>
            <a:pPr lvl="1"/>
            <a:r>
              <a:rPr lang="da-DK" dirty="0" smtClean="0"/>
              <a:t>600 ikke-patienter</a:t>
            </a:r>
          </a:p>
          <a:p>
            <a:pPr lvl="1"/>
            <a:r>
              <a:rPr lang="da-DK" dirty="0" smtClean="0"/>
              <a:t>Børn 6-16 år </a:t>
            </a:r>
            <a:r>
              <a:rPr lang="da-DK" dirty="0" err="1" smtClean="0"/>
              <a:t>ca</a:t>
            </a:r>
            <a:r>
              <a:rPr lang="da-DK" dirty="0" smtClean="0"/>
              <a:t> 100 på hvert alderstrin</a:t>
            </a:r>
          </a:p>
          <a:p>
            <a:pPr lvl="1"/>
            <a:r>
              <a:rPr lang="da-DK" dirty="0" smtClean="0"/>
              <a:t>535 ambulante patienter</a:t>
            </a:r>
          </a:p>
          <a:p>
            <a:pPr lvl="1"/>
            <a:r>
              <a:rPr lang="da-DK" dirty="0" smtClean="0"/>
              <a:t>279 indlagte depressive</a:t>
            </a:r>
          </a:p>
          <a:p>
            <a:pPr lvl="1"/>
            <a:r>
              <a:rPr lang="da-DK" dirty="0" smtClean="0"/>
              <a:t>328 indlagte skizofrene</a:t>
            </a:r>
          </a:p>
          <a:p>
            <a:r>
              <a:rPr lang="da-DK" dirty="0" err="1" smtClean="0"/>
              <a:t>Gacono</a:t>
            </a:r>
            <a:r>
              <a:rPr lang="da-DK" dirty="0" smtClean="0"/>
              <a:t> og </a:t>
            </a:r>
            <a:r>
              <a:rPr lang="da-DK" dirty="0" err="1" smtClean="0"/>
              <a:t>Meloy</a:t>
            </a:r>
            <a:endParaRPr lang="da-DK" dirty="0" smtClean="0"/>
          </a:p>
          <a:p>
            <a:pPr lvl="1"/>
            <a:r>
              <a:rPr lang="da-DK" dirty="0" smtClean="0"/>
              <a:t>En række samples fra kriminelle</a:t>
            </a:r>
          </a:p>
          <a:p>
            <a:r>
              <a:rPr lang="da-DK" dirty="0" smtClean="0"/>
              <a:t>Internationalt projekt med ikke-patienter (2007)</a:t>
            </a:r>
          </a:p>
          <a:p>
            <a:pPr lvl="1"/>
            <a:r>
              <a:rPr lang="da-DK" dirty="0" smtClean="0"/>
              <a:t> voksne: 21 samples fra 17 lande</a:t>
            </a:r>
          </a:p>
          <a:p>
            <a:pPr lvl="1"/>
            <a:r>
              <a:rPr lang="da-DK" dirty="0" smtClean="0"/>
              <a:t>børn og unge: 31 samples fra 5 lande</a:t>
            </a:r>
            <a:endParaRPr lang="da-DK"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Forskelle mellem </a:t>
            </a:r>
            <a:r>
              <a:rPr lang="da-DK" dirty="0" err="1" smtClean="0"/>
              <a:t>Exners</a:t>
            </a:r>
            <a:r>
              <a:rPr lang="da-DK" dirty="0" smtClean="0"/>
              <a:t> og internationale samples</a:t>
            </a:r>
            <a:endParaRPr lang="da-DK" dirty="0"/>
          </a:p>
        </p:txBody>
      </p:sp>
      <p:sp>
        <p:nvSpPr>
          <p:cNvPr id="3" name="Pladsholder til indhold 2"/>
          <p:cNvSpPr>
            <a:spLocks noGrp="1"/>
          </p:cNvSpPr>
          <p:nvPr>
            <p:ph idx="1"/>
          </p:nvPr>
        </p:nvSpPr>
        <p:spPr/>
        <p:txBody>
          <a:bodyPr/>
          <a:lstStyle/>
          <a:p>
            <a:r>
              <a:rPr lang="da-DK" dirty="0" smtClean="0"/>
              <a:t>Internationale samples har</a:t>
            </a:r>
          </a:p>
          <a:p>
            <a:pPr lvl="1"/>
            <a:r>
              <a:rPr lang="da-DK" dirty="0" smtClean="0"/>
              <a:t>Formkvalitet lavere</a:t>
            </a:r>
          </a:p>
          <a:p>
            <a:pPr lvl="1"/>
            <a:r>
              <a:rPr lang="da-DK" dirty="0" smtClean="0"/>
              <a:t>Flere </a:t>
            </a:r>
            <a:r>
              <a:rPr lang="da-DK" dirty="0" err="1" smtClean="0"/>
              <a:t>ambitente</a:t>
            </a:r>
            <a:endParaRPr lang="da-DK" dirty="0" smtClean="0"/>
          </a:p>
          <a:p>
            <a:pPr lvl="1"/>
            <a:r>
              <a:rPr lang="da-DK" dirty="0" smtClean="0"/>
              <a:t>Færre T-svar</a:t>
            </a:r>
          </a:p>
          <a:p>
            <a:pPr lvl="1"/>
            <a:endParaRPr lang="da-DK"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Realitetskontakt</a:t>
            </a:r>
            <a:endParaRPr lang="da-DK" dirty="0"/>
          </a:p>
        </p:txBody>
      </p:sp>
      <p:sp>
        <p:nvSpPr>
          <p:cNvPr id="4" name="Pladsholder til indhold 3"/>
          <p:cNvSpPr>
            <a:spLocks noGrp="1"/>
          </p:cNvSpPr>
          <p:nvPr>
            <p:ph idx="1"/>
          </p:nvPr>
        </p:nvSpPr>
        <p:spPr/>
        <p:txBody>
          <a:bodyPr>
            <a:normAutofit fontScale="70000" lnSpcReduction="20000"/>
          </a:bodyPr>
          <a:lstStyle/>
          <a:p>
            <a:r>
              <a:rPr lang="da-DK" dirty="0" smtClean="0"/>
              <a:t>Formkvalitet</a:t>
            </a:r>
          </a:p>
          <a:p>
            <a:r>
              <a:rPr lang="da-DK" dirty="0" smtClean="0"/>
              <a:t>7.500 protokoller  -&gt; 9.500</a:t>
            </a:r>
          </a:p>
          <a:p>
            <a:pPr lvl="1"/>
            <a:r>
              <a:rPr lang="da-DK" dirty="0" smtClean="0"/>
              <a:t>2500 ikke-patienter </a:t>
            </a:r>
          </a:p>
          <a:p>
            <a:pPr lvl="1"/>
            <a:r>
              <a:rPr lang="da-DK" dirty="0" smtClean="0"/>
              <a:t>2500 ikke-skizofrene ikke-indlagte patienter</a:t>
            </a:r>
          </a:p>
          <a:p>
            <a:pPr lvl="1"/>
            <a:r>
              <a:rPr lang="da-DK" dirty="0" smtClean="0"/>
              <a:t>2500 ikke-skizofrene, ikke-psykotiske indlagte patienter</a:t>
            </a:r>
          </a:p>
          <a:p>
            <a:r>
              <a:rPr lang="da-DK" dirty="0" err="1" smtClean="0"/>
              <a:t>FQo</a:t>
            </a:r>
            <a:r>
              <a:rPr lang="da-DK" dirty="0" smtClean="0"/>
              <a:t> </a:t>
            </a:r>
          </a:p>
          <a:p>
            <a:pPr lvl="1"/>
            <a:r>
              <a:rPr lang="da-DK" dirty="0" smtClean="0"/>
              <a:t>W eller D set af mindst 2% (mindst 150 personer)</a:t>
            </a:r>
          </a:p>
          <a:p>
            <a:pPr lvl="1"/>
            <a:r>
              <a:rPr lang="da-DK" dirty="0" err="1" smtClean="0"/>
              <a:t>Dd</a:t>
            </a:r>
            <a:r>
              <a:rPr lang="da-DK" dirty="0" smtClean="0"/>
              <a:t> området brugt af mindst 50 personer og set af mindst 2/3 af disse</a:t>
            </a:r>
          </a:p>
          <a:p>
            <a:r>
              <a:rPr lang="da-DK" dirty="0" err="1" smtClean="0"/>
              <a:t>FQu</a:t>
            </a:r>
            <a:r>
              <a:rPr lang="da-DK" dirty="0" smtClean="0"/>
              <a:t> </a:t>
            </a:r>
          </a:p>
          <a:p>
            <a:pPr lvl="1"/>
            <a:r>
              <a:rPr lang="da-DK" dirty="0" smtClean="0"/>
              <a:t>W eller D set af &lt; 2% men som af mindst 3 uafhængige bedømmere ses let og ikke gør vold på konturerne</a:t>
            </a:r>
          </a:p>
          <a:p>
            <a:pPr lvl="1"/>
            <a:r>
              <a:rPr lang="da-DK" dirty="0" err="1" smtClean="0"/>
              <a:t>Dd</a:t>
            </a:r>
            <a:r>
              <a:rPr lang="da-DK" dirty="0" smtClean="0"/>
              <a:t> brugt af færre end 50 personer, men af 3 bedømmere  ses let og ikke gør vold på konturerne</a:t>
            </a:r>
            <a:endParaRPr lang="da-DK"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Formkvalitetstabeller</a:t>
            </a:r>
            <a:endParaRPr lang="da-DK" dirty="0"/>
          </a:p>
        </p:txBody>
      </p:sp>
      <p:sp>
        <p:nvSpPr>
          <p:cNvPr id="3" name="Pladsholder til indhold 2"/>
          <p:cNvSpPr>
            <a:spLocks noGrp="1"/>
          </p:cNvSpPr>
          <p:nvPr>
            <p:ph idx="1"/>
          </p:nvPr>
        </p:nvSpPr>
        <p:spPr/>
        <p:txBody>
          <a:bodyPr/>
          <a:lstStyle/>
          <a:p>
            <a:r>
              <a:rPr lang="da-DK" dirty="0" smtClean="0"/>
              <a:t>Lister af svar med formkvaliteterne o, u og –</a:t>
            </a:r>
          </a:p>
          <a:p>
            <a:r>
              <a:rPr lang="da-DK" dirty="0" smtClean="0"/>
              <a:t>FQ+ afgøres ud fra </a:t>
            </a:r>
            <a:r>
              <a:rPr lang="da-DK" dirty="0" err="1" smtClean="0"/>
              <a:t>FQo</a:t>
            </a:r>
            <a:r>
              <a:rPr lang="da-DK" dirty="0" smtClean="0"/>
              <a:t> som ekstra </a:t>
            </a:r>
            <a:r>
              <a:rPr lang="da-DK" dirty="0" err="1" smtClean="0"/>
              <a:t>elaboreret</a:t>
            </a:r>
            <a:r>
              <a:rPr lang="da-DK" dirty="0" smtClean="0"/>
              <a:t> med korrekt detaljer</a:t>
            </a:r>
          </a:p>
          <a:p>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 ’tekst’ til testdata</a:t>
            </a:r>
            <a:endParaRPr lang="da-DK" dirty="0"/>
          </a:p>
        </p:txBody>
      </p:sp>
      <p:sp>
        <p:nvSpPr>
          <p:cNvPr id="3" name="Pladsholder til indhold 2"/>
          <p:cNvSpPr>
            <a:spLocks noGrp="1"/>
          </p:cNvSpPr>
          <p:nvPr>
            <p:ph idx="1"/>
          </p:nvPr>
        </p:nvSpPr>
        <p:spPr/>
        <p:txBody>
          <a:bodyPr>
            <a:normAutofit lnSpcReduction="10000"/>
          </a:bodyPr>
          <a:lstStyle/>
          <a:p>
            <a:r>
              <a:rPr lang="da-DK" dirty="0" smtClean="0"/>
              <a:t>Selvvurderingstests: Testpersonen angiver selv sin reaktion i fastlagte svarkategorier</a:t>
            </a:r>
          </a:p>
          <a:p>
            <a:r>
              <a:rPr lang="da-DK" dirty="0" smtClean="0"/>
              <a:t>Performancebasering: Psykologen koder testpersonens ’tekst’</a:t>
            </a:r>
          </a:p>
          <a:p>
            <a:pPr lvl="1"/>
            <a:r>
              <a:rPr lang="da-DK" dirty="0" smtClean="0"/>
              <a:t>Vurderer opgaveløsning som rigtig/forkert/grader</a:t>
            </a:r>
          </a:p>
          <a:p>
            <a:pPr lvl="1"/>
            <a:r>
              <a:rPr lang="da-DK" dirty="0" smtClean="0"/>
              <a:t>Observerer og koder observeret adfærd i frit miljø</a:t>
            </a:r>
          </a:p>
          <a:p>
            <a:pPr lvl="1"/>
            <a:r>
              <a:rPr lang="da-DK" dirty="0" smtClean="0"/>
              <a:t>Observerer og koder adfærd i interview</a:t>
            </a:r>
          </a:p>
          <a:p>
            <a:pPr lvl="1"/>
            <a:r>
              <a:rPr lang="da-DK" dirty="0" smtClean="0"/>
              <a:t>Koder svar på spørgsmål i interview</a:t>
            </a:r>
          </a:p>
          <a:p>
            <a:pPr lvl="1"/>
            <a:r>
              <a:rPr lang="da-DK" dirty="0" smtClean="0"/>
              <a:t>Koder tekst fra performancebaserede tests</a:t>
            </a:r>
            <a:endParaRPr lang="da-DK"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6752"/>
            <a:ext cx="8229600" cy="1143000"/>
          </a:xfrm>
        </p:spPr>
        <p:txBody>
          <a:bodyPr>
            <a:normAutofit fontScale="90000"/>
          </a:bodyPr>
          <a:lstStyle/>
          <a:p>
            <a:r>
              <a:rPr lang="da-DK" dirty="0" err="1" smtClean="0"/>
              <a:t>Reliabilitetsundersøgelser</a:t>
            </a:r>
            <a:r>
              <a:rPr lang="da-DK" dirty="0" smtClean="0"/>
              <a:t/>
            </a:r>
            <a:br>
              <a:rPr lang="da-DK" dirty="0" smtClean="0"/>
            </a:br>
            <a:r>
              <a:rPr lang="da-DK" dirty="0" smtClean="0"/>
              <a:t>af </a:t>
            </a:r>
            <a:r>
              <a:rPr lang="da-DK" dirty="0" err="1" smtClean="0"/>
              <a:t>Rorschach</a:t>
            </a:r>
            <a:endParaRPr lang="da-DK"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MeyerReliabilityTable1.jpg"/>
          <p:cNvPicPr>
            <a:picLocks noChangeAspect="1"/>
          </p:cNvPicPr>
          <p:nvPr/>
        </p:nvPicPr>
        <p:blipFill>
          <a:blip r:embed="rId2" cstate="print"/>
          <a:stretch>
            <a:fillRect/>
          </a:stretch>
        </p:blipFill>
        <p:spPr>
          <a:xfrm>
            <a:off x="152400" y="1309687"/>
            <a:ext cx="8839200" cy="42386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MeyerReliabilityTable2.jpg"/>
          <p:cNvPicPr>
            <a:picLocks noChangeAspect="1"/>
          </p:cNvPicPr>
          <p:nvPr/>
        </p:nvPicPr>
        <p:blipFill>
          <a:blip r:embed="rId2" cstate="print"/>
          <a:stretch>
            <a:fillRect/>
          </a:stretch>
        </p:blipFill>
        <p:spPr>
          <a:xfrm>
            <a:off x="2146610" y="0"/>
            <a:ext cx="4850780" cy="6858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556792"/>
            <a:ext cx="8229600" cy="1143000"/>
          </a:xfrm>
        </p:spPr>
        <p:txBody>
          <a:bodyPr>
            <a:normAutofit fontScale="90000"/>
          </a:bodyPr>
          <a:lstStyle/>
          <a:p>
            <a:r>
              <a:rPr lang="da-DK" dirty="0" smtClean="0"/>
              <a:t>Validitetsundersøgelser</a:t>
            </a:r>
            <a:br>
              <a:rPr lang="da-DK" dirty="0" smtClean="0"/>
            </a:br>
            <a:r>
              <a:rPr lang="da-DK" dirty="0" smtClean="0"/>
              <a:t>af </a:t>
            </a:r>
            <a:r>
              <a:rPr lang="da-DK" dirty="0" err="1" smtClean="0"/>
              <a:t>Rorschach</a:t>
            </a:r>
            <a:endParaRPr lang="da-DK"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Typer af validitetsundersøgelser</a:t>
            </a:r>
            <a:endParaRPr lang="da-DK" dirty="0"/>
          </a:p>
        </p:txBody>
      </p:sp>
      <p:sp>
        <p:nvSpPr>
          <p:cNvPr id="5" name="Pladsholder til indhold 4"/>
          <p:cNvSpPr>
            <a:spLocks noGrp="1"/>
          </p:cNvSpPr>
          <p:nvPr>
            <p:ph idx="1"/>
          </p:nvPr>
        </p:nvSpPr>
        <p:spPr>
          <a:xfrm>
            <a:off x="467544" y="2060848"/>
            <a:ext cx="8229600" cy="3960440"/>
          </a:xfrm>
        </p:spPr>
        <p:txBody>
          <a:bodyPr/>
          <a:lstStyle/>
          <a:p>
            <a:r>
              <a:rPr lang="da-DK" dirty="0" smtClean="0"/>
              <a:t>Hypoteser opstillet af tidligere </a:t>
            </a:r>
            <a:r>
              <a:rPr lang="da-DK" dirty="0" err="1" smtClean="0"/>
              <a:t>Rorschachteoretikere</a:t>
            </a:r>
            <a:endParaRPr lang="da-DK" dirty="0" smtClean="0"/>
          </a:p>
          <a:p>
            <a:r>
              <a:rPr lang="da-DK" dirty="0" smtClean="0"/>
              <a:t>Undersøgelser fra tidligere forskning</a:t>
            </a:r>
          </a:p>
          <a:p>
            <a:r>
              <a:rPr lang="da-DK" dirty="0" err="1" smtClean="0"/>
              <a:t>Exners</a:t>
            </a:r>
            <a:r>
              <a:rPr lang="da-DK" dirty="0" smtClean="0"/>
              <a:t> sammenligningsmaterialer</a:t>
            </a:r>
          </a:p>
          <a:p>
            <a:r>
              <a:rPr lang="da-DK" dirty="0" err="1" smtClean="0"/>
              <a:t>Exners</a:t>
            </a:r>
            <a:r>
              <a:rPr lang="da-DK" dirty="0" smtClean="0"/>
              <a:t> egne forsøg</a:t>
            </a:r>
          </a:p>
          <a:p>
            <a:pPr lvl="1"/>
            <a:r>
              <a:rPr lang="da-DK" dirty="0" smtClean="0"/>
              <a:t>kriterievaliditetsundersøgelser</a:t>
            </a:r>
            <a:endParaRPr lang="da-DK"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Validiteten af m og Y </a:t>
            </a:r>
            <a:endParaRPr lang="da-DK" dirty="0"/>
          </a:p>
        </p:txBody>
      </p:sp>
      <p:sp>
        <p:nvSpPr>
          <p:cNvPr id="3" name="Pladsholder til indhold 2"/>
          <p:cNvSpPr>
            <a:spLocks noGrp="1"/>
          </p:cNvSpPr>
          <p:nvPr>
            <p:ph idx="1"/>
          </p:nvPr>
        </p:nvSpPr>
        <p:spPr>
          <a:xfrm>
            <a:off x="457200" y="1600200"/>
            <a:ext cx="8229600" cy="4277072"/>
          </a:xfrm>
        </p:spPr>
        <p:txBody>
          <a:bodyPr>
            <a:normAutofit fontScale="77500" lnSpcReduction="20000"/>
          </a:bodyPr>
          <a:lstStyle/>
          <a:p>
            <a:r>
              <a:rPr lang="da-DK" dirty="0" smtClean="0"/>
              <a:t>Israelsk militærpsykolog tester søfolk under voldsomt uvejr og observerer øget niveau af m og Y</a:t>
            </a:r>
          </a:p>
          <a:p>
            <a:r>
              <a:rPr lang="da-DK" dirty="0" smtClean="0"/>
              <a:t>Anekdotisk beretning om </a:t>
            </a:r>
            <a:r>
              <a:rPr lang="da-DK" dirty="0" err="1" smtClean="0"/>
              <a:t>Exnerforsøg</a:t>
            </a:r>
            <a:r>
              <a:rPr lang="da-DK" dirty="0" smtClean="0"/>
              <a:t> med testning under (oplevet) risikabel flyvetur sammenlignet med testning senere på jorden</a:t>
            </a:r>
          </a:p>
          <a:p>
            <a:r>
              <a:rPr lang="da-DK" dirty="0" err="1" smtClean="0"/>
              <a:t>Ecners</a:t>
            </a:r>
            <a:r>
              <a:rPr lang="da-DK" dirty="0" smtClean="0"/>
              <a:t> undersøgelse af studenter før en vigtig stopprøve</a:t>
            </a:r>
          </a:p>
          <a:p>
            <a:r>
              <a:rPr lang="da-DK" dirty="0" err="1" smtClean="0"/>
              <a:t>Exners</a:t>
            </a:r>
            <a:r>
              <a:rPr lang="da-DK" dirty="0" smtClean="0"/>
              <a:t> undersøgelse af kirurgiske patienter: sammenligning af patienter til ortopædkirurgi og hjertekirurgi</a:t>
            </a:r>
          </a:p>
          <a:p>
            <a:r>
              <a:rPr lang="da-DK" dirty="0" err="1" smtClean="0"/>
              <a:t>Test-retestundersøgelse</a:t>
            </a:r>
            <a:r>
              <a:rPr lang="da-DK" dirty="0" smtClean="0"/>
              <a:t> viser lav stabilitet af m og Y i modsætning til de fleste andre </a:t>
            </a:r>
            <a:r>
              <a:rPr lang="da-DK" dirty="0" err="1" smtClean="0"/>
              <a:t>Rorschachvariable</a:t>
            </a:r>
            <a:endParaRPr lang="da-DK"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owlerSuicideTable4.jpg"/>
          <p:cNvPicPr>
            <a:picLocks noChangeAspect="1"/>
          </p:cNvPicPr>
          <p:nvPr/>
        </p:nvPicPr>
        <p:blipFill>
          <a:blip r:embed="rId2" cstate="print"/>
          <a:stretch>
            <a:fillRect/>
          </a:stretch>
        </p:blipFill>
        <p:spPr>
          <a:xfrm>
            <a:off x="1835696" y="548680"/>
            <a:ext cx="5372100" cy="4829175"/>
          </a:xfrm>
          <a:prstGeom prst="rect">
            <a:avLst/>
          </a:prstGeom>
        </p:spPr>
      </p:pic>
      <p:sp>
        <p:nvSpPr>
          <p:cNvPr id="7" name="Undertitel 6"/>
          <p:cNvSpPr>
            <a:spLocks noGrp="1"/>
          </p:cNvSpPr>
          <p:nvPr>
            <p:ph type="subTitle" idx="1"/>
          </p:nvPr>
        </p:nvSpPr>
        <p:spPr>
          <a:xfrm>
            <a:off x="1115616" y="5733256"/>
            <a:ext cx="6912768" cy="360040"/>
          </a:xfrm>
        </p:spPr>
        <p:txBody>
          <a:bodyPr>
            <a:normAutofit/>
          </a:bodyPr>
          <a:lstStyle/>
          <a:p>
            <a:r>
              <a:rPr lang="da-DK" sz="1600" dirty="0" smtClean="0">
                <a:solidFill>
                  <a:schemeClr val="tx1"/>
                </a:solidFill>
              </a:rPr>
              <a:t>Hyppighed af nærdødelige selvmordsforsøg på institutionen (base rate) var 44%</a:t>
            </a:r>
            <a:endParaRPr lang="da-DK" sz="16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owlerSuicideTable5.jpg"/>
          <p:cNvPicPr>
            <a:picLocks noChangeAspect="1"/>
          </p:cNvPicPr>
          <p:nvPr/>
        </p:nvPicPr>
        <p:blipFill>
          <a:blip r:embed="rId2" cstate="print"/>
          <a:stretch>
            <a:fillRect/>
          </a:stretch>
        </p:blipFill>
        <p:spPr>
          <a:xfrm>
            <a:off x="1781175" y="1219200"/>
            <a:ext cx="5581650" cy="44196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Responseprocessen</a:t>
            </a:r>
            <a:r>
              <a:rPr lang="da-DK" dirty="0" smtClean="0"/>
              <a:t> 1</a:t>
            </a:r>
            <a:endParaRPr lang="da-DK" dirty="0"/>
          </a:p>
        </p:txBody>
      </p:sp>
      <p:sp>
        <p:nvSpPr>
          <p:cNvPr id="3" name="Pladsholder til indhold 2"/>
          <p:cNvSpPr>
            <a:spLocks noGrp="1"/>
          </p:cNvSpPr>
          <p:nvPr>
            <p:ph idx="1"/>
          </p:nvPr>
        </p:nvSpPr>
        <p:spPr/>
        <p:txBody>
          <a:bodyPr/>
          <a:lstStyle/>
          <a:p>
            <a:r>
              <a:rPr lang="da-DK" dirty="0" smtClean="0"/>
              <a:t>Hvad sker der fra personen ser tavlen til vedkommende kommer med sine svar?</a:t>
            </a:r>
          </a:p>
          <a:p>
            <a:r>
              <a:rPr lang="da-DK" dirty="0" smtClean="0"/>
              <a:t>Hvordan bestemmer de psykologiske egenskaber vi vil måle </a:t>
            </a:r>
            <a:r>
              <a:rPr lang="da-DK" dirty="0" err="1" smtClean="0"/>
              <a:t>responseprocessen</a:t>
            </a:r>
            <a:r>
              <a:rPr lang="da-DK" dirty="0" smtClean="0"/>
              <a:t>?</a:t>
            </a:r>
          </a:p>
          <a:p>
            <a:r>
              <a:rPr lang="da-DK" dirty="0" err="1" smtClean="0"/>
              <a:t>Exnerforsøg</a:t>
            </a:r>
            <a:r>
              <a:rPr lang="da-DK" dirty="0" smtClean="0"/>
              <a:t> viser at testpersoner gennemgående har 5 gange så mange svar til rådighed som de afgiver. Hvilke processer udvælger de faktiske svar?</a:t>
            </a:r>
            <a:endParaRPr lang="da-DK"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Responseprocessen</a:t>
            </a:r>
            <a:r>
              <a:rPr lang="da-DK" dirty="0" smtClean="0"/>
              <a:t> 2</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Forsøg med </a:t>
            </a:r>
            <a:r>
              <a:rPr lang="da-DK" dirty="0" err="1" smtClean="0"/>
              <a:t>eyetracking</a:t>
            </a:r>
            <a:r>
              <a:rPr lang="da-DK" dirty="0" smtClean="0"/>
              <a:t> viser hvilke dele og i hvilken rækkefølge delene af tavlen fikseres</a:t>
            </a:r>
          </a:p>
          <a:p>
            <a:r>
              <a:rPr lang="da-DK" dirty="0" smtClean="0"/>
              <a:t>Forsøg med at ændre figuren eksperimentelt viser at der findes ’</a:t>
            </a:r>
            <a:r>
              <a:rPr lang="da-DK" dirty="0" err="1" smtClean="0"/>
              <a:t>critical</a:t>
            </a:r>
            <a:r>
              <a:rPr lang="da-DK" dirty="0" smtClean="0"/>
              <a:t> bits’ (svarende til </a:t>
            </a:r>
            <a:r>
              <a:rPr lang="da-DK" dirty="0" err="1" smtClean="0"/>
              <a:t>Tranekjær</a:t>
            </a:r>
            <a:r>
              <a:rPr lang="da-DK" dirty="0" smtClean="0"/>
              <a:t> Rasmussens betingende momenter ved emner) for bestemte svar</a:t>
            </a:r>
          </a:p>
          <a:p>
            <a:pPr lvl="1"/>
            <a:r>
              <a:rPr lang="da-DK" dirty="0" smtClean="0"/>
              <a:t>Eks ændres farven på tavle I opleves meget færre flagermus. Fjernes Dd34 udspring på tavlen, kommer der ingen flagermussvar</a:t>
            </a:r>
          </a:p>
          <a:p>
            <a:r>
              <a:rPr lang="da-DK" dirty="0" smtClean="0"/>
              <a:t>Konklusion: egenskaber ved tavlen er med til at bestemme svarene (= realistisk perception)</a:t>
            </a:r>
          </a:p>
          <a:p>
            <a:pPr lvl="1">
              <a:buNone/>
            </a:pPr>
            <a:r>
              <a:rPr lang="da-DK"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Performancebaserede metoder</a:t>
            </a:r>
            <a:endParaRPr lang="da-DK" dirty="0"/>
          </a:p>
        </p:txBody>
      </p:sp>
      <p:sp>
        <p:nvSpPr>
          <p:cNvPr id="3" name="Pladsholder til indhold 2"/>
          <p:cNvSpPr>
            <a:spLocks noGrp="1"/>
          </p:cNvSpPr>
          <p:nvPr>
            <p:ph idx="1"/>
          </p:nvPr>
        </p:nvSpPr>
        <p:spPr/>
        <p:txBody>
          <a:bodyPr>
            <a:normAutofit lnSpcReduction="10000"/>
          </a:bodyPr>
          <a:lstStyle/>
          <a:p>
            <a:r>
              <a:rPr lang="da-DK" dirty="0" smtClean="0"/>
              <a:t>Testpersonen handler i standardiseret miljø</a:t>
            </a:r>
          </a:p>
          <a:p>
            <a:pPr lvl="1"/>
            <a:r>
              <a:rPr lang="da-DK" dirty="0" smtClean="0"/>
              <a:t>Kognitive tests: testpersonen løser en opgave</a:t>
            </a:r>
          </a:p>
          <a:p>
            <a:pPr lvl="1"/>
            <a:r>
              <a:rPr lang="da-DK" dirty="0" smtClean="0"/>
              <a:t>Struktureret interview</a:t>
            </a:r>
          </a:p>
          <a:p>
            <a:pPr lvl="1"/>
            <a:r>
              <a:rPr lang="da-DK" dirty="0" smtClean="0"/>
              <a:t>Performancebaserede personlighedstests – ’projektive tests’</a:t>
            </a:r>
          </a:p>
          <a:p>
            <a:r>
              <a:rPr lang="da-DK" dirty="0" smtClean="0"/>
              <a:t>Testpersonen handler i frit miljø (ikke test)</a:t>
            </a:r>
          </a:p>
          <a:p>
            <a:pPr lvl="1"/>
            <a:r>
              <a:rPr lang="da-DK" dirty="0" smtClean="0"/>
              <a:t>Observation på hospitalsafdeling, i børnehave, ved hjemmebesøg</a:t>
            </a:r>
          </a:p>
          <a:p>
            <a:pPr lvl="1"/>
            <a:r>
              <a:rPr lang="da-DK" dirty="0" smtClean="0"/>
              <a:t>Ustruktureret interview</a:t>
            </a:r>
          </a:p>
          <a:p>
            <a:endParaRPr lang="da-DK" dirty="0" smtClean="0"/>
          </a:p>
          <a:p>
            <a:endParaRPr lang="da-DK"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Responseprocessen</a:t>
            </a:r>
            <a:r>
              <a:rPr lang="da-DK" dirty="0" smtClean="0"/>
              <a:t> 3</a:t>
            </a:r>
            <a:endParaRPr lang="da-DK" dirty="0"/>
          </a:p>
        </p:txBody>
      </p:sp>
      <p:sp>
        <p:nvSpPr>
          <p:cNvPr id="3" name="Pladsholder til indhold 2"/>
          <p:cNvSpPr>
            <a:spLocks noGrp="1"/>
          </p:cNvSpPr>
          <p:nvPr>
            <p:ph idx="1"/>
          </p:nvPr>
        </p:nvSpPr>
        <p:spPr/>
        <p:txBody>
          <a:bodyPr>
            <a:normAutofit lnSpcReduction="10000"/>
          </a:bodyPr>
          <a:lstStyle/>
          <a:p>
            <a:r>
              <a:rPr lang="da-DK" dirty="0" smtClean="0"/>
              <a:t>Testpersoner rangordner svar efter hvor godt de synes de ligner</a:t>
            </a:r>
          </a:p>
          <a:p>
            <a:r>
              <a:rPr lang="da-DK" dirty="0" smtClean="0"/>
              <a:t>Testpersoner fravælger nogle svar de ikke synes det er passende at give</a:t>
            </a:r>
          </a:p>
          <a:p>
            <a:pPr lvl="1"/>
            <a:r>
              <a:rPr lang="da-DK" dirty="0" smtClean="0"/>
              <a:t>Der gives flere svar til en person testpersonen kender godt i forvejen (= mere åbenhed)</a:t>
            </a:r>
          </a:p>
          <a:p>
            <a:pPr lvl="1"/>
            <a:r>
              <a:rPr lang="da-DK" dirty="0" smtClean="0"/>
              <a:t>Testpersoner giver i højere grad svar med </a:t>
            </a:r>
            <a:r>
              <a:rPr lang="da-DK" dirty="0" err="1" smtClean="0"/>
              <a:t>sexuelt</a:t>
            </a:r>
            <a:r>
              <a:rPr lang="da-DK" dirty="0" smtClean="0"/>
              <a:t> indhold hvis de tror de er afgivet af normale, eller </a:t>
            </a:r>
            <a:r>
              <a:rPr lang="da-DK" dirty="0" err="1" smtClean="0"/>
              <a:t>højprestigepersoner</a:t>
            </a:r>
            <a:r>
              <a:rPr lang="da-DK" dirty="0" smtClean="0"/>
              <a:t>, end hvis de tror de er afgivet af skizofrene patienter</a:t>
            </a:r>
            <a:endParaRPr lang="da-DK"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Responseprocessen</a:t>
            </a:r>
            <a:r>
              <a:rPr lang="da-DK" dirty="0" smtClean="0"/>
              <a:t> 4</a:t>
            </a:r>
            <a:endParaRPr lang="da-DK" dirty="0"/>
          </a:p>
        </p:txBody>
      </p:sp>
      <p:sp>
        <p:nvSpPr>
          <p:cNvPr id="3" name="Pladsholder til indhold 2"/>
          <p:cNvSpPr>
            <a:spLocks noGrp="1"/>
          </p:cNvSpPr>
          <p:nvPr>
            <p:ph idx="1"/>
          </p:nvPr>
        </p:nvSpPr>
        <p:spPr/>
        <p:txBody>
          <a:bodyPr>
            <a:normAutofit fontScale="70000" lnSpcReduction="20000"/>
          </a:bodyPr>
          <a:lstStyle/>
          <a:p>
            <a:r>
              <a:rPr lang="da-DK" dirty="0" smtClean="0"/>
              <a:t>Høj </a:t>
            </a:r>
            <a:r>
              <a:rPr lang="da-DK" dirty="0" err="1" smtClean="0"/>
              <a:t>test-retest</a:t>
            </a:r>
            <a:r>
              <a:rPr lang="da-DK" dirty="0" smtClean="0"/>
              <a:t> korrelation for de fleste </a:t>
            </a:r>
            <a:r>
              <a:rPr lang="da-DK" dirty="0" err="1" smtClean="0"/>
              <a:t>Rorschachvariable</a:t>
            </a:r>
            <a:r>
              <a:rPr lang="da-DK" dirty="0" smtClean="0"/>
              <a:t> viser at der er psykologiske egenskaber der er stabile over tid</a:t>
            </a:r>
          </a:p>
          <a:p>
            <a:r>
              <a:rPr lang="da-DK" dirty="0" smtClean="0"/>
              <a:t>For at kontrollere for at dette er baseret på ren hukommelse for de afgivne svar blev to grupper børn (hver med 30 personer) testet med en uges mellemrum af en uindviet forsøgsassistent</a:t>
            </a:r>
          </a:p>
          <a:p>
            <a:r>
              <a:rPr lang="da-DK" dirty="0" smtClean="0"/>
              <a:t>Den ene gruppe blev ved anden testning uden forsøgsassistentens vidende bedt om at finde på andre svar end første gang. Det gjorde de i vidt omfang (kun 14% af svarene var de samme), men </a:t>
            </a:r>
            <a:r>
              <a:rPr lang="da-DK" dirty="0" err="1" smtClean="0"/>
              <a:t>retestkorrelationerne</a:t>
            </a:r>
            <a:r>
              <a:rPr lang="da-DK" dirty="0" smtClean="0"/>
              <a:t> for testvariablene var på højt niveau (over 0.80)</a:t>
            </a:r>
          </a:p>
          <a:p>
            <a:r>
              <a:rPr lang="da-DK" dirty="0" smtClean="0"/>
              <a:t>Selvom børnene gav andre svar, var der nogle psykologiske egenskaber som bestemte at scoringerne blev de samme. Altså kan testen vise stabile psykologiske egenskaber</a:t>
            </a:r>
            <a:endParaRPr lang="da-DK"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Responseprocessen</a:t>
            </a:r>
            <a:r>
              <a:rPr lang="da-DK" dirty="0" smtClean="0"/>
              <a:t> 5</a:t>
            </a:r>
            <a:endParaRPr lang="da-DK" dirty="0"/>
          </a:p>
        </p:txBody>
      </p:sp>
      <p:sp>
        <p:nvSpPr>
          <p:cNvPr id="3" name="Pladsholder til indhold 2"/>
          <p:cNvSpPr>
            <a:spLocks noGrp="1"/>
          </p:cNvSpPr>
          <p:nvPr>
            <p:ph idx="1"/>
          </p:nvPr>
        </p:nvSpPr>
        <p:spPr/>
        <p:txBody>
          <a:bodyPr/>
          <a:lstStyle/>
          <a:p>
            <a:r>
              <a:rPr lang="da-DK" dirty="0" smtClean="0"/>
              <a:t>Situationsbestemt indflydelse (</a:t>
            </a:r>
            <a:r>
              <a:rPr lang="da-DK" dirty="0" err="1" smtClean="0"/>
              <a:t>state</a:t>
            </a:r>
            <a:r>
              <a:rPr lang="da-DK" dirty="0" smtClean="0"/>
              <a:t>)</a:t>
            </a:r>
          </a:p>
          <a:p>
            <a:r>
              <a:rPr lang="da-DK" dirty="0" smtClean="0"/>
              <a:t>Eksperimenter som viser langtidsustabilitet af m Y og til en vis grad V</a:t>
            </a:r>
          </a:p>
          <a:p>
            <a:r>
              <a:rPr lang="da-DK" dirty="0" smtClean="0"/>
              <a:t>Eksperimenter som viser at disse variable korrelerer med situationsforhold som er stressende</a:t>
            </a:r>
            <a:endParaRPr lang="da-DK"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Konklusion om </a:t>
            </a:r>
            <a:r>
              <a:rPr lang="da-DK" dirty="0" err="1" smtClean="0"/>
              <a:t>responseprocessen</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Det som påvirker selektionen af hvilke svar blandt de mange potentielle svar, der faktisk afgives er</a:t>
            </a:r>
          </a:p>
          <a:p>
            <a:pPr lvl="1"/>
            <a:r>
              <a:rPr lang="da-DK" dirty="0" smtClean="0"/>
              <a:t>Stimulusegenskaber: at visse træk ved figuren faktisk ligner</a:t>
            </a:r>
          </a:p>
          <a:p>
            <a:pPr lvl="1"/>
            <a:r>
              <a:rPr lang="da-DK" dirty="0" smtClean="0"/>
              <a:t>Kvalitet/præstation: personen giver de svar personen synes ligner bedst</a:t>
            </a:r>
          </a:p>
          <a:p>
            <a:pPr lvl="1"/>
            <a:r>
              <a:rPr lang="da-DK" dirty="0" smtClean="0"/>
              <a:t>Bortcensurering af svar der føles for åbne eller upassende</a:t>
            </a:r>
          </a:p>
          <a:p>
            <a:pPr lvl="1"/>
            <a:r>
              <a:rPr lang="da-DK" dirty="0" smtClean="0"/>
              <a:t>Psykologiske træk</a:t>
            </a:r>
          </a:p>
          <a:p>
            <a:pPr lvl="1"/>
            <a:r>
              <a:rPr lang="da-DK" dirty="0" smtClean="0"/>
              <a:t>Situationsbestemt stress</a:t>
            </a:r>
          </a:p>
          <a:p>
            <a:pPr lvl="1"/>
            <a:endParaRPr lang="da-DK" dirty="0" smtClean="0"/>
          </a:p>
          <a:p>
            <a:pPr lvl="1"/>
            <a:endParaRPr lang="da-DK"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Projektion i </a:t>
            </a:r>
            <a:r>
              <a:rPr lang="da-DK" dirty="0" err="1" smtClean="0"/>
              <a:t>Rorschach</a:t>
            </a:r>
            <a:endParaRPr lang="da-DK" dirty="0"/>
          </a:p>
        </p:txBody>
      </p:sp>
      <p:sp>
        <p:nvSpPr>
          <p:cNvPr id="3" name="Pladsholder til indhold 2"/>
          <p:cNvSpPr>
            <a:spLocks noGrp="1"/>
          </p:cNvSpPr>
          <p:nvPr>
            <p:ph idx="1"/>
          </p:nvPr>
        </p:nvSpPr>
        <p:spPr/>
        <p:txBody>
          <a:bodyPr>
            <a:normAutofit lnSpcReduction="10000"/>
          </a:bodyPr>
          <a:lstStyle/>
          <a:p>
            <a:r>
              <a:rPr lang="da-DK" dirty="0" smtClean="0"/>
              <a:t>Projektion forstået som at lægge noget personligt ind i svaret i modsætning til den blotte opgaveløsning: klassifikation</a:t>
            </a:r>
          </a:p>
          <a:p>
            <a:r>
              <a:rPr lang="da-DK" dirty="0" err="1" smtClean="0"/>
              <a:t>Exners</a:t>
            </a:r>
            <a:r>
              <a:rPr lang="da-DK" dirty="0" smtClean="0"/>
              <a:t> gennemgang af responsprocessen </a:t>
            </a:r>
            <a:r>
              <a:rPr lang="da-DK" dirty="0" err="1" smtClean="0"/>
              <a:t>mhp</a:t>
            </a:r>
            <a:r>
              <a:rPr lang="da-DK" dirty="0" smtClean="0"/>
              <a:t> at finde kodninger der typisk peger på projektivt materiale</a:t>
            </a:r>
          </a:p>
          <a:p>
            <a:r>
              <a:rPr lang="da-DK" dirty="0" smtClean="0"/>
              <a:t>Formål: at gøre opmærksom på hvilke svar som bør gennemgås for tematisk interessant indhold</a:t>
            </a:r>
            <a:endParaRPr lang="da-DK"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Tolkninger ud fra </a:t>
            </a:r>
            <a:r>
              <a:rPr lang="da-DK" dirty="0" err="1" smtClean="0"/>
              <a:t>Rorschach</a:t>
            </a:r>
            <a:endParaRPr lang="da-DK" dirty="0"/>
          </a:p>
        </p:txBody>
      </p:sp>
      <p:sp>
        <p:nvSpPr>
          <p:cNvPr id="3" name="Pladsholder til indhold 2"/>
          <p:cNvSpPr>
            <a:spLocks noGrp="1"/>
          </p:cNvSpPr>
          <p:nvPr>
            <p:ph idx="1"/>
          </p:nvPr>
        </p:nvSpPr>
        <p:spPr/>
        <p:txBody>
          <a:bodyPr>
            <a:normAutofit lnSpcReduction="10000"/>
          </a:bodyPr>
          <a:lstStyle/>
          <a:p>
            <a:r>
              <a:rPr lang="da-DK" dirty="0" err="1" smtClean="0"/>
              <a:t>Exner</a:t>
            </a:r>
            <a:r>
              <a:rPr lang="da-DK" dirty="0" smtClean="0"/>
              <a:t> ordnet tolkning i 7 </a:t>
            </a:r>
            <a:r>
              <a:rPr lang="da-DK" dirty="0" err="1" smtClean="0"/>
              <a:t>clustre</a:t>
            </a:r>
            <a:r>
              <a:rPr lang="da-DK" dirty="0" smtClean="0"/>
              <a:t>:</a:t>
            </a:r>
          </a:p>
          <a:p>
            <a:r>
              <a:rPr lang="da-DK" dirty="0" smtClean="0"/>
              <a:t>Kontrol og stresstolerance</a:t>
            </a:r>
          </a:p>
          <a:p>
            <a:r>
              <a:rPr lang="da-DK" dirty="0" smtClean="0"/>
              <a:t>Kognitivt: informationsmodtagelse</a:t>
            </a:r>
          </a:p>
          <a:p>
            <a:r>
              <a:rPr lang="da-DK" dirty="0" smtClean="0"/>
              <a:t>Kognitivt: realitetskontakt</a:t>
            </a:r>
          </a:p>
          <a:p>
            <a:r>
              <a:rPr lang="da-DK" dirty="0" smtClean="0"/>
              <a:t>Kognitivt: begrebsdannelse</a:t>
            </a:r>
          </a:p>
          <a:p>
            <a:r>
              <a:rPr lang="da-DK" dirty="0" smtClean="0"/>
              <a:t>Affekt</a:t>
            </a:r>
          </a:p>
          <a:p>
            <a:r>
              <a:rPr lang="da-DK" dirty="0" smtClean="0"/>
              <a:t>Selvopfattelse og selvfremstilling</a:t>
            </a:r>
          </a:p>
          <a:p>
            <a:r>
              <a:rPr lang="da-DK" dirty="0" smtClean="0"/>
              <a:t>Interpersonelle relationer</a:t>
            </a:r>
            <a:endParaRPr lang="da-DK" dirty="0"/>
          </a:p>
        </p:txBody>
      </p:sp>
      <p:sp>
        <p:nvSpPr>
          <p:cNvPr id="4" name="Pladsholder til diasnummer 3"/>
          <p:cNvSpPr>
            <a:spLocks noGrp="1"/>
          </p:cNvSpPr>
          <p:nvPr>
            <p:ph type="sldNum" sz="quarter" idx="12"/>
          </p:nvPr>
        </p:nvSpPr>
        <p:spPr/>
        <p:txBody>
          <a:bodyPr/>
          <a:lstStyle/>
          <a:p>
            <a:fld id="{8D267FF6-0B34-4BC7-8CE2-D478248DEB29}" type="slidenum">
              <a:rPr lang="da-DK" smtClean="0"/>
              <a:pPr/>
              <a:t>65</a:t>
            </a:fld>
            <a:endParaRPr lang="da-DK"/>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err="1" smtClean="0"/>
              <a:t>Rorschach</a:t>
            </a:r>
            <a:r>
              <a:rPr lang="da-DK" dirty="0" smtClean="0"/>
              <a:t>: administration og scoring</a:t>
            </a:r>
            <a:endParaRPr lang="da-DK" dirty="0"/>
          </a:p>
        </p:txBody>
      </p:sp>
      <p:sp>
        <p:nvSpPr>
          <p:cNvPr id="3" name="Pladsholder til indhold 2"/>
          <p:cNvSpPr>
            <a:spLocks noGrp="1"/>
          </p:cNvSpPr>
          <p:nvPr>
            <p:ph idx="1"/>
          </p:nvPr>
        </p:nvSpPr>
        <p:spPr/>
        <p:txBody>
          <a:bodyPr/>
          <a:lstStyle/>
          <a:p>
            <a:r>
              <a:rPr lang="da-DK" dirty="0" err="1" smtClean="0"/>
              <a:t>Exners</a:t>
            </a:r>
            <a:r>
              <a:rPr lang="da-DK" dirty="0" smtClean="0"/>
              <a:t> metode er beskrevet i et sæt grundbøger</a:t>
            </a:r>
          </a:p>
          <a:p>
            <a:r>
              <a:rPr lang="da-DK" dirty="0" smtClean="0"/>
              <a:t>Administration og scoring er fastlagt i en ’</a:t>
            </a:r>
            <a:r>
              <a:rPr lang="da-DK" dirty="0" err="1" smtClean="0"/>
              <a:t>Workbook</a:t>
            </a:r>
            <a:r>
              <a:rPr lang="da-DK" dirty="0" smtClean="0"/>
              <a:t>’</a:t>
            </a:r>
          </a:p>
          <a:p>
            <a:r>
              <a:rPr lang="da-DK" dirty="0" smtClean="0"/>
              <a:t>Tolkning af de 7 </a:t>
            </a:r>
            <a:r>
              <a:rPr lang="da-DK" dirty="0" err="1" smtClean="0"/>
              <a:t>clustre</a:t>
            </a:r>
            <a:r>
              <a:rPr lang="da-DK" dirty="0" smtClean="0"/>
              <a:t> er fastlagt i en ’Primer’</a:t>
            </a:r>
          </a:p>
        </p:txBody>
      </p:sp>
      <p:sp>
        <p:nvSpPr>
          <p:cNvPr id="4" name="Pladsholder til diasnummer 3"/>
          <p:cNvSpPr>
            <a:spLocks noGrp="1"/>
          </p:cNvSpPr>
          <p:nvPr>
            <p:ph type="sldNum" sz="quarter" idx="12"/>
          </p:nvPr>
        </p:nvSpPr>
        <p:spPr/>
        <p:txBody>
          <a:bodyPr/>
          <a:lstStyle/>
          <a:p>
            <a:fld id="{8D267FF6-0B34-4BC7-8CE2-D478248DEB29}" type="slidenum">
              <a:rPr lang="da-DK" smtClean="0"/>
              <a:pPr/>
              <a:t>66</a:t>
            </a:fld>
            <a:endParaRPr lang="da-DK"/>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Computerprogrammer til </a:t>
            </a:r>
            <a:r>
              <a:rPr lang="da-DK" dirty="0" err="1" smtClean="0"/>
              <a:t>Rorschach</a:t>
            </a:r>
            <a:endParaRPr lang="da-DK" dirty="0"/>
          </a:p>
        </p:txBody>
      </p:sp>
      <p:sp>
        <p:nvSpPr>
          <p:cNvPr id="4" name="Pladsholder til indhold 3"/>
          <p:cNvSpPr>
            <a:spLocks noGrp="1"/>
          </p:cNvSpPr>
          <p:nvPr>
            <p:ph idx="1"/>
          </p:nvPr>
        </p:nvSpPr>
        <p:spPr/>
        <p:txBody>
          <a:bodyPr>
            <a:normAutofit fontScale="92500" lnSpcReduction="20000"/>
          </a:bodyPr>
          <a:lstStyle/>
          <a:p>
            <a:r>
              <a:rPr lang="da-DK" dirty="0" err="1" smtClean="0"/>
              <a:t>Rorschach</a:t>
            </a:r>
            <a:r>
              <a:rPr lang="da-DK" dirty="0" smtClean="0"/>
              <a:t> Interpretation Assistance Program (RIAP) (</a:t>
            </a:r>
            <a:r>
              <a:rPr lang="da-DK" dirty="0" err="1" smtClean="0"/>
              <a:t>Exner</a:t>
            </a:r>
            <a:r>
              <a:rPr lang="da-DK" dirty="0" smtClean="0"/>
              <a:t>, Weiner)</a:t>
            </a:r>
          </a:p>
          <a:p>
            <a:r>
              <a:rPr lang="da-DK" dirty="0" smtClean="0"/>
              <a:t>RORSCAN (</a:t>
            </a:r>
            <a:r>
              <a:rPr lang="da-DK" dirty="0" err="1" smtClean="0"/>
              <a:t>Caracena</a:t>
            </a:r>
            <a:r>
              <a:rPr lang="da-DK" dirty="0" smtClean="0"/>
              <a:t>)</a:t>
            </a:r>
          </a:p>
          <a:p>
            <a:r>
              <a:rPr lang="da-DK" dirty="0" smtClean="0"/>
              <a:t>Begge programmer giver på forskellig måde  hjælp til administration og scoring efter </a:t>
            </a:r>
            <a:r>
              <a:rPr lang="da-DK" dirty="0" err="1" smtClean="0"/>
              <a:t>Exners</a:t>
            </a:r>
            <a:r>
              <a:rPr lang="da-DK" dirty="0" smtClean="0"/>
              <a:t> principper</a:t>
            </a:r>
          </a:p>
          <a:p>
            <a:r>
              <a:rPr lang="da-DK" dirty="0" smtClean="0"/>
              <a:t>Tolkning i RIAP følger tolkningsreglerne i </a:t>
            </a:r>
            <a:r>
              <a:rPr lang="da-DK" dirty="0" err="1" smtClean="0"/>
              <a:t>Exners</a:t>
            </a:r>
            <a:r>
              <a:rPr lang="da-DK" dirty="0" smtClean="0"/>
              <a:t> Primer</a:t>
            </a:r>
          </a:p>
          <a:p>
            <a:r>
              <a:rPr lang="da-DK" dirty="0" smtClean="0"/>
              <a:t>Tolkning i RORSCAN følger reglerne, men introducerer yderligere hypoteser baseret på forskellige undersøgelser og kliniske overvejelser </a:t>
            </a:r>
            <a:endParaRPr lang="da-DK"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229600" cy="1143000"/>
          </a:xfrm>
        </p:spPr>
        <p:txBody>
          <a:bodyPr>
            <a:normAutofit fontScale="90000"/>
          </a:bodyPr>
          <a:lstStyle/>
          <a:p>
            <a:r>
              <a:rPr lang="da-DK" dirty="0" smtClean="0"/>
              <a:t>Øget validitet ved samtidig brug af flere testtyper</a:t>
            </a:r>
            <a:endParaRPr lang="da-DK"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916832"/>
            <a:ext cx="8100392" cy="4245216"/>
          </a:xfrm>
          <a:prstGeom prst="rect">
            <a:avLst/>
          </a:prstGeom>
          <a:noFill/>
          <a:ln w="9525">
            <a:noFill/>
            <a:miter lim="800000"/>
            <a:headEnd/>
            <a:tailEnd/>
          </a:ln>
        </p:spPr>
      </p:pic>
      <p:sp>
        <p:nvSpPr>
          <p:cNvPr id="5" name="Titel 4"/>
          <p:cNvSpPr>
            <a:spLocks noGrp="1"/>
          </p:cNvSpPr>
          <p:nvPr>
            <p:ph type="title"/>
          </p:nvPr>
        </p:nvSpPr>
        <p:spPr/>
        <p:txBody>
          <a:bodyPr>
            <a:normAutofit fontScale="90000"/>
          </a:bodyPr>
          <a:lstStyle/>
          <a:p>
            <a:r>
              <a:rPr lang="da-DK" dirty="0" smtClean="0"/>
              <a:t>Samtidig brug af </a:t>
            </a:r>
            <a:r>
              <a:rPr lang="da-DK" dirty="0" err="1" smtClean="0"/>
              <a:t>Rorschach</a:t>
            </a:r>
            <a:r>
              <a:rPr lang="da-DK" dirty="0" smtClean="0"/>
              <a:t> og MMPI-2</a:t>
            </a:r>
            <a:br>
              <a:rPr lang="da-DK" dirty="0" smtClean="0"/>
            </a:br>
            <a:r>
              <a:rPr lang="da-DK" sz="1600" dirty="0" smtClean="0"/>
              <a:t>(Finn, 1996)</a:t>
            </a:r>
            <a:endParaRPr lang="da-DK"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Performancebaserede personlighedstests</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Standardiseret stimulusmateriale</a:t>
            </a:r>
          </a:p>
          <a:p>
            <a:r>
              <a:rPr lang="da-DK" dirty="0" smtClean="0"/>
              <a:t>Standardiseret situation</a:t>
            </a:r>
          </a:p>
          <a:p>
            <a:pPr lvl="1"/>
            <a:r>
              <a:rPr lang="da-DK" dirty="0" smtClean="0"/>
              <a:t>Testprocedure</a:t>
            </a:r>
          </a:p>
          <a:p>
            <a:pPr lvl="1"/>
            <a:r>
              <a:rPr lang="da-DK" dirty="0" smtClean="0"/>
              <a:t>Instruktion</a:t>
            </a:r>
          </a:p>
          <a:p>
            <a:pPr lvl="1"/>
            <a:r>
              <a:rPr lang="da-DK" dirty="0" smtClean="0"/>
              <a:t>Registreringsmetode (f.eks. ordret nedskrivning)</a:t>
            </a:r>
          </a:p>
          <a:p>
            <a:pPr lvl="1"/>
            <a:r>
              <a:rPr lang="da-DK" dirty="0" smtClean="0"/>
              <a:t>Interventioner ved forsk. spørgsmål og situationer</a:t>
            </a:r>
          </a:p>
          <a:p>
            <a:r>
              <a:rPr lang="da-DK" dirty="0" smtClean="0"/>
              <a:t>Kodesystem</a:t>
            </a:r>
          </a:p>
          <a:p>
            <a:pPr lvl="1"/>
            <a:r>
              <a:rPr lang="da-DK" dirty="0" smtClean="0"/>
              <a:t>Udtømmende koderegler (= ’loven’)</a:t>
            </a:r>
          </a:p>
          <a:p>
            <a:pPr lvl="1"/>
            <a:r>
              <a:rPr lang="da-DK" dirty="0" smtClean="0"/>
              <a:t>Eksempelmateriale til nærmere afklaring  (= ’</a:t>
            </a:r>
            <a:r>
              <a:rPr lang="da-DK" dirty="0" err="1" smtClean="0"/>
              <a:t>domssamlingen</a:t>
            </a:r>
            <a:r>
              <a:rPr lang="da-DK" dirty="0" smtClean="0"/>
              <a:t>’)</a:t>
            </a:r>
          </a:p>
          <a:p>
            <a:endParaRPr lang="da-DK"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a-DK" dirty="0" err="1" smtClean="0"/>
              <a:t>Patientfeed-back</a:t>
            </a:r>
            <a:r>
              <a:rPr lang="da-DK" dirty="0" smtClean="0"/>
              <a:t> celle A og B</a:t>
            </a:r>
            <a:endParaRPr lang="da-DK" dirty="0"/>
          </a:p>
        </p:txBody>
      </p:sp>
      <p:pic>
        <p:nvPicPr>
          <p:cNvPr id="2050" name="Picture 2"/>
          <p:cNvPicPr>
            <a:picLocks noChangeAspect="1" noChangeArrowheads="1"/>
          </p:cNvPicPr>
          <p:nvPr/>
        </p:nvPicPr>
        <p:blipFill>
          <a:blip r:embed="rId2" cstate="print"/>
          <a:srcRect/>
          <a:stretch>
            <a:fillRect/>
          </a:stretch>
        </p:blipFill>
        <p:spPr bwMode="auto">
          <a:xfrm>
            <a:off x="179512" y="1412776"/>
            <a:ext cx="8784976" cy="5301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Patientfeed-back</a:t>
            </a:r>
            <a:r>
              <a:rPr lang="da-DK" dirty="0" smtClean="0"/>
              <a:t> celle C og D</a:t>
            </a:r>
            <a:endParaRPr lang="da-DK" dirty="0"/>
          </a:p>
        </p:txBody>
      </p:sp>
      <p:pic>
        <p:nvPicPr>
          <p:cNvPr id="3074" name="Picture 2"/>
          <p:cNvPicPr>
            <a:picLocks noChangeAspect="1" noChangeArrowheads="1"/>
          </p:cNvPicPr>
          <p:nvPr/>
        </p:nvPicPr>
        <p:blipFill>
          <a:blip r:embed="rId2" cstate="print"/>
          <a:srcRect/>
          <a:stretch>
            <a:fillRect/>
          </a:stretch>
        </p:blipFill>
        <p:spPr bwMode="auto">
          <a:xfrm>
            <a:off x="179512" y="1628800"/>
            <a:ext cx="8424936" cy="464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Seneste revision: R-PAS</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Bygger på </a:t>
            </a:r>
            <a:r>
              <a:rPr lang="da-DK" dirty="0" err="1" smtClean="0"/>
              <a:t>Comprehensive</a:t>
            </a:r>
            <a:r>
              <a:rPr lang="da-DK" dirty="0" smtClean="0"/>
              <a:t> system</a:t>
            </a:r>
          </a:p>
          <a:p>
            <a:r>
              <a:rPr lang="da-DK" dirty="0" smtClean="0"/>
              <a:t>Udnytte fortsat forskning, samt meninger blandt </a:t>
            </a:r>
            <a:r>
              <a:rPr lang="da-DK" dirty="0" err="1" smtClean="0"/>
              <a:t>Rorschachbrugere</a:t>
            </a:r>
            <a:endParaRPr lang="da-DK" dirty="0" smtClean="0"/>
          </a:p>
          <a:p>
            <a:r>
              <a:rPr lang="da-DK" dirty="0" smtClean="0"/>
              <a:t>Modificere administrationen for at opnå færre protokoller med ekstreme svarantal</a:t>
            </a:r>
          </a:p>
          <a:p>
            <a:r>
              <a:rPr lang="da-DK" dirty="0" smtClean="0"/>
              <a:t>Gøre systemet mere accepteret:</a:t>
            </a:r>
          </a:p>
          <a:p>
            <a:pPr lvl="1"/>
            <a:r>
              <a:rPr lang="da-DK" dirty="0" smtClean="0"/>
              <a:t>Fjerne kategorier med mindre forskningsbaggrund eller som opleves mindre nyttige af brugerne</a:t>
            </a:r>
          </a:p>
          <a:p>
            <a:r>
              <a:rPr lang="da-DK" dirty="0" smtClean="0"/>
              <a:t>Gøre systemet lettere at anvende:</a:t>
            </a:r>
          </a:p>
          <a:p>
            <a:pPr lvl="1"/>
            <a:r>
              <a:rPr lang="da-DK" dirty="0" smtClean="0"/>
              <a:t>Forenkle nogle scoringskategorier</a:t>
            </a:r>
          </a:p>
          <a:p>
            <a:pPr lvl="1"/>
            <a:r>
              <a:rPr lang="da-DK" dirty="0" smtClean="0"/>
              <a:t>Omsætte variabelfrekvenser til z-scores</a:t>
            </a:r>
            <a:endParaRPr lang="da-DK"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lstStyle/>
          <a:p>
            <a:r>
              <a:rPr lang="da-DK" dirty="0" smtClean="0"/>
              <a:t>Litteratur</a:t>
            </a:r>
            <a:endParaRPr lang="da-DK" dirty="0"/>
          </a:p>
        </p:txBody>
      </p:sp>
      <p:sp>
        <p:nvSpPr>
          <p:cNvPr id="3" name="Pladsholder til indhold 2"/>
          <p:cNvSpPr>
            <a:spLocks noGrp="1"/>
          </p:cNvSpPr>
          <p:nvPr>
            <p:ph idx="1"/>
          </p:nvPr>
        </p:nvSpPr>
        <p:spPr>
          <a:xfrm>
            <a:off x="395536" y="2132856"/>
            <a:ext cx="8229600" cy="4525963"/>
          </a:xfrm>
        </p:spPr>
        <p:txBody>
          <a:bodyPr>
            <a:normAutofit fontScale="70000" lnSpcReduction="20000"/>
          </a:bodyPr>
          <a:lstStyle/>
          <a:p>
            <a:r>
              <a:rPr lang="da-DK" sz="2400" dirty="0" smtClean="0"/>
              <a:t>Campbell, D.T. &amp; Fiske, D.W. (1959). </a:t>
            </a:r>
            <a:r>
              <a:rPr lang="da-DK" sz="2400" dirty="0" err="1" smtClean="0"/>
              <a:t>Convergent</a:t>
            </a:r>
            <a:r>
              <a:rPr lang="da-DK" sz="2400" dirty="0" smtClean="0"/>
              <a:t> and </a:t>
            </a:r>
            <a:r>
              <a:rPr lang="da-DK" sz="2400" dirty="0" err="1" smtClean="0"/>
              <a:t>discriminant</a:t>
            </a:r>
            <a:r>
              <a:rPr lang="da-DK" sz="2400" dirty="0" smtClean="0"/>
              <a:t> </a:t>
            </a:r>
            <a:r>
              <a:rPr lang="da-DK" sz="2400" dirty="0" err="1" smtClean="0"/>
              <a:t>validation</a:t>
            </a:r>
            <a:r>
              <a:rPr lang="da-DK" sz="2400" dirty="0" smtClean="0"/>
              <a:t>. </a:t>
            </a:r>
            <a:r>
              <a:rPr lang="da-DK" sz="2400" i="1" dirty="0" err="1" smtClean="0"/>
              <a:t>Psychological</a:t>
            </a:r>
            <a:r>
              <a:rPr lang="da-DK" sz="2400" i="1" dirty="0" smtClean="0"/>
              <a:t> Bulletin, 56, </a:t>
            </a:r>
            <a:r>
              <a:rPr lang="da-DK" sz="2400" dirty="0" smtClean="0"/>
              <a:t>81-105</a:t>
            </a:r>
            <a:r>
              <a:rPr lang="da-DK" sz="2400" i="1" dirty="0" smtClean="0"/>
              <a:t>.</a:t>
            </a:r>
          </a:p>
          <a:p>
            <a:r>
              <a:rPr lang="da-DK" sz="2400" dirty="0" err="1" smtClean="0"/>
              <a:t>Cronbach</a:t>
            </a:r>
            <a:r>
              <a:rPr lang="da-DK" sz="2400" dirty="0" smtClean="0"/>
              <a:t>, L.J &amp; </a:t>
            </a:r>
            <a:r>
              <a:rPr lang="da-DK" sz="2400" dirty="0" err="1" smtClean="0"/>
              <a:t>Meehl</a:t>
            </a:r>
            <a:r>
              <a:rPr lang="da-DK" sz="2400" dirty="0" smtClean="0"/>
              <a:t>, P.E. (1955). </a:t>
            </a:r>
            <a:r>
              <a:rPr lang="da-DK" sz="2400" dirty="0" err="1" smtClean="0"/>
              <a:t>Consgruct</a:t>
            </a:r>
            <a:r>
              <a:rPr lang="da-DK" sz="2400" dirty="0" smtClean="0"/>
              <a:t> </a:t>
            </a:r>
            <a:r>
              <a:rPr lang="da-DK" sz="2400" dirty="0" err="1" smtClean="0"/>
              <a:t>validity</a:t>
            </a:r>
            <a:r>
              <a:rPr lang="da-DK" sz="2400" dirty="0" smtClean="0"/>
              <a:t> in </a:t>
            </a:r>
            <a:r>
              <a:rPr lang="da-DK" sz="2400" dirty="0" err="1" smtClean="0"/>
              <a:t>psychological</a:t>
            </a:r>
            <a:r>
              <a:rPr lang="da-DK" sz="2400" dirty="0" smtClean="0"/>
              <a:t> test. . </a:t>
            </a:r>
            <a:r>
              <a:rPr lang="da-DK" sz="2400" i="1" dirty="0" err="1" smtClean="0"/>
              <a:t>Psychological</a:t>
            </a:r>
            <a:r>
              <a:rPr lang="da-DK" sz="2400" i="1" dirty="0" smtClean="0"/>
              <a:t> Bulletin, 52, 1</a:t>
            </a:r>
            <a:r>
              <a:rPr lang="da-DK" sz="2400" dirty="0" smtClean="0"/>
              <a:t>81-302</a:t>
            </a:r>
            <a:r>
              <a:rPr lang="da-DK" sz="2400" i="1" dirty="0" smtClean="0"/>
              <a:t>.</a:t>
            </a:r>
          </a:p>
          <a:p>
            <a:r>
              <a:rPr lang="da-DK" sz="2400" dirty="0" err="1" smtClean="0"/>
              <a:t>Eid</a:t>
            </a:r>
            <a:r>
              <a:rPr lang="da-DK" sz="2400" dirty="0" smtClean="0"/>
              <a:t>, M. &amp; </a:t>
            </a:r>
            <a:r>
              <a:rPr lang="da-DK" sz="2400" dirty="0" err="1" smtClean="0"/>
              <a:t>Diener</a:t>
            </a:r>
            <a:r>
              <a:rPr lang="da-DK" sz="2400" dirty="0" smtClean="0"/>
              <a:t>, E. (red) (2006). </a:t>
            </a:r>
            <a:r>
              <a:rPr lang="da-DK" sz="2400" i="1" dirty="0" err="1" smtClean="0"/>
              <a:t>Handbook</a:t>
            </a:r>
            <a:r>
              <a:rPr lang="da-DK" sz="2400" i="1" dirty="0" smtClean="0"/>
              <a:t> of </a:t>
            </a:r>
            <a:r>
              <a:rPr lang="da-DK" sz="2400" i="1" dirty="0" err="1" smtClean="0"/>
              <a:t>Multimethod</a:t>
            </a:r>
            <a:r>
              <a:rPr lang="da-DK" sz="2400" i="1" dirty="0" smtClean="0"/>
              <a:t> Measurement in </a:t>
            </a:r>
            <a:r>
              <a:rPr lang="da-DK" sz="2400" i="1" dirty="0" err="1" smtClean="0"/>
              <a:t>Psychology</a:t>
            </a:r>
            <a:r>
              <a:rPr lang="da-DK" sz="2400" i="1" dirty="0" smtClean="0"/>
              <a:t>.</a:t>
            </a:r>
            <a:r>
              <a:rPr lang="da-DK" sz="2400" dirty="0" smtClean="0"/>
              <a:t> APA: Washington.</a:t>
            </a:r>
          </a:p>
          <a:p>
            <a:r>
              <a:rPr lang="da-DK" sz="2400" dirty="0" smtClean="0"/>
              <a:t>Finn, S.E. (1996). </a:t>
            </a:r>
            <a:r>
              <a:rPr lang="da-DK" sz="2400" dirty="0" err="1" smtClean="0"/>
              <a:t>Assessment</a:t>
            </a:r>
            <a:r>
              <a:rPr lang="da-DK" sz="2400" dirty="0" smtClean="0"/>
              <a:t> </a:t>
            </a:r>
            <a:r>
              <a:rPr lang="da-DK" sz="2400" dirty="0" err="1" smtClean="0"/>
              <a:t>feedbach</a:t>
            </a:r>
            <a:r>
              <a:rPr lang="da-DK" sz="2400" dirty="0" smtClean="0"/>
              <a:t> </a:t>
            </a:r>
            <a:r>
              <a:rPr lang="da-DK" sz="2400" dirty="0" err="1" smtClean="0"/>
              <a:t>integrating</a:t>
            </a:r>
            <a:r>
              <a:rPr lang="da-DK" sz="2400" dirty="0" smtClean="0"/>
              <a:t> MMPI-2 and </a:t>
            </a:r>
            <a:r>
              <a:rPr lang="da-DK" sz="2400" dirty="0" err="1" smtClean="0"/>
              <a:t>Rorschach</a:t>
            </a:r>
            <a:r>
              <a:rPr lang="da-DK" sz="2400" dirty="0" smtClean="0"/>
              <a:t> </a:t>
            </a:r>
            <a:r>
              <a:rPr lang="da-DK" sz="2400" dirty="0" err="1" smtClean="0"/>
              <a:t>findings</a:t>
            </a:r>
            <a:r>
              <a:rPr lang="da-DK" sz="2400" dirty="0" smtClean="0"/>
              <a:t>. </a:t>
            </a:r>
            <a:r>
              <a:rPr lang="da-DK" sz="2400" i="1" dirty="0" smtClean="0"/>
              <a:t>Journal of Personality </a:t>
            </a:r>
            <a:r>
              <a:rPr lang="da-DK" sz="2400" i="1" dirty="0" err="1" smtClean="0"/>
              <a:t>Assessment</a:t>
            </a:r>
            <a:r>
              <a:rPr lang="da-DK" sz="2400" dirty="0" smtClean="0"/>
              <a:t>, </a:t>
            </a:r>
            <a:r>
              <a:rPr lang="da-DK" sz="2400" i="1" dirty="0" smtClean="0"/>
              <a:t>67</a:t>
            </a:r>
            <a:r>
              <a:rPr lang="da-DK" sz="2400" dirty="0" smtClean="0"/>
              <a:t>, 543-557.</a:t>
            </a:r>
          </a:p>
          <a:p>
            <a:r>
              <a:rPr lang="da-DK" sz="2400" dirty="0" smtClean="0"/>
              <a:t>Grove, W.M. et al. (2000). </a:t>
            </a:r>
            <a:r>
              <a:rPr lang="da-DK" sz="2400" dirty="0" err="1" smtClean="0"/>
              <a:t>Clinical</a:t>
            </a:r>
            <a:r>
              <a:rPr lang="da-DK" sz="2400" dirty="0" smtClean="0"/>
              <a:t> versus </a:t>
            </a:r>
            <a:r>
              <a:rPr lang="da-DK" sz="2400" dirty="0" err="1" smtClean="0"/>
              <a:t>mechanical</a:t>
            </a:r>
            <a:r>
              <a:rPr lang="da-DK" sz="2400" dirty="0" smtClean="0"/>
              <a:t> </a:t>
            </a:r>
            <a:r>
              <a:rPr lang="da-DK" sz="2400" dirty="0" err="1" smtClean="0"/>
              <a:t>predictino</a:t>
            </a:r>
            <a:r>
              <a:rPr lang="da-DK" sz="2400" dirty="0" smtClean="0"/>
              <a:t>: A </a:t>
            </a:r>
            <a:r>
              <a:rPr lang="da-DK" sz="2400" dirty="0" err="1" smtClean="0"/>
              <a:t>metaanalysis</a:t>
            </a:r>
            <a:r>
              <a:rPr lang="da-DK" sz="2400" dirty="0" smtClean="0"/>
              <a:t>. </a:t>
            </a:r>
            <a:r>
              <a:rPr lang="da-DK" sz="2400" i="1" dirty="0" err="1" smtClean="0"/>
              <a:t>Psychological</a:t>
            </a:r>
            <a:r>
              <a:rPr lang="da-DK" sz="2400" i="1" dirty="0" smtClean="0"/>
              <a:t> </a:t>
            </a:r>
            <a:r>
              <a:rPr lang="da-DK" sz="2400" i="1" dirty="0" err="1" smtClean="0"/>
              <a:t>Assessment</a:t>
            </a:r>
            <a:r>
              <a:rPr lang="da-DK" sz="2400" dirty="0" smtClean="0"/>
              <a:t>, </a:t>
            </a:r>
            <a:r>
              <a:rPr lang="da-DK" sz="2400" i="1" dirty="0" smtClean="0"/>
              <a:t>12</a:t>
            </a:r>
            <a:r>
              <a:rPr lang="da-DK" sz="2400" dirty="0" smtClean="0"/>
              <a:t> (1), 19-30.</a:t>
            </a:r>
          </a:p>
          <a:p>
            <a:r>
              <a:rPr lang="da-DK" sz="2400" dirty="0" smtClean="0"/>
              <a:t>Meyer, G.J. (1997). </a:t>
            </a:r>
            <a:r>
              <a:rPr lang="da-DK" sz="2400" dirty="0" err="1" smtClean="0"/>
              <a:t>On</a:t>
            </a:r>
            <a:r>
              <a:rPr lang="da-DK" sz="2400" dirty="0" smtClean="0"/>
              <a:t> the integration of personality </a:t>
            </a:r>
            <a:r>
              <a:rPr lang="da-DK" sz="2400" dirty="0" err="1" smtClean="0"/>
              <a:t>assessment</a:t>
            </a:r>
            <a:r>
              <a:rPr lang="da-DK" sz="2400" dirty="0" smtClean="0"/>
              <a:t> </a:t>
            </a:r>
            <a:r>
              <a:rPr lang="da-DK" sz="2400" dirty="0" err="1" smtClean="0"/>
              <a:t>methods</a:t>
            </a:r>
            <a:r>
              <a:rPr lang="da-DK" sz="2400" dirty="0" smtClean="0"/>
              <a:t>. </a:t>
            </a:r>
            <a:r>
              <a:rPr lang="da-DK" sz="2400" i="1" dirty="0" smtClean="0"/>
              <a:t>Journal of Personality </a:t>
            </a:r>
            <a:r>
              <a:rPr lang="da-DK" sz="2400" i="1" dirty="0" err="1" smtClean="0"/>
              <a:t>Assessment</a:t>
            </a:r>
            <a:r>
              <a:rPr lang="da-DK" sz="2400" dirty="0" smtClean="0"/>
              <a:t>, </a:t>
            </a:r>
            <a:r>
              <a:rPr lang="da-DK" sz="2400" i="1" dirty="0" smtClean="0"/>
              <a:t>68</a:t>
            </a:r>
            <a:r>
              <a:rPr lang="da-DK" sz="2400" dirty="0" smtClean="0"/>
              <a:t>, 297-330.</a:t>
            </a:r>
          </a:p>
          <a:p>
            <a:r>
              <a:rPr lang="da-DK" sz="2400" dirty="0" smtClean="0"/>
              <a:t>Meyer, G.J. &amp; Archer, R.P. (2001). The </a:t>
            </a:r>
            <a:r>
              <a:rPr lang="da-DK" sz="2400" dirty="0" err="1" smtClean="0"/>
              <a:t>hard</a:t>
            </a:r>
            <a:r>
              <a:rPr lang="da-DK" sz="2400" dirty="0" smtClean="0"/>
              <a:t> science of </a:t>
            </a:r>
            <a:r>
              <a:rPr lang="da-DK" sz="2400" dirty="0" err="1" smtClean="0"/>
              <a:t>Rorschach</a:t>
            </a:r>
            <a:r>
              <a:rPr lang="da-DK" sz="2400" dirty="0" smtClean="0"/>
              <a:t> research: </a:t>
            </a:r>
            <a:r>
              <a:rPr lang="da-DK" sz="2400" dirty="0" err="1" smtClean="0"/>
              <a:t>What</a:t>
            </a:r>
            <a:r>
              <a:rPr lang="da-DK" sz="2400" dirty="0" smtClean="0"/>
              <a:t> do </a:t>
            </a:r>
            <a:r>
              <a:rPr lang="da-DK" sz="2400" dirty="0" err="1" smtClean="0"/>
              <a:t>we</a:t>
            </a:r>
            <a:r>
              <a:rPr lang="da-DK" sz="2400" dirty="0" smtClean="0"/>
              <a:t> </a:t>
            </a:r>
            <a:r>
              <a:rPr lang="da-DK" sz="2400" dirty="0" err="1" smtClean="0"/>
              <a:t>know</a:t>
            </a:r>
            <a:r>
              <a:rPr lang="da-DK" sz="2400" dirty="0" smtClean="0"/>
              <a:t> and </a:t>
            </a:r>
            <a:r>
              <a:rPr lang="da-DK" sz="2400" dirty="0" err="1" smtClean="0"/>
              <a:t>where</a:t>
            </a:r>
            <a:r>
              <a:rPr lang="da-DK" sz="2400" dirty="0" smtClean="0"/>
              <a:t> do </a:t>
            </a:r>
            <a:r>
              <a:rPr lang="da-DK" sz="2400" dirty="0" err="1" smtClean="0"/>
              <a:t>we</a:t>
            </a:r>
            <a:r>
              <a:rPr lang="da-DK" sz="2400" dirty="0" smtClean="0"/>
              <a:t> go? </a:t>
            </a:r>
            <a:r>
              <a:rPr lang="da-DK" sz="2400" i="1" dirty="0" err="1" smtClean="0"/>
              <a:t>Psychological</a:t>
            </a:r>
            <a:r>
              <a:rPr lang="da-DK" sz="2400" i="1" dirty="0" smtClean="0"/>
              <a:t> </a:t>
            </a:r>
            <a:r>
              <a:rPr lang="da-DK" sz="2400" i="1" dirty="0" err="1" smtClean="0"/>
              <a:t>Assessment</a:t>
            </a:r>
            <a:r>
              <a:rPr lang="da-DK" sz="2400" dirty="0" smtClean="0"/>
              <a:t>, </a:t>
            </a:r>
            <a:r>
              <a:rPr lang="da-DK" sz="2400" i="1" dirty="0" smtClean="0"/>
              <a:t>13</a:t>
            </a:r>
            <a:r>
              <a:rPr lang="da-DK" sz="2400" dirty="0" smtClean="0"/>
              <a:t>(4), 486-502.</a:t>
            </a:r>
          </a:p>
          <a:p>
            <a:r>
              <a:rPr lang="da-DK" sz="2400" dirty="0" smtClean="0"/>
              <a:t>Meyer, G.J., Bates, M. &amp; </a:t>
            </a:r>
            <a:r>
              <a:rPr lang="da-DK" sz="2400" dirty="0" err="1" smtClean="0"/>
              <a:t>Gaconog</a:t>
            </a:r>
            <a:r>
              <a:rPr lang="da-DK" sz="2400" dirty="0" smtClean="0"/>
              <a:t>, C.B.E. (1999). The </a:t>
            </a:r>
            <a:r>
              <a:rPr lang="da-DK" sz="2400" dirty="0" err="1" smtClean="0"/>
              <a:t>Rorschach</a:t>
            </a:r>
            <a:r>
              <a:rPr lang="da-DK" sz="2400" dirty="0" smtClean="0"/>
              <a:t> rating </a:t>
            </a:r>
            <a:r>
              <a:rPr lang="da-DK" sz="2400" dirty="0" err="1" smtClean="0"/>
              <a:t>scale</a:t>
            </a:r>
            <a:r>
              <a:rPr lang="da-DK" sz="2400" dirty="0" smtClean="0"/>
              <a:t>: Item </a:t>
            </a:r>
            <a:r>
              <a:rPr lang="da-DK" sz="2400" dirty="0" err="1" smtClean="0"/>
              <a:t>adequacy</a:t>
            </a:r>
            <a:r>
              <a:rPr lang="da-DK" sz="2400" dirty="0" smtClean="0"/>
              <a:t>, </a:t>
            </a:r>
            <a:r>
              <a:rPr lang="da-DK" sz="2400" dirty="0" err="1" smtClean="0"/>
              <a:t>scale</a:t>
            </a:r>
            <a:r>
              <a:rPr lang="da-DK" sz="2400" dirty="0" smtClean="0"/>
              <a:t> </a:t>
            </a:r>
            <a:r>
              <a:rPr lang="da-DK" sz="2400" dirty="0" err="1" smtClean="0"/>
              <a:t>development</a:t>
            </a:r>
            <a:r>
              <a:rPr lang="da-DK" sz="2400" dirty="0" smtClean="0"/>
              <a:t>, and relations </a:t>
            </a:r>
            <a:r>
              <a:rPr lang="da-DK" sz="2400" dirty="0" err="1" smtClean="0"/>
              <a:t>with</a:t>
            </a:r>
            <a:r>
              <a:rPr lang="da-DK" sz="2400" dirty="0" smtClean="0"/>
              <a:t> the Big </a:t>
            </a:r>
            <a:r>
              <a:rPr lang="da-DK" sz="2400" dirty="0" err="1" smtClean="0"/>
              <a:t>Five</a:t>
            </a:r>
            <a:r>
              <a:rPr lang="da-DK" sz="2400" dirty="0" smtClean="0"/>
              <a:t> model of personality. </a:t>
            </a:r>
            <a:r>
              <a:rPr lang="da-DK" sz="2400" i="1" dirty="0" smtClean="0"/>
              <a:t>Journal of Personality </a:t>
            </a:r>
            <a:r>
              <a:rPr lang="da-DK" sz="2400" i="1" dirty="0" err="1" smtClean="0"/>
              <a:t>Assessment</a:t>
            </a:r>
            <a:r>
              <a:rPr lang="da-DK" sz="2400" dirty="0" smtClean="0"/>
              <a:t>, </a:t>
            </a:r>
            <a:r>
              <a:rPr lang="da-DK" sz="2400" i="1" dirty="0" smtClean="0"/>
              <a:t>73</a:t>
            </a:r>
            <a:r>
              <a:rPr lang="da-DK" sz="2400" dirty="0" smtClean="0"/>
              <a:t>, 119-244.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Ressourcer </a:t>
            </a:r>
            <a:endParaRPr lang="da-DK" dirty="0"/>
          </a:p>
        </p:txBody>
      </p:sp>
      <p:sp>
        <p:nvSpPr>
          <p:cNvPr id="3" name="Pladsholder til indhold 2"/>
          <p:cNvSpPr>
            <a:spLocks noGrp="1"/>
          </p:cNvSpPr>
          <p:nvPr>
            <p:ph idx="1"/>
          </p:nvPr>
        </p:nvSpPr>
        <p:spPr/>
        <p:txBody>
          <a:bodyPr/>
          <a:lstStyle/>
          <a:p>
            <a:r>
              <a:rPr lang="da-DK" dirty="0" smtClean="0"/>
              <a:t>Society for Personality </a:t>
            </a:r>
            <a:r>
              <a:rPr lang="da-DK" dirty="0" err="1" smtClean="0"/>
              <a:t>Assessment</a:t>
            </a:r>
            <a:r>
              <a:rPr lang="da-DK" dirty="0" smtClean="0"/>
              <a:t> </a:t>
            </a:r>
            <a:r>
              <a:rPr lang="da-DK" dirty="0" err="1" smtClean="0">
                <a:hlinkClick r:id="rId2"/>
              </a:rPr>
              <a:t>www.</a:t>
            </a:r>
            <a:r>
              <a:rPr lang="da-DK" b="1" dirty="0" err="1" smtClean="0">
                <a:hlinkClick r:id="rId2"/>
              </a:rPr>
              <a:t>personality</a:t>
            </a:r>
            <a:r>
              <a:rPr lang="da-DK" dirty="0" err="1" smtClean="0">
                <a:hlinkClick r:id="rId2"/>
              </a:rPr>
              <a:t>.org</a:t>
            </a:r>
            <a:r>
              <a:rPr lang="da-DK" i="1" dirty="0" smtClean="0"/>
              <a:t> </a:t>
            </a:r>
            <a:endParaRPr lang="da-DK" dirty="0" smtClean="0"/>
          </a:p>
          <a:p>
            <a:r>
              <a:rPr lang="da-DK" dirty="0" smtClean="0"/>
              <a:t>International Society for </a:t>
            </a:r>
            <a:r>
              <a:rPr lang="da-DK" dirty="0" err="1" smtClean="0"/>
              <a:t>Rorschach</a:t>
            </a:r>
            <a:r>
              <a:rPr lang="da-DK" dirty="0" smtClean="0"/>
              <a:t> and </a:t>
            </a:r>
            <a:r>
              <a:rPr lang="da-DK" dirty="0" err="1" smtClean="0"/>
              <a:t>projective</a:t>
            </a:r>
            <a:r>
              <a:rPr lang="da-DK" dirty="0" smtClean="0"/>
              <a:t> </a:t>
            </a:r>
            <a:r>
              <a:rPr lang="da-DK" dirty="0" err="1" smtClean="0"/>
              <a:t>methods</a:t>
            </a:r>
            <a:r>
              <a:rPr lang="da-DK" dirty="0" smtClean="0"/>
              <a:t> </a:t>
            </a:r>
            <a:r>
              <a:rPr lang="da-DK" dirty="0" err="1" smtClean="0">
                <a:hlinkClick r:id="rId3"/>
              </a:rPr>
              <a:t>www.</a:t>
            </a:r>
            <a:r>
              <a:rPr lang="da-DK" b="1" dirty="0" err="1" smtClean="0">
                <a:hlinkClick r:id="rId3"/>
              </a:rPr>
              <a:t>rorschach</a:t>
            </a:r>
            <a:r>
              <a:rPr lang="da-DK" dirty="0" err="1" smtClean="0">
                <a:hlinkClick r:id="rId3"/>
              </a:rPr>
              <a:t>.com</a:t>
            </a:r>
            <a:r>
              <a:rPr lang="da-DK" i="1" dirty="0" smtClean="0"/>
              <a:t> </a:t>
            </a:r>
            <a:endParaRPr lang="da-DK" dirty="0" smtClean="0"/>
          </a:p>
          <a:p>
            <a:r>
              <a:rPr lang="da-DK" dirty="0" smtClean="0"/>
              <a:t>European </a:t>
            </a:r>
            <a:r>
              <a:rPr lang="da-DK" dirty="0" err="1" smtClean="0"/>
              <a:t>Rorschach</a:t>
            </a:r>
            <a:r>
              <a:rPr lang="da-DK" dirty="0" smtClean="0"/>
              <a:t> Association (ERA)</a:t>
            </a:r>
          </a:p>
          <a:p>
            <a:r>
              <a:rPr lang="da-DK" dirty="0" smtClean="0"/>
              <a:t>Centrale tidsskrifter:</a:t>
            </a:r>
          </a:p>
          <a:p>
            <a:pPr lvl="1"/>
            <a:r>
              <a:rPr lang="da-DK" dirty="0" smtClean="0"/>
              <a:t>Journal of Personality </a:t>
            </a:r>
            <a:r>
              <a:rPr lang="da-DK" dirty="0" err="1" smtClean="0"/>
              <a:t>Assessment</a:t>
            </a:r>
            <a:endParaRPr lang="da-DK" dirty="0" smtClean="0"/>
          </a:p>
          <a:p>
            <a:pPr lvl="1"/>
            <a:r>
              <a:rPr lang="da-DK" dirty="0" err="1" smtClean="0"/>
              <a:t>Psychological</a:t>
            </a:r>
            <a:r>
              <a:rPr lang="da-DK" dirty="0" smtClean="0"/>
              <a:t> </a:t>
            </a:r>
            <a:r>
              <a:rPr lang="da-DK" dirty="0" err="1" smtClean="0"/>
              <a:t>Assessment</a:t>
            </a:r>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Performancebaserede personlighedstests</a:t>
            </a:r>
            <a:endParaRPr lang="da-DK" dirty="0"/>
          </a:p>
        </p:txBody>
      </p:sp>
      <p:sp>
        <p:nvSpPr>
          <p:cNvPr id="3" name="Pladsholder til indhold 2"/>
          <p:cNvSpPr>
            <a:spLocks noGrp="1"/>
          </p:cNvSpPr>
          <p:nvPr>
            <p:ph idx="1"/>
          </p:nvPr>
        </p:nvSpPr>
        <p:spPr/>
        <p:txBody>
          <a:bodyPr/>
          <a:lstStyle/>
          <a:p>
            <a:r>
              <a:rPr lang="da-DK" dirty="0" err="1" smtClean="0"/>
              <a:t>Rorschach</a:t>
            </a:r>
            <a:r>
              <a:rPr lang="da-DK" dirty="0" smtClean="0"/>
              <a:t> </a:t>
            </a:r>
          </a:p>
          <a:p>
            <a:r>
              <a:rPr lang="da-DK" dirty="0" smtClean="0"/>
              <a:t>Associationstest</a:t>
            </a:r>
          </a:p>
          <a:p>
            <a:r>
              <a:rPr lang="da-DK" dirty="0" smtClean="0"/>
              <a:t>Sætningsfuldendelsestest</a:t>
            </a:r>
          </a:p>
          <a:p>
            <a:r>
              <a:rPr lang="da-DK" dirty="0" smtClean="0"/>
              <a:t>Objektsorteringstest</a:t>
            </a:r>
          </a:p>
          <a:p>
            <a:r>
              <a:rPr lang="da-DK" dirty="0" smtClean="0"/>
              <a:t>TAT</a:t>
            </a:r>
          </a:p>
          <a:p>
            <a:r>
              <a:rPr lang="da-DK" dirty="0" smtClean="0"/>
              <a:t>CAT, SAT, TEMAS</a:t>
            </a:r>
          </a:p>
          <a:p>
            <a:r>
              <a:rPr lang="da-DK" dirty="0" smtClean="0"/>
              <a:t>Tegnetests (tegn menneske, </a:t>
            </a:r>
            <a:r>
              <a:rPr lang="da-DK" dirty="0" err="1" smtClean="0"/>
              <a:t>Wartegg</a:t>
            </a:r>
            <a:r>
              <a:rPr lang="da-DK" dirty="0" smtClean="0"/>
              <a:t>)</a:t>
            </a:r>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Hvilken testform er bedst?</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I modsætning til hvad der ofte er hævdet, er der ikke principielt forskel på validiteten af performancebaserede tests og selvvurderingstest (Meyer &amp; Archer, 2001).</a:t>
            </a:r>
          </a:p>
          <a:p>
            <a:r>
              <a:rPr lang="da-DK" dirty="0" smtClean="0"/>
              <a:t>Hver testform har sine egenskaber</a:t>
            </a:r>
          </a:p>
          <a:p>
            <a:pPr lvl="1"/>
            <a:r>
              <a:rPr lang="da-DK" dirty="0" smtClean="0"/>
              <a:t>Stiller forskellige krav til psykologiske mekanismer (performance vs. overvejelse)</a:t>
            </a:r>
          </a:p>
          <a:p>
            <a:pPr lvl="1"/>
            <a:r>
              <a:rPr lang="da-DK" dirty="0" smtClean="0"/>
              <a:t>Har forskellig metodevarians</a:t>
            </a:r>
          </a:p>
          <a:p>
            <a:pPr lvl="1"/>
            <a:r>
              <a:rPr lang="da-DK" dirty="0" smtClean="0"/>
              <a:t>Har forskellige datakilder (personen selv, div. andre)</a:t>
            </a:r>
          </a:p>
          <a:p>
            <a:r>
              <a:rPr lang="da-DK" dirty="0" smtClean="0"/>
              <a:t>Den bedste validitet fås ved samtidig at anvende test af forskellige typer (</a:t>
            </a:r>
            <a:r>
              <a:rPr lang="da-DK" dirty="0" err="1" smtClean="0"/>
              <a:t>Eid</a:t>
            </a:r>
            <a:r>
              <a:rPr lang="da-DK" dirty="0"/>
              <a:t> </a:t>
            </a:r>
            <a:r>
              <a:rPr lang="da-DK" dirty="0" smtClean="0"/>
              <a:t>&amp; </a:t>
            </a:r>
            <a:r>
              <a:rPr lang="da-DK" dirty="0" err="1" smtClean="0"/>
              <a:t>Diener</a:t>
            </a:r>
            <a:r>
              <a:rPr lang="da-DK" dirty="0" smtClean="0"/>
              <a:t>, 2006) </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7755</TotalTime>
  <Words>3266</Words>
  <Application>Microsoft Office PowerPoint</Application>
  <PresentationFormat>Skærmshow (4:3)</PresentationFormat>
  <Paragraphs>402</Paragraphs>
  <Slides>74</Slides>
  <Notes>0</Notes>
  <HiddenSlides>0</HiddenSlides>
  <MMClips>0</MMClips>
  <ScaleCrop>false</ScaleCrop>
  <HeadingPairs>
    <vt:vector size="4" baseType="variant">
      <vt:variant>
        <vt:lpstr>Tema</vt:lpstr>
      </vt:variant>
      <vt:variant>
        <vt:i4>1</vt:i4>
      </vt:variant>
      <vt:variant>
        <vt:lpstr>Diastitler</vt:lpstr>
      </vt:variant>
      <vt:variant>
        <vt:i4>74</vt:i4>
      </vt:variant>
    </vt:vector>
  </HeadingPairs>
  <TitlesOfParts>
    <vt:vector size="75" baseType="lpstr">
      <vt:lpstr>Kontortema</vt:lpstr>
      <vt:lpstr>Testkursus 2012 Fredag 11. januar  Jan Ivanouw</vt:lpstr>
      <vt:lpstr>Performancebaserede Personlighedstests</vt:lpstr>
      <vt:lpstr>Personlighedsbaserede personlighedstests</vt:lpstr>
      <vt:lpstr>Testpersonen leverer en ’tekst’</vt:lpstr>
      <vt:lpstr>Fra ’tekst’ til testdata</vt:lpstr>
      <vt:lpstr>Performancebaserede metoder</vt:lpstr>
      <vt:lpstr>Performancebaserede personlighedstests</vt:lpstr>
      <vt:lpstr>Performancebaserede personlighedstests</vt:lpstr>
      <vt:lpstr>Hvilken testform er bedst?</vt:lpstr>
      <vt:lpstr>Metodevarians</vt:lpstr>
      <vt:lpstr>Hvordan tage højde for testindstilling</vt:lpstr>
      <vt:lpstr>Egenskaber for performancebaserede personlighedstests</vt:lpstr>
      <vt:lpstr>Ustruktureret test?</vt:lpstr>
      <vt:lpstr>Teoribaggrund for performancebaserede personlighedstest</vt:lpstr>
      <vt:lpstr>Reliabilitet af psykologiske og medicinske undersøgelsesmetoder</vt:lpstr>
      <vt:lpstr>Validitet af forskellige typer personlighedstests</vt:lpstr>
      <vt:lpstr>Hvad viser performancebaserede personlighedstests</vt:lpstr>
      <vt:lpstr>Formel og uformel kodning</vt:lpstr>
      <vt:lpstr>Krav til kodesystem</vt:lpstr>
      <vt:lpstr>Eksisterende kodesystemer</vt:lpstr>
      <vt:lpstr>Historisk om performancebaserede personlighedstests</vt:lpstr>
      <vt:lpstr>Hvad kræves af en veludviklet test?</vt:lpstr>
      <vt:lpstr>Er performancebaserede personlighedstests veludviklede?</vt:lpstr>
      <vt:lpstr>Warteg</vt:lpstr>
      <vt:lpstr>Øvelse</vt:lpstr>
      <vt:lpstr>Associationstesten</vt:lpstr>
      <vt:lpstr>Øvelse</vt:lpstr>
      <vt:lpstr>Associationstesten – tidlig udvikling</vt:lpstr>
      <vt:lpstr>Associationstesten efter Rapaport</vt:lpstr>
      <vt:lpstr>Associationstesten - opgaveindstilling</vt:lpstr>
      <vt:lpstr>Associationstesten - responseprocessen</vt:lpstr>
      <vt:lpstr>Afvigende associationsprocesser</vt:lpstr>
      <vt:lpstr>Populærsvar, originalsvar og reaktionstid</vt:lpstr>
      <vt:lpstr>Associationstesten – dansk udgave</vt:lpstr>
      <vt:lpstr>Populærsvar, originalsvar og reaktionstid – danske normer</vt:lpstr>
      <vt:lpstr>Associationstesten - validitetsskala</vt:lpstr>
      <vt:lpstr>Associationstesten - validitetsskala</vt:lpstr>
      <vt:lpstr>Associationstesten – kodning af reaktionsord</vt:lpstr>
      <vt:lpstr>Associationstesten – kodning af reaktionsord</vt:lpstr>
      <vt:lpstr>Øvelse</vt:lpstr>
      <vt:lpstr>Rorschach</vt:lpstr>
      <vt:lpstr>Øvelse</vt:lpstr>
      <vt:lpstr>Historisk om Rorschach </vt:lpstr>
      <vt:lpstr>Historie i Danmark</vt:lpstr>
      <vt:lpstr>Exners Comprehensive Rorschachsystem</vt:lpstr>
      <vt:lpstr>Sammenligningsmaterialer</vt:lpstr>
      <vt:lpstr>Forskelle mellem Exners og internationale samples</vt:lpstr>
      <vt:lpstr>Realitetskontakt</vt:lpstr>
      <vt:lpstr>Formkvalitetstabeller</vt:lpstr>
      <vt:lpstr>Reliabilitetsundersøgelser af Rorschach</vt:lpstr>
      <vt:lpstr>Dias nummer 51</vt:lpstr>
      <vt:lpstr>Dias nummer 52</vt:lpstr>
      <vt:lpstr>Validitetsundersøgelser af Rorschach</vt:lpstr>
      <vt:lpstr>Typer af validitetsundersøgelser</vt:lpstr>
      <vt:lpstr>Validiteten af m og Y </vt:lpstr>
      <vt:lpstr>Dias nummer 56</vt:lpstr>
      <vt:lpstr>Dias nummer 57</vt:lpstr>
      <vt:lpstr>Responseprocessen 1</vt:lpstr>
      <vt:lpstr>Responseprocessen 2</vt:lpstr>
      <vt:lpstr>Responseprocessen 3</vt:lpstr>
      <vt:lpstr>Responseprocessen 4</vt:lpstr>
      <vt:lpstr>Responseprocessen 5</vt:lpstr>
      <vt:lpstr>Konklusion om responseprocessen</vt:lpstr>
      <vt:lpstr>Projektion i Rorschach</vt:lpstr>
      <vt:lpstr>Tolkninger ud fra Rorschach</vt:lpstr>
      <vt:lpstr>Rorschach: administration og scoring</vt:lpstr>
      <vt:lpstr>Computerprogrammer til Rorschach</vt:lpstr>
      <vt:lpstr>Øget validitet ved samtidig brug af flere testtyper</vt:lpstr>
      <vt:lpstr>Samtidig brug af Rorschach og MMPI-2 (Finn, 1996)</vt:lpstr>
      <vt:lpstr>Patientfeed-back celle A og B</vt:lpstr>
      <vt:lpstr>Patientfeed-back celle C og D</vt:lpstr>
      <vt:lpstr>Seneste revision: R-PAS</vt:lpstr>
      <vt:lpstr>Litteratur</vt:lpstr>
      <vt:lpstr>Ressourcer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Testkursus januar 2013</dc:title>
  <dc:creator>Jan Ivanouw</dc:creator>
  <cp:lastModifiedBy>Jan Ivanouw</cp:lastModifiedBy>
  <cp:revision>335</cp:revision>
  <dcterms:created xsi:type="dcterms:W3CDTF">2012-12-26T11:05:29Z</dcterms:created>
  <dcterms:modified xsi:type="dcterms:W3CDTF">2013-01-14T10:40:13Z</dcterms:modified>
</cp:coreProperties>
</file>