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32" r:id="rId3"/>
    <p:sldMasterId id="2147483744" r:id="rId4"/>
    <p:sldMasterId id="2147483768" r:id="rId5"/>
    <p:sldMasterId id="2147483780" r:id="rId6"/>
    <p:sldMasterId id="2147483792" r:id="rId7"/>
    <p:sldMasterId id="2147483804" r:id="rId8"/>
  </p:sldMasterIdLst>
  <p:notesMasterIdLst>
    <p:notesMasterId r:id="rId399"/>
  </p:notesMasterIdLst>
  <p:sldIdLst>
    <p:sldId id="663" r:id="rId9"/>
    <p:sldId id="291" r:id="rId10"/>
    <p:sldId id="710" r:id="rId11"/>
    <p:sldId id="711" r:id="rId12"/>
    <p:sldId id="712" r:id="rId13"/>
    <p:sldId id="716" r:id="rId14"/>
    <p:sldId id="713" r:id="rId15"/>
    <p:sldId id="317" r:id="rId16"/>
    <p:sldId id="699" r:id="rId17"/>
    <p:sldId id="700" r:id="rId18"/>
    <p:sldId id="701" r:id="rId19"/>
    <p:sldId id="702" r:id="rId20"/>
    <p:sldId id="797" r:id="rId21"/>
    <p:sldId id="802" r:id="rId22"/>
    <p:sldId id="803" r:id="rId23"/>
    <p:sldId id="799" r:id="rId24"/>
    <p:sldId id="798" r:id="rId25"/>
    <p:sldId id="800" r:id="rId26"/>
    <p:sldId id="703" r:id="rId27"/>
    <p:sldId id="704" r:id="rId28"/>
    <p:sldId id="705" r:id="rId29"/>
    <p:sldId id="706" r:id="rId30"/>
    <p:sldId id="714" r:id="rId31"/>
    <p:sldId id="804" r:id="rId32"/>
    <p:sldId id="715" r:id="rId33"/>
    <p:sldId id="801" r:id="rId34"/>
    <p:sldId id="707" r:id="rId35"/>
    <p:sldId id="708" r:id="rId36"/>
    <p:sldId id="709" r:id="rId37"/>
    <p:sldId id="815" r:id="rId38"/>
    <p:sldId id="698" r:id="rId39"/>
    <p:sldId id="533" r:id="rId40"/>
    <p:sldId id="551" r:id="rId41"/>
    <p:sldId id="534" r:id="rId42"/>
    <p:sldId id="550" r:id="rId43"/>
    <p:sldId id="549" r:id="rId44"/>
    <p:sldId id="540" r:id="rId45"/>
    <p:sldId id="535" r:id="rId46"/>
    <p:sldId id="812" r:id="rId47"/>
    <p:sldId id="811" r:id="rId48"/>
    <p:sldId id="813" r:id="rId49"/>
    <p:sldId id="814" r:id="rId50"/>
    <p:sldId id="816" r:id="rId51"/>
    <p:sldId id="536" r:id="rId52"/>
    <p:sldId id="537" r:id="rId53"/>
    <p:sldId id="538" r:id="rId54"/>
    <p:sldId id="539" r:id="rId55"/>
    <p:sldId id="414" r:id="rId56"/>
    <p:sldId id="322" r:id="rId57"/>
    <p:sldId id="323" r:id="rId58"/>
    <p:sldId id="324" r:id="rId59"/>
    <p:sldId id="325" r:id="rId60"/>
    <p:sldId id="326" r:id="rId61"/>
    <p:sldId id="327" r:id="rId62"/>
    <p:sldId id="458" r:id="rId63"/>
    <p:sldId id="328" r:id="rId64"/>
    <p:sldId id="329" r:id="rId65"/>
    <p:sldId id="330" r:id="rId66"/>
    <p:sldId id="331" r:id="rId67"/>
    <p:sldId id="332" r:id="rId68"/>
    <p:sldId id="411" r:id="rId69"/>
    <p:sldId id="479" r:id="rId70"/>
    <p:sldId id="462" r:id="rId71"/>
    <p:sldId id="584" r:id="rId72"/>
    <p:sldId id="391" r:id="rId73"/>
    <p:sldId id="412" r:id="rId74"/>
    <p:sldId id="275" r:id="rId75"/>
    <p:sldId id="284" r:id="rId76"/>
    <p:sldId id="257" r:id="rId77"/>
    <p:sldId id="265" r:id="rId78"/>
    <p:sldId id="276" r:id="rId79"/>
    <p:sldId id="282" r:id="rId80"/>
    <p:sldId id="277" r:id="rId81"/>
    <p:sldId id="264" r:id="rId82"/>
    <p:sldId id="258" r:id="rId83"/>
    <p:sldId id="266" r:id="rId84"/>
    <p:sldId id="259" r:id="rId85"/>
    <p:sldId id="438" r:id="rId86"/>
    <p:sldId id="493" r:id="rId87"/>
    <p:sldId id="494" r:id="rId88"/>
    <p:sldId id="541" r:id="rId89"/>
    <p:sldId id="283" r:id="rId90"/>
    <p:sldId id="285" r:id="rId91"/>
    <p:sldId id="260" r:id="rId92"/>
    <p:sldId id="278" r:id="rId93"/>
    <p:sldId id="288" r:id="rId94"/>
    <p:sldId id="289" r:id="rId95"/>
    <p:sldId id="290" r:id="rId96"/>
    <p:sldId id="806" r:id="rId97"/>
    <p:sldId id="261" r:id="rId98"/>
    <p:sldId id="295" r:id="rId99"/>
    <p:sldId id="334" r:id="rId100"/>
    <p:sldId id="297" r:id="rId101"/>
    <p:sldId id="298" r:id="rId102"/>
    <p:sldId id="299" r:id="rId103"/>
    <p:sldId id="335" r:id="rId104"/>
    <p:sldId id="302" r:id="rId105"/>
    <p:sldId id="262" r:id="rId106"/>
    <p:sldId id="393" r:id="rId107"/>
    <p:sldId id="263" r:id="rId108"/>
    <p:sldId id="392" r:id="rId109"/>
    <p:sldId id="416" r:id="rId110"/>
    <p:sldId id="417" r:id="rId111"/>
    <p:sldId id="419" r:id="rId112"/>
    <p:sldId id="267" r:id="rId113"/>
    <p:sldId id="805" r:id="rId114"/>
    <p:sldId id="488" r:id="rId115"/>
    <p:sldId id="489" r:id="rId116"/>
    <p:sldId id="303" r:id="rId117"/>
    <p:sldId id="304" r:id="rId118"/>
    <p:sldId id="305" r:id="rId119"/>
    <p:sldId id="420" r:id="rId120"/>
    <p:sldId id="421" r:id="rId121"/>
    <p:sldId id="422" r:id="rId122"/>
    <p:sldId id="423" r:id="rId123"/>
    <p:sldId id="424" r:id="rId124"/>
    <p:sldId id="427" r:id="rId125"/>
    <p:sldId id="341" r:id="rId126"/>
    <p:sldId id="428" r:id="rId127"/>
    <p:sldId id="338" r:id="rId128"/>
    <p:sldId id="337" r:id="rId129"/>
    <p:sldId id="339" r:id="rId130"/>
    <p:sldId id="342" r:id="rId131"/>
    <p:sldId id="306" r:id="rId132"/>
    <p:sldId id="269" r:id="rId133"/>
    <p:sldId id="311" r:id="rId134"/>
    <p:sldId id="312" r:id="rId135"/>
    <p:sldId id="313" r:id="rId136"/>
    <p:sldId id="315" r:id="rId137"/>
    <p:sldId id="316" r:id="rId138"/>
    <p:sldId id="343" r:id="rId139"/>
    <p:sldId id="344" r:id="rId140"/>
    <p:sldId id="345" r:id="rId141"/>
    <p:sldId id="397" r:id="rId142"/>
    <p:sldId id="490" r:id="rId143"/>
    <p:sldId id="491" r:id="rId144"/>
    <p:sldId id="349" r:id="rId145"/>
    <p:sldId id="394" r:id="rId146"/>
    <p:sldId id="395" r:id="rId147"/>
    <p:sldId id="396" r:id="rId148"/>
    <p:sldId id="439" r:id="rId149"/>
    <p:sldId id="440" r:id="rId150"/>
    <p:sldId id="408" r:id="rId151"/>
    <p:sldId id="409" r:id="rId152"/>
    <p:sldId id="418" r:id="rId153"/>
    <p:sldId id="399" r:id="rId154"/>
    <p:sldId id="401" r:id="rId155"/>
    <p:sldId id="400" r:id="rId156"/>
    <p:sldId id="402" r:id="rId157"/>
    <p:sldId id="403" r:id="rId158"/>
    <p:sldId id="404" r:id="rId159"/>
    <p:sldId id="780" r:id="rId160"/>
    <p:sldId id="717" r:id="rId161"/>
    <p:sldId id="718" r:id="rId162"/>
    <p:sldId id="719" r:id="rId163"/>
    <p:sldId id="720" r:id="rId164"/>
    <p:sldId id="721" r:id="rId165"/>
    <p:sldId id="722" r:id="rId166"/>
    <p:sldId id="723" r:id="rId167"/>
    <p:sldId id="724" r:id="rId168"/>
    <p:sldId id="725" r:id="rId169"/>
    <p:sldId id="726" r:id="rId170"/>
    <p:sldId id="727" r:id="rId171"/>
    <p:sldId id="728" r:id="rId172"/>
    <p:sldId id="729" r:id="rId173"/>
    <p:sldId id="730" r:id="rId174"/>
    <p:sldId id="731" r:id="rId175"/>
    <p:sldId id="732" r:id="rId176"/>
    <p:sldId id="733" r:id="rId177"/>
    <p:sldId id="734" r:id="rId178"/>
    <p:sldId id="735" r:id="rId179"/>
    <p:sldId id="736" r:id="rId180"/>
    <p:sldId id="784" r:id="rId181"/>
    <p:sldId id="785" r:id="rId182"/>
    <p:sldId id="786" r:id="rId183"/>
    <p:sldId id="787" r:id="rId184"/>
    <p:sldId id="783" r:id="rId185"/>
    <p:sldId id="737" r:id="rId186"/>
    <p:sldId id="738" r:id="rId187"/>
    <p:sldId id="739" r:id="rId188"/>
    <p:sldId id="740" r:id="rId189"/>
    <p:sldId id="741" r:id="rId190"/>
    <p:sldId id="742" r:id="rId191"/>
    <p:sldId id="743" r:id="rId192"/>
    <p:sldId id="748" r:id="rId193"/>
    <p:sldId id="749" r:id="rId194"/>
    <p:sldId id="750" r:id="rId195"/>
    <p:sldId id="751" r:id="rId196"/>
    <p:sldId id="752" r:id="rId197"/>
    <p:sldId id="753" r:id="rId198"/>
    <p:sldId id="754" r:id="rId199"/>
    <p:sldId id="755" r:id="rId200"/>
    <p:sldId id="788" r:id="rId201"/>
    <p:sldId id="756" r:id="rId202"/>
    <p:sldId id="757" r:id="rId203"/>
    <p:sldId id="758" r:id="rId204"/>
    <p:sldId id="759" r:id="rId205"/>
    <p:sldId id="760" r:id="rId206"/>
    <p:sldId id="761" r:id="rId207"/>
    <p:sldId id="762" r:id="rId208"/>
    <p:sldId id="763" r:id="rId209"/>
    <p:sldId id="764" r:id="rId210"/>
    <p:sldId id="765" r:id="rId211"/>
    <p:sldId id="766" r:id="rId212"/>
    <p:sldId id="767" r:id="rId213"/>
    <p:sldId id="768" r:id="rId214"/>
    <p:sldId id="769" r:id="rId215"/>
    <p:sldId id="770" r:id="rId216"/>
    <p:sldId id="771" r:id="rId217"/>
    <p:sldId id="772" r:id="rId218"/>
    <p:sldId id="773" r:id="rId219"/>
    <p:sldId id="774" r:id="rId220"/>
    <p:sldId id="775" r:id="rId221"/>
    <p:sldId id="776" r:id="rId222"/>
    <p:sldId id="777" r:id="rId223"/>
    <p:sldId id="778" r:id="rId224"/>
    <p:sldId id="779" r:id="rId225"/>
    <p:sldId id="807" r:id="rId226"/>
    <p:sldId id="354" r:id="rId227"/>
    <p:sldId id="789" r:id="rId228"/>
    <p:sldId id="791" r:id="rId229"/>
    <p:sldId id="792" r:id="rId230"/>
    <p:sldId id="670" r:id="rId231"/>
    <p:sldId id="808" r:id="rId232"/>
    <p:sldId id="669" r:id="rId233"/>
    <p:sldId id="355" r:id="rId234"/>
    <p:sldId id="356" r:id="rId235"/>
    <p:sldId id="406" r:id="rId236"/>
    <p:sldId id="382" r:id="rId237"/>
    <p:sldId id="821" r:id="rId238"/>
    <p:sldId id="822" r:id="rId239"/>
    <p:sldId id="527" r:id="rId240"/>
    <p:sldId id="357" r:id="rId241"/>
    <p:sldId id="359" r:id="rId242"/>
    <p:sldId id="360" r:id="rId243"/>
    <p:sldId id="361" r:id="rId244"/>
    <p:sldId id="358" r:id="rId245"/>
    <p:sldId id="410" r:id="rId246"/>
    <p:sldId id="362" r:id="rId247"/>
    <p:sldId id="363" r:id="rId248"/>
    <p:sldId id="820" r:id="rId249"/>
    <p:sldId id="407" r:id="rId250"/>
    <p:sldId id="528" r:id="rId251"/>
    <p:sldId id="350" r:id="rId252"/>
    <p:sldId id="545" r:id="rId253"/>
    <p:sldId id="351" r:id="rId254"/>
    <p:sldId id="546" r:id="rId255"/>
    <p:sldId id="547" r:id="rId256"/>
    <p:sldId id="548" r:id="rId257"/>
    <p:sldId id="364" r:id="rId258"/>
    <p:sldId id="365" r:id="rId259"/>
    <p:sldId id="366" r:id="rId260"/>
    <p:sldId id="556" r:id="rId261"/>
    <p:sldId id="583" r:id="rId262"/>
    <p:sldId id="557" r:id="rId263"/>
    <p:sldId id="558" r:id="rId264"/>
    <p:sldId id="559" r:id="rId265"/>
    <p:sldId id="560" r:id="rId266"/>
    <p:sldId id="561" r:id="rId267"/>
    <p:sldId id="562" r:id="rId268"/>
    <p:sldId id="563" r:id="rId269"/>
    <p:sldId id="564" r:id="rId270"/>
    <p:sldId id="565" r:id="rId271"/>
    <p:sldId id="566" r:id="rId272"/>
    <p:sldId id="567" r:id="rId273"/>
    <p:sldId id="568" r:id="rId274"/>
    <p:sldId id="569" r:id="rId275"/>
    <p:sldId id="570" r:id="rId276"/>
    <p:sldId id="571" r:id="rId277"/>
    <p:sldId id="572" r:id="rId278"/>
    <p:sldId id="573" r:id="rId279"/>
    <p:sldId id="574" r:id="rId280"/>
    <p:sldId id="575" r:id="rId281"/>
    <p:sldId id="576" r:id="rId282"/>
    <p:sldId id="577" r:id="rId283"/>
    <p:sldId id="578" r:id="rId284"/>
    <p:sldId id="579" r:id="rId285"/>
    <p:sldId id="580" r:id="rId286"/>
    <p:sldId id="581" r:id="rId287"/>
    <p:sldId id="582" r:id="rId288"/>
    <p:sldId id="530" r:id="rId289"/>
    <p:sldId id="445" r:id="rId290"/>
    <p:sldId id="496" r:id="rId291"/>
    <p:sldId id="497" r:id="rId292"/>
    <p:sldId id="446" r:id="rId293"/>
    <p:sldId id="450" r:id="rId294"/>
    <p:sldId id="447" r:id="rId295"/>
    <p:sldId id="501" r:id="rId296"/>
    <p:sldId id="529" r:id="rId297"/>
    <p:sldId id="504" r:id="rId298"/>
    <p:sldId id="511" r:id="rId299"/>
    <p:sldId id="512" r:id="rId300"/>
    <p:sldId id="505" r:id="rId301"/>
    <p:sldId id="506" r:id="rId302"/>
    <p:sldId id="507" r:id="rId303"/>
    <p:sldId id="503" r:id="rId304"/>
    <p:sldId id="502" r:id="rId305"/>
    <p:sldId id="508" r:id="rId306"/>
    <p:sldId id="509" r:id="rId307"/>
    <p:sldId id="553" r:id="rId308"/>
    <p:sldId id="513" r:id="rId309"/>
    <p:sldId id="514" r:id="rId310"/>
    <p:sldId id="518" r:id="rId311"/>
    <p:sldId id="451" r:id="rId312"/>
    <p:sldId id="500" r:id="rId313"/>
    <p:sldId id="516" r:id="rId314"/>
    <p:sldId id="626" r:id="rId315"/>
    <p:sldId id="517" r:id="rId316"/>
    <p:sldId id="452" r:id="rId317"/>
    <p:sldId id="519" r:id="rId318"/>
    <p:sldId id="520" r:id="rId319"/>
    <p:sldId id="525" r:id="rId320"/>
    <p:sldId id="521" r:id="rId321"/>
    <p:sldId id="522" r:id="rId322"/>
    <p:sldId id="523" r:id="rId323"/>
    <p:sldId id="524" r:id="rId324"/>
    <p:sldId id="542" r:id="rId325"/>
    <p:sldId id="453" r:id="rId326"/>
    <p:sldId id="454" r:id="rId327"/>
    <p:sldId id="455" r:id="rId328"/>
    <p:sldId id="531" r:id="rId329"/>
    <p:sldId id="526" r:id="rId330"/>
    <p:sldId id="532" r:id="rId331"/>
    <p:sldId id="429" r:id="rId332"/>
    <p:sldId id="430" r:id="rId333"/>
    <p:sldId id="435" r:id="rId334"/>
    <p:sldId id="436" r:id="rId335"/>
    <p:sldId id="431" r:id="rId336"/>
    <p:sldId id="432" r:id="rId337"/>
    <p:sldId id="433" r:id="rId338"/>
    <p:sldId id="434" r:id="rId339"/>
    <p:sldId id="543" r:id="rId340"/>
    <p:sldId id="645" r:id="rId341"/>
    <p:sldId id="646" r:id="rId342"/>
    <p:sldId id="647" r:id="rId343"/>
    <p:sldId id="648" r:id="rId344"/>
    <p:sldId id="649" r:id="rId345"/>
    <p:sldId id="650" r:id="rId346"/>
    <p:sldId id="652" r:id="rId347"/>
    <p:sldId id="651" r:id="rId348"/>
    <p:sldId id="653" r:id="rId349"/>
    <p:sldId id="655" r:id="rId350"/>
    <p:sldId id="654" r:id="rId351"/>
    <p:sldId id="794" r:id="rId352"/>
    <p:sldId id="656" r:id="rId353"/>
    <p:sldId id="644" r:id="rId354"/>
    <p:sldId id="441" r:id="rId355"/>
    <p:sldId id="442" r:id="rId356"/>
    <p:sldId id="443" r:id="rId357"/>
    <p:sldId id="444" r:id="rId358"/>
    <p:sldId id="375" r:id="rId359"/>
    <p:sldId id="369" r:id="rId360"/>
    <p:sldId id="370" r:id="rId361"/>
    <p:sldId id="437" r:id="rId362"/>
    <p:sldId id="371" r:id="rId363"/>
    <p:sldId id="372" r:id="rId364"/>
    <p:sldId id="373" r:id="rId365"/>
    <p:sldId id="374" r:id="rId366"/>
    <p:sldId id="657" r:id="rId367"/>
    <p:sldId id="658" r:id="rId368"/>
    <p:sldId id="671" r:id="rId369"/>
    <p:sldId id="795" r:id="rId370"/>
    <p:sldId id="796" r:id="rId371"/>
    <p:sldId id="793" r:id="rId372"/>
    <p:sldId id="674" r:id="rId373"/>
    <p:sldId id="675" r:id="rId374"/>
    <p:sldId id="676" r:id="rId375"/>
    <p:sldId id="677" r:id="rId376"/>
    <p:sldId id="681" r:id="rId377"/>
    <p:sldId id="682" r:id="rId378"/>
    <p:sldId id="683" r:id="rId379"/>
    <p:sldId id="809" r:id="rId380"/>
    <p:sldId id="684" r:id="rId381"/>
    <p:sldId id="685" r:id="rId382"/>
    <p:sldId id="687" r:id="rId383"/>
    <p:sldId id="688" r:id="rId384"/>
    <p:sldId id="686" r:id="rId385"/>
    <p:sldId id="689" r:id="rId386"/>
    <p:sldId id="690" r:id="rId387"/>
    <p:sldId id="691" r:id="rId388"/>
    <p:sldId id="673" r:id="rId389"/>
    <p:sldId id="694" r:id="rId390"/>
    <p:sldId id="695" r:id="rId391"/>
    <p:sldId id="696" r:id="rId392"/>
    <p:sldId id="697" r:id="rId393"/>
    <p:sldId id="692" r:id="rId394"/>
    <p:sldId id="819" r:id="rId395"/>
    <p:sldId id="817" r:id="rId396"/>
    <p:sldId id="818" r:id="rId397"/>
    <p:sldId id="693" r:id="rId398"/>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E8AE20EB-4705-441C-8E63-9E4AAF7AFBA9}">
          <p14:sldIdLst>
            <p14:sldId id="663"/>
            <p14:sldId id="291"/>
            <p14:sldId id="710"/>
            <p14:sldId id="711"/>
            <p14:sldId id="712"/>
            <p14:sldId id="716"/>
            <p14:sldId id="713"/>
            <p14:sldId id="317"/>
            <p14:sldId id="699"/>
            <p14:sldId id="700"/>
            <p14:sldId id="701"/>
            <p14:sldId id="702"/>
            <p14:sldId id="797"/>
            <p14:sldId id="802"/>
            <p14:sldId id="803"/>
            <p14:sldId id="799"/>
            <p14:sldId id="798"/>
            <p14:sldId id="800"/>
            <p14:sldId id="703"/>
            <p14:sldId id="704"/>
            <p14:sldId id="705"/>
            <p14:sldId id="706"/>
            <p14:sldId id="714"/>
            <p14:sldId id="804"/>
            <p14:sldId id="715"/>
            <p14:sldId id="801"/>
            <p14:sldId id="707"/>
            <p14:sldId id="708"/>
            <p14:sldId id="709"/>
            <p14:sldId id="815"/>
            <p14:sldId id="698"/>
            <p14:sldId id="533"/>
            <p14:sldId id="551"/>
            <p14:sldId id="534"/>
            <p14:sldId id="550"/>
            <p14:sldId id="549"/>
            <p14:sldId id="540"/>
            <p14:sldId id="535"/>
            <p14:sldId id="812"/>
            <p14:sldId id="811"/>
            <p14:sldId id="813"/>
            <p14:sldId id="814"/>
            <p14:sldId id="816"/>
            <p14:sldId id="536"/>
            <p14:sldId id="537"/>
            <p14:sldId id="538"/>
            <p14:sldId id="539"/>
            <p14:sldId id="414"/>
            <p14:sldId id="322"/>
            <p14:sldId id="323"/>
            <p14:sldId id="324"/>
            <p14:sldId id="325"/>
            <p14:sldId id="326"/>
            <p14:sldId id="327"/>
            <p14:sldId id="458"/>
            <p14:sldId id="328"/>
            <p14:sldId id="329"/>
            <p14:sldId id="330"/>
            <p14:sldId id="331"/>
            <p14:sldId id="332"/>
            <p14:sldId id="411"/>
            <p14:sldId id="479"/>
            <p14:sldId id="462"/>
            <p14:sldId id="584"/>
            <p14:sldId id="391"/>
            <p14:sldId id="412"/>
            <p14:sldId id="275"/>
            <p14:sldId id="284"/>
            <p14:sldId id="257"/>
            <p14:sldId id="265"/>
            <p14:sldId id="276"/>
            <p14:sldId id="282"/>
            <p14:sldId id="277"/>
            <p14:sldId id="264"/>
            <p14:sldId id="258"/>
            <p14:sldId id="266"/>
            <p14:sldId id="259"/>
            <p14:sldId id="438"/>
            <p14:sldId id="493"/>
            <p14:sldId id="494"/>
            <p14:sldId id="541"/>
            <p14:sldId id="283"/>
            <p14:sldId id="285"/>
            <p14:sldId id="260"/>
            <p14:sldId id="278"/>
            <p14:sldId id="288"/>
            <p14:sldId id="289"/>
            <p14:sldId id="290"/>
            <p14:sldId id="806"/>
            <p14:sldId id="261"/>
            <p14:sldId id="295"/>
            <p14:sldId id="334"/>
            <p14:sldId id="297"/>
            <p14:sldId id="298"/>
            <p14:sldId id="299"/>
            <p14:sldId id="335"/>
            <p14:sldId id="302"/>
            <p14:sldId id="262"/>
            <p14:sldId id="393"/>
            <p14:sldId id="263"/>
            <p14:sldId id="392"/>
            <p14:sldId id="416"/>
            <p14:sldId id="417"/>
            <p14:sldId id="419"/>
            <p14:sldId id="267"/>
            <p14:sldId id="805"/>
            <p14:sldId id="488"/>
            <p14:sldId id="489"/>
            <p14:sldId id="303"/>
            <p14:sldId id="304"/>
            <p14:sldId id="305"/>
            <p14:sldId id="420"/>
            <p14:sldId id="421"/>
            <p14:sldId id="422"/>
            <p14:sldId id="423"/>
            <p14:sldId id="424"/>
            <p14:sldId id="427"/>
            <p14:sldId id="341"/>
            <p14:sldId id="428"/>
            <p14:sldId id="338"/>
            <p14:sldId id="337"/>
            <p14:sldId id="339"/>
            <p14:sldId id="342"/>
            <p14:sldId id="306"/>
            <p14:sldId id="269"/>
            <p14:sldId id="311"/>
            <p14:sldId id="312"/>
            <p14:sldId id="313"/>
            <p14:sldId id="315"/>
            <p14:sldId id="316"/>
            <p14:sldId id="343"/>
            <p14:sldId id="344"/>
            <p14:sldId id="345"/>
            <p14:sldId id="397"/>
            <p14:sldId id="490"/>
            <p14:sldId id="491"/>
            <p14:sldId id="349"/>
            <p14:sldId id="394"/>
            <p14:sldId id="395"/>
            <p14:sldId id="396"/>
            <p14:sldId id="439"/>
            <p14:sldId id="440"/>
            <p14:sldId id="408"/>
            <p14:sldId id="409"/>
            <p14:sldId id="418"/>
            <p14:sldId id="399"/>
            <p14:sldId id="401"/>
            <p14:sldId id="400"/>
            <p14:sldId id="402"/>
            <p14:sldId id="403"/>
            <p14:sldId id="404"/>
            <p14:sldId id="780"/>
            <p14:sldId id="717"/>
            <p14:sldId id="718"/>
            <p14:sldId id="719"/>
            <p14:sldId id="720"/>
            <p14:sldId id="721"/>
            <p14:sldId id="722"/>
            <p14:sldId id="723"/>
            <p14:sldId id="724"/>
            <p14:sldId id="725"/>
            <p14:sldId id="726"/>
            <p14:sldId id="727"/>
            <p14:sldId id="728"/>
            <p14:sldId id="729"/>
            <p14:sldId id="730"/>
            <p14:sldId id="731"/>
            <p14:sldId id="732"/>
            <p14:sldId id="733"/>
            <p14:sldId id="734"/>
            <p14:sldId id="735"/>
            <p14:sldId id="736"/>
            <p14:sldId id="784"/>
            <p14:sldId id="785"/>
            <p14:sldId id="786"/>
            <p14:sldId id="787"/>
            <p14:sldId id="783"/>
            <p14:sldId id="737"/>
            <p14:sldId id="738"/>
            <p14:sldId id="739"/>
            <p14:sldId id="740"/>
            <p14:sldId id="741"/>
            <p14:sldId id="742"/>
            <p14:sldId id="743"/>
            <p14:sldId id="748"/>
            <p14:sldId id="749"/>
            <p14:sldId id="750"/>
            <p14:sldId id="751"/>
            <p14:sldId id="752"/>
            <p14:sldId id="753"/>
            <p14:sldId id="754"/>
            <p14:sldId id="755"/>
            <p14:sldId id="788"/>
            <p14:sldId id="756"/>
            <p14:sldId id="757"/>
            <p14:sldId id="758"/>
            <p14:sldId id="759"/>
            <p14:sldId id="760"/>
            <p14:sldId id="761"/>
            <p14:sldId id="762"/>
            <p14:sldId id="763"/>
            <p14:sldId id="764"/>
            <p14:sldId id="765"/>
            <p14:sldId id="766"/>
            <p14:sldId id="767"/>
            <p14:sldId id="768"/>
            <p14:sldId id="769"/>
            <p14:sldId id="770"/>
            <p14:sldId id="771"/>
            <p14:sldId id="772"/>
            <p14:sldId id="773"/>
            <p14:sldId id="774"/>
            <p14:sldId id="775"/>
            <p14:sldId id="776"/>
            <p14:sldId id="777"/>
            <p14:sldId id="778"/>
            <p14:sldId id="779"/>
            <p14:sldId id="807"/>
            <p14:sldId id="354"/>
            <p14:sldId id="789"/>
            <p14:sldId id="791"/>
            <p14:sldId id="792"/>
            <p14:sldId id="670"/>
            <p14:sldId id="808"/>
            <p14:sldId id="669"/>
            <p14:sldId id="355"/>
            <p14:sldId id="356"/>
            <p14:sldId id="406"/>
            <p14:sldId id="382"/>
            <p14:sldId id="821"/>
            <p14:sldId id="822"/>
            <p14:sldId id="527"/>
            <p14:sldId id="357"/>
            <p14:sldId id="359"/>
            <p14:sldId id="360"/>
            <p14:sldId id="361"/>
            <p14:sldId id="358"/>
            <p14:sldId id="410"/>
            <p14:sldId id="362"/>
            <p14:sldId id="363"/>
            <p14:sldId id="820"/>
            <p14:sldId id="407"/>
            <p14:sldId id="528"/>
            <p14:sldId id="350"/>
            <p14:sldId id="545"/>
            <p14:sldId id="351"/>
            <p14:sldId id="546"/>
            <p14:sldId id="547"/>
            <p14:sldId id="548"/>
            <p14:sldId id="364"/>
            <p14:sldId id="365"/>
            <p14:sldId id="366"/>
            <p14:sldId id="556"/>
            <p14:sldId id="583"/>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575"/>
            <p14:sldId id="576"/>
            <p14:sldId id="577"/>
            <p14:sldId id="578"/>
            <p14:sldId id="579"/>
            <p14:sldId id="580"/>
            <p14:sldId id="581"/>
            <p14:sldId id="582"/>
            <p14:sldId id="530"/>
            <p14:sldId id="445"/>
            <p14:sldId id="496"/>
            <p14:sldId id="497"/>
            <p14:sldId id="446"/>
            <p14:sldId id="450"/>
            <p14:sldId id="447"/>
            <p14:sldId id="501"/>
            <p14:sldId id="529"/>
            <p14:sldId id="504"/>
            <p14:sldId id="511"/>
            <p14:sldId id="512"/>
            <p14:sldId id="505"/>
            <p14:sldId id="506"/>
            <p14:sldId id="507"/>
            <p14:sldId id="503"/>
            <p14:sldId id="502"/>
            <p14:sldId id="508"/>
            <p14:sldId id="509"/>
            <p14:sldId id="553"/>
            <p14:sldId id="513"/>
            <p14:sldId id="514"/>
            <p14:sldId id="518"/>
            <p14:sldId id="451"/>
            <p14:sldId id="500"/>
            <p14:sldId id="516"/>
            <p14:sldId id="626"/>
            <p14:sldId id="517"/>
            <p14:sldId id="452"/>
            <p14:sldId id="519"/>
            <p14:sldId id="520"/>
            <p14:sldId id="525"/>
            <p14:sldId id="521"/>
            <p14:sldId id="522"/>
            <p14:sldId id="523"/>
            <p14:sldId id="524"/>
            <p14:sldId id="542"/>
            <p14:sldId id="453"/>
            <p14:sldId id="454"/>
            <p14:sldId id="455"/>
            <p14:sldId id="531"/>
            <p14:sldId id="526"/>
            <p14:sldId id="532"/>
            <p14:sldId id="429"/>
            <p14:sldId id="430"/>
            <p14:sldId id="435"/>
            <p14:sldId id="436"/>
            <p14:sldId id="431"/>
            <p14:sldId id="432"/>
            <p14:sldId id="433"/>
            <p14:sldId id="434"/>
            <p14:sldId id="543"/>
            <p14:sldId id="645"/>
            <p14:sldId id="646"/>
            <p14:sldId id="647"/>
            <p14:sldId id="648"/>
            <p14:sldId id="649"/>
            <p14:sldId id="650"/>
            <p14:sldId id="652"/>
            <p14:sldId id="651"/>
            <p14:sldId id="653"/>
            <p14:sldId id="655"/>
            <p14:sldId id="654"/>
            <p14:sldId id="794"/>
            <p14:sldId id="656"/>
            <p14:sldId id="644"/>
            <p14:sldId id="441"/>
            <p14:sldId id="442"/>
            <p14:sldId id="443"/>
            <p14:sldId id="444"/>
            <p14:sldId id="375"/>
            <p14:sldId id="369"/>
            <p14:sldId id="370"/>
            <p14:sldId id="437"/>
            <p14:sldId id="371"/>
            <p14:sldId id="372"/>
            <p14:sldId id="373"/>
            <p14:sldId id="374"/>
            <p14:sldId id="657"/>
            <p14:sldId id="658"/>
            <p14:sldId id="671"/>
            <p14:sldId id="795"/>
            <p14:sldId id="796"/>
            <p14:sldId id="793"/>
            <p14:sldId id="674"/>
            <p14:sldId id="675"/>
            <p14:sldId id="676"/>
            <p14:sldId id="677"/>
            <p14:sldId id="681"/>
            <p14:sldId id="682"/>
            <p14:sldId id="683"/>
            <p14:sldId id="809"/>
            <p14:sldId id="684"/>
            <p14:sldId id="685"/>
            <p14:sldId id="687"/>
            <p14:sldId id="688"/>
            <p14:sldId id="686"/>
            <p14:sldId id="689"/>
            <p14:sldId id="690"/>
            <p14:sldId id="691"/>
            <p14:sldId id="673"/>
            <p14:sldId id="694"/>
            <p14:sldId id="695"/>
            <p14:sldId id="696"/>
            <p14:sldId id="697"/>
            <p14:sldId id="692"/>
            <p14:sldId id="819"/>
            <p14:sldId id="817"/>
            <p14:sldId id="818"/>
            <p14:sldId id="69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42" autoAdjust="0"/>
    <p:restoredTop sz="94660"/>
  </p:normalViewPr>
  <p:slideViewPr>
    <p:cSldViewPr>
      <p:cViewPr varScale="1">
        <p:scale>
          <a:sx n="106" d="100"/>
          <a:sy n="106" d="100"/>
        </p:scale>
        <p:origin x="-1848"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99" Type="http://schemas.openxmlformats.org/officeDocument/2006/relationships/slide" Target="slides/slide291.xml"/><Relationship Id="rId21" Type="http://schemas.openxmlformats.org/officeDocument/2006/relationships/slide" Target="slides/slide13.xml"/><Relationship Id="rId63" Type="http://schemas.openxmlformats.org/officeDocument/2006/relationships/slide" Target="slides/slide55.xml"/><Relationship Id="rId159" Type="http://schemas.openxmlformats.org/officeDocument/2006/relationships/slide" Target="slides/slide151.xml"/><Relationship Id="rId324" Type="http://schemas.openxmlformats.org/officeDocument/2006/relationships/slide" Target="slides/slide316.xml"/><Relationship Id="rId366" Type="http://schemas.openxmlformats.org/officeDocument/2006/relationships/slide" Target="slides/slide358.xml"/><Relationship Id="rId170" Type="http://schemas.openxmlformats.org/officeDocument/2006/relationships/slide" Target="slides/slide162.xml"/><Relationship Id="rId226" Type="http://schemas.openxmlformats.org/officeDocument/2006/relationships/slide" Target="slides/slide218.xml"/><Relationship Id="rId268" Type="http://schemas.openxmlformats.org/officeDocument/2006/relationships/slide" Target="slides/slide260.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314" Type="http://schemas.openxmlformats.org/officeDocument/2006/relationships/slide" Target="slides/slide306.xml"/><Relationship Id="rId335" Type="http://schemas.openxmlformats.org/officeDocument/2006/relationships/slide" Target="slides/slide327.xml"/><Relationship Id="rId356" Type="http://schemas.openxmlformats.org/officeDocument/2006/relationships/slide" Target="slides/slide348.xml"/><Relationship Id="rId377" Type="http://schemas.openxmlformats.org/officeDocument/2006/relationships/slide" Target="slides/slide369.xml"/><Relationship Id="rId398" Type="http://schemas.openxmlformats.org/officeDocument/2006/relationships/slide" Target="slides/slide390.xml"/><Relationship Id="rId5" Type="http://schemas.openxmlformats.org/officeDocument/2006/relationships/slideMaster" Target="slideMasters/slideMaster5.xml"/><Relationship Id="rId95" Type="http://schemas.openxmlformats.org/officeDocument/2006/relationships/slide" Target="slides/slide87.xml"/><Relationship Id="rId160" Type="http://schemas.openxmlformats.org/officeDocument/2006/relationships/slide" Target="slides/slide152.xml"/><Relationship Id="rId181" Type="http://schemas.openxmlformats.org/officeDocument/2006/relationships/slide" Target="slides/slide173.xml"/><Relationship Id="rId216" Type="http://schemas.openxmlformats.org/officeDocument/2006/relationships/slide" Target="slides/slide208.xml"/><Relationship Id="rId237" Type="http://schemas.openxmlformats.org/officeDocument/2006/relationships/slide" Target="slides/slide229.xml"/><Relationship Id="rId402" Type="http://schemas.openxmlformats.org/officeDocument/2006/relationships/theme" Target="theme/theme1.xml"/><Relationship Id="rId258" Type="http://schemas.openxmlformats.org/officeDocument/2006/relationships/slide" Target="slides/slide250.xml"/><Relationship Id="rId279" Type="http://schemas.openxmlformats.org/officeDocument/2006/relationships/slide" Target="slides/slide271.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290" Type="http://schemas.openxmlformats.org/officeDocument/2006/relationships/slide" Target="slides/slide282.xml"/><Relationship Id="rId304" Type="http://schemas.openxmlformats.org/officeDocument/2006/relationships/slide" Target="slides/slide296.xml"/><Relationship Id="rId325" Type="http://schemas.openxmlformats.org/officeDocument/2006/relationships/slide" Target="slides/slide317.xml"/><Relationship Id="rId346" Type="http://schemas.openxmlformats.org/officeDocument/2006/relationships/slide" Target="slides/slide338.xml"/><Relationship Id="rId367" Type="http://schemas.openxmlformats.org/officeDocument/2006/relationships/slide" Target="slides/slide359.xml"/><Relationship Id="rId388" Type="http://schemas.openxmlformats.org/officeDocument/2006/relationships/slide" Target="slides/slide380.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slide" Target="slides/slide163.xml"/><Relationship Id="rId192" Type="http://schemas.openxmlformats.org/officeDocument/2006/relationships/slide" Target="slides/slide184.xml"/><Relationship Id="rId206" Type="http://schemas.openxmlformats.org/officeDocument/2006/relationships/slide" Target="slides/slide198.xml"/><Relationship Id="rId227" Type="http://schemas.openxmlformats.org/officeDocument/2006/relationships/slide" Target="slides/slide219.xml"/><Relationship Id="rId248" Type="http://schemas.openxmlformats.org/officeDocument/2006/relationships/slide" Target="slides/slide240.xml"/><Relationship Id="rId269" Type="http://schemas.openxmlformats.org/officeDocument/2006/relationships/slide" Target="slides/slide261.xml"/><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280" Type="http://schemas.openxmlformats.org/officeDocument/2006/relationships/slide" Target="slides/slide272.xml"/><Relationship Id="rId315" Type="http://schemas.openxmlformats.org/officeDocument/2006/relationships/slide" Target="slides/slide307.xml"/><Relationship Id="rId336" Type="http://schemas.openxmlformats.org/officeDocument/2006/relationships/slide" Target="slides/slide328.xml"/><Relationship Id="rId357" Type="http://schemas.openxmlformats.org/officeDocument/2006/relationships/slide" Target="slides/slide349.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slide" Target="slides/slide153.xml"/><Relationship Id="rId182" Type="http://schemas.openxmlformats.org/officeDocument/2006/relationships/slide" Target="slides/slide174.xml"/><Relationship Id="rId217" Type="http://schemas.openxmlformats.org/officeDocument/2006/relationships/slide" Target="slides/slide209.xml"/><Relationship Id="rId378" Type="http://schemas.openxmlformats.org/officeDocument/2006/relationships/slide" Target="slides/slide370.xml"/><Relationship Id="rId399" Type="http://schemas.openxmlformats.org/officeDocument/2006/relationships/notesMaster" Target="notesMasters/notesMaster1.xml"/><Relationship Id="rId403" Type="http://schemas.openxmlformats.org/officeDocument/2006/relationships/tableStyles" Target="tableStyles.xml"/><Relationship Id="rId6" Type="http://schemas.openxmlformats.org/officeDocument/2006/relationships/slideMaster" Target="slideMasters/slideMaster6.xml"/><Relationship Id="rId238" Type="http://schemas.openxmlformats.org/officeDocument/2006/relationships/slide" Target="slides/slide230.xml"/><Relationship Id="rId259" Type="http://schemas.openxmlformats.org/officeDocument/2006/relationships/slide" Target="slides/slide251.xml"/><Relationship Id="rId23" Type="http://schemas.openxmlformats.org/officeDocument/2006/relationships/slide" Target="slides/slide15.xml"/><Relationship Id="rId119" Type="http://schemas.openxmlformats.org/officeDocument/2006/relationships/slide" Target="slides/slide111.xml"/><Relationship Id="rId270" Type="http://schemas.openxmlformats.org/officeDocument/2006/relationships/slide" Target="slides/slide262.xml"/><Relationship Id="rId291" Type="http://schemas.openxmlformats.org/officeDocument/2006/relationships/slide" Target="slides/slide283.xml"/><Relationship Id="rId305" Type="http://schemas.openxmlformats.org/officeDocument/2006/relationships/slide" Target="slides/slide297.xml"/><Relationship Id="rId326" Type="http://schemas.openxmlformats.org/officeDocument/2006/relationships/slide" Target="slides/slide318.xml"/><Relationship Id="rId347" Type="http://schemas.openxmlformats.org/officeDocument/2006/relationships/slide" Target="slides/slide339.xml"/><Relationship Id="rId44" Type="http://schemas.openxmlformats.org/officeDocument/2006/relationships/slide" Target="slides/slide36.xml"/><Relationship Id="rId65" Type="http://schemas.openxmlformats.org/officeDocument/2006/relationships/slide" Target="slides/slide57.xml"/><Relationship Id="rId86" Type="http://schemas.openxmlformats.org/officeDocument/2006/relationships/slide" Target="slides/slide78.xml"/><Relationship Id="rId130" Type="http://schemas.openxmlformats.org/officeDocument/2006/relationships/slide" Target="slides/slide122.xml"/><Relationship Id="rId151" Type="http://schemas.openxmlformats.org/officeDocument/2006/relationships/slide" Target="slides/slide143.xml"/><Relationship Id="rId368" Type="http://schemas.openxmlformats.org/officeDocument/2006/relationships/slide" Target="slides/slide360.xml"/><Relationship Id="rId389" Type="http://schemas.openxmlformats.org/officeDocument/2006/relationships/slide" Target="slides/slide381.xml"/><Relationship Id="rId172" Type="http://schemas.openxmlformats.org/officeDocument/2006/relationships/slide" Target="slides/slide164.xml"/><Relationship Id="rId193" Type="http://schemas.openxmlformats.org/officeDocument/2006/relationships/slide" Target="slides/slide185.xml"/><Relationship Id="rId207" Type="http://schemas.openxmlformats.org/officeDocument/2006/relationships/slide" Target="slides/slide199.xml"/><Relationship Id="rId228" Type="http://schemas.openxmlformats.org/officeDocument/2006/relationships/slide" Target="slides/slide220.xml"/><Relationship Id="rId249" Type="http://schemas.openxmlformats.org/officeDocument/2006/relationships/slide" Target="slides/slide241.xml"/><Relationship Id="rId13" Type="http://schemas.openxmlformats.org/officeDocument/2006/relationships/slide" Target="slides/slide5.xml"/><Relationship Id="rId109" Type="http://schemas.openxmlformats.org/officeDocument/2006/relationships/slide" Target="slides/slide101.xml"/><Relationship Id="rId260" Type="http://schemas.openxmlformats.org/officeDocument/2006/relationships/slide" Target="slides/slide252.xml"/><Relationship Id="rId281" Type="http://schemas.openxmlformats.org/officeDocument/2006/relationships/slide" Target="slides/slide273.xml"/><Relationship Id="rId316" Type="http://schemas.openxmlformats.org/officeDocument/2006/relationships/slide" Target="slides/slide308.xml"/><Relationship Id="rId337" Type="http://schemas.openxmlformats.org/officeDocument/2006/relationships/slide" Target="slides/slide329.xml"/><Relationship Id="rId34" Type="http://schemas.openxmlformats.org/officeDocument/2006/relationships/slide" Target="slides/slide26.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20" Type="http://schemas.openxmlformats.org/officeDocument/2006/relationships/slide" Target="slides/slide112.xml"/><Relationship Id="rId141" Type="http://schemas.openxmlformats.org/officeDocument/2006/relationships/slide" Target="slides/slide133.xml"/><Relationship Id="rId358" Type="http://schemas.openxmlformats.org/officeDocument/2006/relationships/slide" Target="slides/slide350.xml"/><Relationship Id="rId379" Type="http://schemas.openxmlformats.org/officeDocument/2006/relationships/slide" Target="slides/slide371.xml"/><Relationship Id="rId7" Type="http://schemas.openxmlformats.org/officeDocument/2006/relationships/slideMaster" Target="slideMasters/slideMaster7.xml"/><Relationship Id="rId162" Type="http://schemas.openxmlformats.org/officeDocument/2006/relationships/slide" Target="slides/slide154.xml"/><Relationship Id="rId183" Type="http://schemas.openxmlformats.org/officeDocument/2006/relationships/slide" Target="slides/slide175.xml"/><Relationship Id="rId218" Type="http://schemas.openxmlformats.org/officeDocument/2006/relationships/slide" Target="slides/slide210.xml"/><Relationship Id="rId239" Type="http://schemas.openxmlformats.org/officeDocument/2006/relationships/slide" Target="slides/slide231.xml"/><Relationship Id="rId390" Type="http://schemas.openxmlformats.org/officeDocument/2006/relationships/slide" Target="slides/slide382.xml"/><Relationship Id="rId250" Type="http://schemas.openxmlformats.org/officeDocument/2006/relationships/slide" Target="slides/slide242.xml"/><Relationship Id="rId271" Type="http://schemas.openxmlformats.org/officeDocument/2006/relationships/slide" Target="slides/slide263.xml"/><Relationship Id="rId292" Type="http://schemas.openxmlformats.org/officeDocument/2006/relationships/slide" Target="slides/slide284.xml"/><Relationship Id="rId306" Type="http://schemas.openxmlformats.org/officeDocument/2006/relationships/slide" Target="slides/slide298.xml"/><Relationship Id="rId24" Type="http://schemas.openxmlformats.org/officeDocument/2006/relationships/slide" Target="slides/slide16.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31" Type="http://schemas.openxmlformats.org/officeDocument/2006/relationships/slide" Target="slides/slide123.xml"/><Relationship Id="rId327" Type="http://schemas.openxmlformats.org/officeDocument/2006/relationships/slide" Target="slides/slide319.xml"/><Relationship Id="rId348" Type="http://schemas.openxmlformats.org/officeDocument/2006/relationships/slide" Target="slides/slide340.xml"/><Relationship Id="rId369" Type="http://schemas.openxmlformats.org/officeDocument/2006/relationships/slide" Target="slides/slide361.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208" Type="http://schemas.openxmlformats.org/officeDocument/2006/relationships/slide" Target="slides/slide200.xml"/><Relationship Id="rId229" Type="http://schemas.openxmlformats.org/officeDocument/2006/relationships/slide" Target="slides/slide221.xml"/><Relationship Id="rId380" Type="http://schemas.openxmlformats.org/officeDocument/2006/relationships/slide" Target="slides/slide372.xml"/><Relationship Id="rId240" Type="http://schemas.openxmlformats.org/officeDocument/2006/relationships/slide" Target="slides/slide232.xml"/><Relationship Id="rId261" Type="http://schemas.openxmlformats.org/officeDocument/2006/relationships/slide" Target="slides/slide253.xml"/><Relationship Id="rId14" Type="http://schemas.openxmlformats.org/officeDocument/2006/relationships/slide" Target="slides/slide6.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282" Type="http://schemas.openxmlformats.org/officeDocument/2006/relationships/slide" Target="slides/slide274.xml"/><Relationship Id="rId317" Type="http://schemas.openxmlformats.org/officeDocument/2006/relationships/slide" Target="slides/slide309.xml"/><Relationship Id="rId338" Type="http://schemas.openxmlformats.org/officeDocument/2006/relationships/slide" Target="slides/slide330.xml"/><Relationship Id="rId359" Type="http://schemas.openxmlformats.org/officeDocument/2006/relationships/slide" Target="slides/slide351.xml"/><Relationship Id="rId8" Type="http://schemas.openxmlformats.org/officeDocument/2006/relationships/slideMaster" Target="slideMasters/slideMaster8.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219" Type="http://schemas.openxmlformats.org/officeDocument/2006/relationships/slide" Target="slides/slide211.xml"/><Relationship Id="rId370" Type="http://schemas.openxmlformats.org/officeDocument/2006/relationships/slide" Target="slides/slide362.xml"/><Relationship Id="rId391" Type="http://schemas.openxmlformats.org/officeDocument/2006/relationships/slide" Target="slides/slide383.xml"/><Relationship Id="rId230" Type="http://schemas.openxmlformats.org/officeDocument/2006/relationships/slide" Target="slides/slide222.xml"/><Relationship Id="rId251" Type="http://schemas.openxmlformats.org/officeDocument/2006/relationships/slide" Target="slides/slide24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272" Type="http://schemas.openxmlformats.org/officeDocument/2006/relationships/slide" Target="slides/slide264.xml"/><Relationship Id="rId293" Type="http://schemas.openxmlformats.org/officeDocument/2006/relationships/slide" Target="slides/slide285.xml"/><Relationship Id="rId307" Type="http://schemas.openxmlformats.org/officeDocument/2006/relationships/slide" Target="slides/slide299.xml"/><Relationship Id="rId328" Type="http://schemas.openxmlformats.org/officeDocument/2006/relationships/slide" Target="slides/slide320.xml"/><Relationship Id="rId349" Type="http://schemas.openxmlformats.org/officeDocument/2006/relationships/slide" Target="slides/slide341.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95" Type="http://schemas.openxmlformats.org/officeDocument/2006/relationships/slide" Target="slides/slide187.xml"/><Relationship Id="rId209" Type="http://schemas.openxmlformats.org/officeDocument/2006/relationships/slide" Target="slides/slide201.xml"/><Relationship Id="rId360" Type="http://schemas.openxmlformats.org/officeDocument/2006/relationships/slide" Target="slides/slide352.xml"/><Relationship Id="rId381" Type="http://schemas.openxmlformats.org/officeDocument/2006/relationships/slide" Target="slides/slide373.xml"/><Relationship Id="rId220" Type="http://schemas.openxmlformats.org/officeDocument/2006/relationships/slide" Target="slides/slide212.xml"/><Relationship Id="rId241" Type="http://schemas.openxmlformats.org/officeDocument/2006/relationships/slide" Target="slides/slide23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262" Type="http://schemas.openxmlformats.org/officeDocument/2006/relationships/slide" Target="slides/slide254.xml"/><Relationship Id="rId283" Type="http://schemas.openxmlformats.org/officeDocument/2006/relationships/slide" Target="slides/slide275.xml"/><Relationship Id="rId318" Type="http://schemas.openxmlformats.org/officeDocument/2006/relationships/slide" Target="slides/slide310.xml"/><Relationship Id="rId339" Type="http://schemas.openxmlformats.org/officeDocument/2006/relationships/slide" Target="slides/slide331.xml"/><Relationship Id="rId78" Type="http://schemas.openxmlformats.org/officeDocument/2006/relationships/slide" Target="slides/slide70.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64" Type="http://schemas.openxmlformats.org/officeDocument/2006/relationships/slide" Target="slides/slide156.xml"/><Relationship Id="rId185" Type="http://schemas.openxmlformats.org/officeDocument/2006/relationships/slide" Target="slides/slide177.xml"/><Relationship Id="rId350" Type="http://schemas.openxmlformats.org/officeDocument/2006/relationships/slide" Target="slides/slide342.xml"/><Relationship Id="rId371" Type="http://schemas.openxmlformats.org/officeDocument/2006/relationships/slide" Target="slides/slide363.xml"/><Relationship Id="rId9" Type="http://schemas.openxmlformats.org/officeDocument/2006/relationships/slide" Target="slides/slide1.xml"/><Relationship Id="rId210" Type="http://schemas.openxmlformats.org/officeDocument/2006/relationships/slide" Target="slides/slide202.xml"/><Relationship Id="rId392" Type="http://schemas.openxmlformats.org/officeDocument/2006/relationships/slide" Target="slides/slide384.xml"/><Relationship Id="rId26" Type="http://schemas.openxmlformats.org/officeDocument/2006/relationships/slide" Target="slides/slide18.xml"/><Relationship Id="rId231" Type="http://schemas.openxmlformats.org/officeDocument/2006/relationships/slide" Target="slides/slide223.xml"/><Relationship Id="rId252" Type="http://schemas.openxmlformats.org/officeDocument/2006/relationships/slide" Target="slides/slide244.xml"/><Relationship Id="rId273" Type="http://schemas.openxmlformats.org/officeDocument/2006/relationships/slide" Target="slides/slide265.xml"/><Relationship Id="rId294" Type="http://schemas.openxmlformats.org/officeDocument/2006/relationships/slide" Target="slides/slide286.xml"/><Relationship Id="rId308" Type="http://schemas.openxmlformats.org/officeDocument/2006/relationships/slide" Target="slides/slide300.xml"/><Relationship Id="rId329" Type="http://schemas.openxmlformats.org/officeDocument/2006/relationships/slide" Target="slides/slide321.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340" Type="http://schemas.openxmlformats.org/officeDocument/2006/relationships/slide" Target="slides/slide332.xml"/><Relationship Id="rId361" Type="http://schemas.openxmlformats.org/officeDocument/2006/relationships/slide" Target="slides/slide353.xml"/><Relationship Id="rId196" Type="http://schemas.openxmlformats.org/officeDocument/2006/relationships/slide" Target="slides/slide188.xml"/><Relationship Id="rId200" Type="http://schemas.openxmlformats.org/officeDocument/2006/relationships/slide" Target="slides/slide192.xml"/><Relationship Id="rId382" Type="http://schemas.openxmlformats.org/officeDocument/2006/relationships/slide" Target="slides/slide374.xml"/><Relationship Id="rId16" Type="http://schemas.openxmlformats.org/officeDocument/2006/relationships/slide" Target="slides/slide8.xml"/><Relationship Id="rId221" Type="http://schemas.openxmlformats.org/officeDocument/2006/relationships/slide" Target="slides/slide213.xml"/><Relationship Id="rId242" Type="http://schemas.openxmlformats.org/officeDocument/2006/relationships/slide" Target="slides/slide234.xml"/><Relationship Id="rId263" Type="http://schemas.openxmlformats.org/officeDocument/2006/relationships/slide" Target="slides/slide255.xml"/><Relationship Id="rId284" Type="http://schemas.openxmlformats.org/officeDocument/2006/relationships/slide" Target="slides/slide276.xml"/><Relationship Id="rId319" Type="http://schemas.openxmlformats.org/officeDocument/2006/relationships/slide" Target="slides/slide311.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330" Type="http://schemas.openxmlformats.org/officeDocument/2006/relationships/slide" Target="slides/slide322.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351" Type="http://schemas.openxmlformats.org/officeDocument/2006/relationships/slide" Target="slides/slide343.xml"/><Relationship Id="rId372" Type="http://schemas.openxmlformats.org/officeDocument/2006/relationships/slide" Target="slides/slide364.xml"/><Relationship Id="rId393" Type="http://schemas.openxmlformats.org/officeDocument/2006/relationships/slide" Target="slides/slide385.xml"/><Relationship Id="rId211" Type="http://schemas.openxmlformats.org/officeDocument/2006/relationships/slide" Target="slides/slide203.xml"/><Relationship Id="rId232" Type="http://schemas.openxmlformats.org/officeDocument/2006/relationships/slide" Target="slides/slide224.xml"/><Relationship Id="rId253" Type="http://schemas.openxmlformats.org/officeDocument/2006/relationships/slide" Target="slides/slide245.xml"/><Relationship Id="rId274" Type="http://schemas.openxmlformats.org/officeDocument/2006/relationships/slide" Target="slides/slide266.xml"/><Relationship Id="rId295" Type="http://schemas.openxmlformats.org/officeDocument/2006/relationships/slide" Target="slides/slide287.xml"/><Relationship Id="rId309" Type="http://schemas.openxmlformats.org/officeDocument/2006/relationships/slide" Target="slides/slide301.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320" Type="http://schemas.openxmlformats.org/officeDocument/2006/relationships/slide" Target="slides/slide312.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97" Type="http://schemas.openxmlformats.org/officeDocument/2006/relationships/slide" Target="slides/slide189.xml"/><Relationship Id="rId341" Type="http://schemas.openxmlformats.org/officeDocument/2006/relationships/slide" Target="slides/slide333.xml"/><Relationship Id="rId362" Type="http://schemas.openxmlformats.org/officeDocument/2006/relationships/slide" Target="slides/slide354.xml"/><Relationship Id="rId383" Type="http://schemas.openxmlformats.org/officeDocument/2006/relationships/slide" Target="slides/slide375.xml"/><Relationship Id="rId201" Type="http://schemas.openxmlformats.org/officeDocument/2006/relationships/slide" Target="slides/slide193.xml"/><Relationship Id="rId222" Type="http://schemas.openxmlformats.org/officeDocument/2006/relationships/slide" Target="slides/slide214.xml"/><Relationship Id="rId243" Type="http://schemas.openxmlformats.org/officeDocument/2006/relationships/slide" Target="slides/slide235.xml"/><Relationship Id="rId264" Type="http://schemas.openxmlformats.org/officeDocument/2006/relationships/slide" Target="slides/slide256.xml"/><Relationship Id="rId285" Type="http://schemas.openxmlformats.org/officeDocument/2006/relationships/slide" Target="slides/slide277.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310" Type="http://schemas.openxmlformats.org/officeDocument/2006/relationships/slide" Target="slides/slide302.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331" Type="http://schemas.openxmlformats.org/officeDocument/2006/relationships/slide" Target="slides/slide323.xml"/><Relationship Id="rId352" Type="http://schemas.openxmlformats.org/officeDocument/2006/relationships/slide" Target="slides/slide344.xml"/><Relationship Id="rId373" Type="http://schemas.openxmlformats.org/officeDocument/2006/relationships/slide" Target="slides/slide365.xml"/><Relationship Id="rId394" Type="http://schemas.openxmlformats.org/officeDocument/2006/relationships/slide" Target="slides/slide386.xml"/><Relationship Id="rId1" Type="http://schemas.openxmlformats.org/officeDocument/2006/relationships/slideMaster" Target="slideMasters/slideMaster1.xml"/><Relationship Id="rId212" Type="http://schemas.openxmlformats.org/officeDocument/2006/relationships/slide" Target="slides/slide204.xml"/><Relationship Id="rId233" Type="http://schemas.openxmlformats.org/officeDocument/2006/relationships/slide" Target="slides/slide225.xml"/><Relationship Id="rId254" Type="http://schemas.openxmlformats.org/officeDocument/2006/relationships/slide" Target="slides/slide246.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275" Type="http://schemas.openxmlformats.org/officeDocument/2006/relationships/slide" Target="slides/slide267.xml"/><Relationship Id="rId296" Type="http://schemas.openxmlformats.org/officeDocument/2006/relationships/slide" Target="slides/slide288.xml"/><Relationship Id="rId300" Type="http://schemas.openxmlformats.org/officeDocument/2006/relationships/slide" Target="slides/slide292.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321" Type="http://schemas.openxmlformats.org/officeDocument/2006/relationships/slide" Target="slides/slide313.xml"/><Relationship Id="rId342" Type="http://schemas.openxmlformats.org/officeDocument/2006/relationships/slide" Target="slides/slide334.xml"/><Relationship Id="rId363" Type="http://schemas.openxmlformats.org/officeDocument/2006/relationships/slide" Target="slides/slide355.xml"/><Relationship Id="rId384" Type="http://schemas.openxmlformats.org/officeDocument/2006/relationships/slide" Target="slides/slide376.xml"/><Relationship Id="rId202" Type="http://schemas.openxmlformats.org/officeDocument/2006/relationships/slide" Target="slides/slide194.xml"/><Relationship Id="rId223" Type="http://schemas.openxmlformats.org/officeDocument/2006/relationships/slide" Target="slides/slide215.xml"/><Relationship Id="rId244" Type="http://schemas.openxmlformats.org/officeDocument/2006/relationships/slide" Target="slides/slide236.xml"/><Relationship Id="rId18" Type="http://schemas.openxmlformats.org/officeDocument/2006/relationships/slide" Target="slides/slide10.xml"/><Relationship Id="rId39" Type="http://schemas.openxmlformats.org/officeDocument/2006/relationships/slide" Target="slides/slide31.xml"/><Relationship Id="rId265" Type="http://schemas.openxmlformats.org/officeDocument/2006/relationships/slide" Target="slides/slide257.xml"/><Relationship Id="rId286" Type="http://schemas.openxmlformats.org/officeDocument/2006/relationships/slide" Target="slides/slide278.xml"/><Relationship Id="rId50" Type="http://schemas.openxmlformats.org/officeDocument/2006/relationships/slide" Target="slides/slide42.xml"/><Relationship Id="rId104" Type="http://schemas.openxmlformats.org/officeDocument/2006/relationships/slide" Target="slides/slide96.xml"/><Relationship Id="rId125" Type="http://schemas.openxmlformats.org/officeDocument/2006/relationships/slide" Target="slides/slide117.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311" Type="http://schemas.openxmlformats.org/officeDocument/2006/relationships/slide" Target="slides/slide303.xml"/><Relationship Id="rId332" Type="http://schemas.openxmlformats.org/officeDocument/2006/relationships/slide" Target="slides/slide324.xml"/><Relationship Id="rId353" Type="http://schemas.openxmlformats.org/officeDocument/2006/relationships/slide" Target="slides/slide345.xml"/><Relationship Id="rId374" Type="http://schemas.openxmlformats.org/officeDocument/2006/relationships/slide" Target="slides/slide366.xml"/><Relationship Id="rId395" Type="http://schemas.openxmlformats.org/officeDocument/2006/relationships/slide" Target="slides/slide387.xml"/><Relationship Id="rId71" Type="http://schemas.openxmlformats.org/officeDocument/2006/relationships/slide" Target="slides/slide63.xml"/><Relationship Id="rId92" Type="http://schemas.openxmlformats.org/officeDocument/2006/relationships/slide" Target="slides/slide84.xml"/><Relationship Id="rId213" Type="http://schemas.openxmlformats.org/officeDocument/2006/relationships/slide" Target="slides/slide205.xml"/><Relationship Id="rId234" Type="http://schemas.openxmlformats.org/officeDocument/2006/relationships/slide" Target="slides/slide226.xml"/><Relationship Id="rId2" Type="http://schemas.openxmlformats.org/officeDocument/2006/relationships/slideMaster" Target="slideMasters/slideMaster2.xml"/><Relationship Id="rId29" Type="http://schemas.openxmlformats.org/officeDocument/2006/relationships/slide" Target="slides/slide21.xml"/><Relationship Id="rId255" Type="http://schemas.openxmlformats.org/officeDocument/2006/relationships/slide" Target="slides/slide247.xml"/><Relationship Id="rId276" Type="http://schemas.openxmlformats.org/officeDocument/2006/relationships/slide" Target="slides/slide268.xml"/><Relationship Id="rId297" Type="http://schemas.openxmlformats.org/officeDocument/2006/relationships/slide" Target="slides/slide289.xml"/><Relationship Id="rId40" Type="http://schemas.openxmlformats.org/officeDocument/2006/relationships/slide" Target="slides/slide32.xml"/><Relationship Id="rId115" Type="http://schemas.openxmlformats.org/officeDocument/2006/relationships/slide" Target="slides/slide107.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301" Type="http://schemas.openxmlformats.org/officeDocument/2006/relationships/slide" Target="slides/slide293.xml"/><Relationship Id="rId322" Type="http://schemas.openxmlformats.org/officeDocument/2006/relationships/slide" Target="slides/slide314.xml"/><Relationship Id="rId343" Type="http://schemas.openxmlformats.org/officeDocument/2006/relationships/slide" Target="slides/slide335.xml"/><Relationship Id="rId364" Type="http://schemas.openxmlformats.org/officeDocument/2006/relationships/slide" Target="slides/slide356.xml"/><Relationship Id="rId61" Type="http://schemas.openxmlformats.org/officeDocument/2006/relationships/slide" Target="slides/slide53.xml"/><Relationship Id="rId82" Type="http://schemas.openxmlformats.org/officeDocument/2006/relationships/slide" Target="slides/slide74.xml"/><Relationship Id="rId199" Type="http://schemas.openxmlformats.org/officeDocument/2006/relationships/slide" Target="slides/slide191.xml"/><Relationship Id="rId203" Type="http://schemas.openxmlformats.org/officeDocument/2006/relationships/slide" Target="slides/slide195.xml"/><Relationship Id="rId385" Type="http://schemas.openxmlformats.org/officeDocument/2006/relationships/slide" Target="slides/slide377.xml"/><Relationship Id="rId19" Type="http://schemas.openxmlformats.org/officeDocument/2006/relationships/slide" Target="slides/slide11.xml"/><Relationship Id="rId224" Type="http://schemas.openxmlformats.org/officeDocument/2006/relationships/slide" Target="slides/slide216.xml"/><Relationship Id="rId245" Type="http://schemas.openxmlformats.org/officeDocument/2006/relationships/slide" Target="slides/slide237.xml"/><Relationship Id="rId266" Type="http://schemas.openxmlformats.org/officeDocument/2006/relationships/slide" Target="slides/slide258.xml"/><Relationship Id="rId287" Type="http://schemas.openxmlformats.org/officeDocument/2006/relationships/slide" Target="slides/slide279.xml"/><Relationship Id="rId30" Type="http://schemas.openxmlformats.org/officeDocument/2006/relationships/slide" Target="slides/slide2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312" Type="http://schemas.openxmlformats.org/officeDocument/2006/relationships/slide" Target="slides/slide304.xml"/><Relationship Id="rId333" Type="http://schemas.openxmlformats.org/officeDocument/2006/relationships/slide" Target="slides/slide325.xml"/><Relationship Id="rId354" Type="http://schemas.openxmlformats.org/officeDocument/2006/relationships/slide" Target="slides/slide346.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189" Type="http://schemas.openxmlformats.org/officeDocument/2006/relationships/slide" Target="slides/slide181.xml"/><Relationship Id="rId375" Type="http://schemas.openxmlformats.org/officeDocument/2006/relationships/slide" Target="slides/slide367.xml"/><Relationship Id="rId396" Type="http://schemas.openxmlformats.org/officeDocument/2006/relationships/slide" Target="slides/slide388.xml"/><Relationship Id="rId3" Type="http://schemas.openxmlformats.org/officeDocument/2006/relationships/slideMaster" Target="slideMasters/slideMaster3.xml"/><Relationship Id="rId214" Type="http://schemas.openxmlformats.org/officeDocument/2006/relationships/slide" Target="slides/slide206.xml"/><Relationship Id="rId235" Type="http://schemas.openxmlformats.org/officeDocument/2006/relationships/slide" Target="slides/slide227.xml"/><Relationship Id="rId256" Type="http://schemas.openxmlformats.org/officeDocument/2006/relationships/slide" Target="slides/slide248.xml"/><Relationship Id="rId277" Type="http://schemas.openxmlformats.org/officeDocument/2006/relationships/slide" Target="slides/slide269.xml"/><Relationship Id="rId298" Type="http://schemas.openxmlformats.org/officeDocument/2006/relationships/slide" Target="slides/slide290.xml"/><Relationship Id="rId400" Type="http://schemas.openxmlformats.org/officeDocument/2006/relationships/presProps" Target="presProps.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302" Type="http://schemas.openxmlformats.org/officeDocument/2006/relationships/slide" Target="slides/slide294.xml"/><Relationship Id="rId323" Type="http://schemas.openxmlformats.org/officeDocument/2006/relationships/slide" Target="slides/slide315.xml"/><Relationship Id="rId344" Type="http://schemas.openxmlformats.org/officeDocument/2006/relationships/slide" Target="slides/slide336.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179" Type="http://schemas.openxmlformats.org/officeDocument/2006/relationships/slide" Target="slides/slide171.xml"/><Relationship Id="rId365" Type="http://schemas.openxmlformats.org/officeDocument/2006/relationships/slide" Target="slides/slide357.xml"/><Relationship Id="rId386" Type="http://schemas.openxmlformats.org/officeDocument/2006/relationships/slide" Target="slides/slide378.xml"/><Relationship Id="rId190" Type="http://schemas.openxmlformats.org/officeDocument/2006/relationships/slide" Target="slides/slide182.xml"/><Relationship Id="rId204" Type="http://schemas.openxmlformats.org/officeDocument/2006/relationships/slide" Target="slides/slide196.xml"/><Relationship Id="rId225" Type="http://schemas.openxmlformats.org/officeDocument/2006/relationships/slide" Target="slides/slide217.xml"/><Relationship Id="rId246" Type="http://schemas.openxmlformats.org/officeDocument/2006/relationships/slide" Target="slides/slide238.xml"/><Relationship Id="rId267" Type="http://schemas.openxmlformats.org/officeDocument/2006/relationships/slide" Target="slides/slide259.xml"/><Relationship Id="rId288" Type="http://schemas.openxmlformats.org/officeDocument/2006/relationships/slide" Target="slides/slide280.xml"/><Relationship Id="rId106" Type="http://schemas.openxmlformats.org/officeDocument/2006/relationships/slide" Target="slides/slide98.xml"/><Relationship Id="rId127" Type="http://schemas.openxmlformats.org/officeDocument/2006/relationships/slide" Target="slides/slide119.xml"/><Relationship Id="rId313" Type="http://schemas.openxmlformats.org/officeDocument/2006/relationships/slide" Target="slides/slide305.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94" Type="http://schemas.openxmlformats.org/officeDocument/2006/relationships/slide" Target="slides/slide86.xml"/><Relationship Id="rId148" Type="http://schemas.openxmlformats.org/officeDocument/2006/relationships/slide" Target="slides/slide140.xml"/><Relationship Id="rId169" Type="http://schemas.openxmlformats.org/officeDocument/2006/relationships/slide" Target="slides/slide161.xml"/><Relationship Id="rId334" Type="http://schemas.openxmlformats.org/officeDocument/2006/relationships/slide" Target="slides/slide326.xml"/><Relationship Id="rId355" Type="http://schemas.openxmlformats.org/officeDocument/2006/relationships/slide" Target="slides/slide347.xml"/><Relationship Id="rId376" Type="http://schemas.openxmlformats.org/officeDocument/2006/relationships/slide" Target="slides/slide368.xml"/><Relationship Id="rId397" Type="http://schemas.openxmlformats.org/officeDocument/2006/relationships/slide" Target="slides/slide389.xml"/><Relationship Id="rId4" Type="http://schemas.openxmlformats.org/officeDocument/2006/relationships/slideMaster" Target="slideMasters/slideMaster4.xml"/><Relationship Id="rId180" Type="http://schemas.openxmlformats.org/officeDocument/2006/relationships/slide" Target="slides/slide172.xml"/><Relationship Id="rId215" Type="http://schemas.openxmlformats.org/officeDocument/2006/relationships/slide" Target="slides/slide207.xml"/><Relationship Id="rId236" Type="http://schemas.openxmlformats.org/officeDocument/2006/relationships/slide" Target="slides/slide228.xml"/><Relationship Id="rId257" Type="http://schemas.openxmlformats.org/officeDocument/2006/relationships/slide" Target="slides/slide249.xml"/><Relationship Id="rId278" Type="http://schemas.openxmlformats.org/officeDocument/2006/relationships/slide" Target="slides/slide270.xml"/><Relationship Id="rId401" Type="http://schemas.openxmlformats.org/officeDocument/2006/relationships/viewProps" Target="viewProps.xml"/><Relationship Id="rId303" Type="http://schemas.openxmlformats.org/officeDocument/2006/relationships/slide" Target="slides/slide295.xml"/><Relationship Id="rId42" Type="http://schemas.openxmlformats.org/officeDocument/2006/relationships/slide" Target="slides/slide34.xml"/><Relationship Id="rId84" Type="http://schemas.openxmlformats.org/officeDocument/2006/relationships/slide" Target="slides/slide76.xml"/><Relationship Id="rId138" Type="http://schemas.openxmlformats.org/officeDocument/2006/relationships/slide" Target="slides/slide130.xml"/><Relationship Id="rId345" Type="http://schemas.openxmlformats.org/officeDocument/2006/relationships/slide" Target="slides/slide337.xml"/><Relationship Id="rId387" Type="http://schemas.openxmlformats.org/officeDocument/2006/relationships/slide" Target="slides/slide379.xml"/><Relationship Id="rId191" Type="http://schemas.openxmlformats.org/officeDocument/2006/relationships/slide" Target="slides/slide183.xml"/><Relationship Id="rId205" Type="http://schemas.openxmlformats.org/officeDocument/2006/relationships/slide" Target="slides/slide197.xml"/><Relationship Id="rId247" Type="http://schemas.openxmlformats.org/officeDocument/2006/relationships/slide" Target="slides/slide239.xml"/><Relationship Id="rId107" Type="http://schemas.openxmlformats.org/officeDocument/2006/relationships/slide" Target="slides/slide99.xml"/><Relationship Id="rId289" Type="http://schemas.openxmlformats.org/officeDocument/2006/relationships/slide" Target="slides/slide2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C47FA2-F06D-4F64-9776-BDA1A73B7D0A}" type="datetimeFigureOut">
              <a:rPr lang="da-DK" smtClean="0"/>
              <a:t>06-04-2022</a:t>
            </a:fld>
            <a:endParaRPr lang="da-DK" dirty="0"/>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dirty="0"/>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9EA293-9166-4501-AACC-35BF871EB945}" type="slidenum">
              <a:rPr lang="da-DK" smtClean="0"/>
              <a:t>‹nr.›</a:t>
            </a:fld>
            <a:endParaRPr lang="da-DK" dirty="0"/>
          </a:p>
        </p:txBody>
      </p:sp>
    </p:spTree>
    <p:extLst>
      <p:ext uri="{BB962C8B-B14F-4D97-AF65-F5344CB8AC3E}">
        <p14:creationId xmlns:p14="http://schemas.microsoft.com/office/powerpoint/2010/main" val="2848553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en-US" dirty="0"/>
          </a:p>
        </p:txBody>
      </p:sp>
      <p:sp>
        <p:nvSpPr>
          <p:cNvPr id="4" name="Pladsholder til diasnummer 3"/>
          <p:cNvSpPr>
            <a:spLocks noGrp="1"/>
          </p:cNvSpPr>
          <p:nvPr>
            <p:ph type="sldNum" sz="quarter" idx="10"/>
          </p:nvPr>
        </p:nvSpPr>
        <p:spPr/>
        <p:txBody>
          <a:bodyPr/>
          <a:lstStyle/>
          <a:p>
            <a:fld id="{BCDAEE6D-D9CC-4117-BAB2-34A313E3C650}" type="slidenum">
              <a:rPr lang="da-DK" smtClean="0">
                <a:solidFill>
                  <a:prstClr val="black"/>
                </a:solidFill>
              </a:rPr>
              <a:pPr/>
              <a:t>1</a:t>
            </a:fld>
            <a:endParaRPr lang="da-DK" dirty="0">
              <a:solidFill>
                <a:prstClr val="black"/>
              </a:solidFill>
            </a:endParaRPr>
          </a:p>
        </p:txBody>
      </p:sp>
      <p:sp>
        <p:nvSpPr>
          <p:cNvPr id="5" name="Pladsholder til dato 4"/>
          <p:cNvSpPr>
            <a:spLocks noGrp="1"/>
          </p:cNvSpPr>
          <p:nvPr>
            <p:ph type="dt" idx="11"/>
          </p:nvPr>
        </p:nvSpPr>
        <p:spPr/>
        <p:txBody>
          <a:bodyPr/>
          <a:lstStyle/>
          <a:p>
            <a:fld id="{B23800C2-A3E7-409E-A512-C3FC1B2D5DB3}" type="datetime4">
              <a:rPr lang="en-US" smtClean="0">
                <a:solidFill>
                  <a:prstClr val="black"/>
                </a:solidFill>
              </a:rPr>
              <a:pPr/>
              <a:t>April 6, 2022</a:t>
            </a:fld>
            <a:endParaRPr lang="da-DK"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p>
            <a:fld id="{F166C1C1-9D95-4107-9337-2F1C1D26C565}" type="datetime2">
              <a:rPr lang="da-DK" smtClean="0"/>
              <a:t>6. april 2022</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8E15ED7A-7D97-43EF-A7D1-975E9F0ACDAC}" type="slidenum">
              <a:rPr lang="da-DK" smtClean="0"/>
              <a:t>‹nr.›</a:t>
            </a:fld>
            <a:endParaRPr lang="da-DK" dirty="0"/>
          </a:p>
        </p:txBody>
      </p:sp>
    </p:spTree>
    <p:extLst>
      <p:ext uri="{BB962C8B-B14F-4D97-AF65-F5344CB8AC3E}">
        <p14:creationId xmlns:p14="http://schemas.microsoft.com/office/powerpoint/2010/main" val="572370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A486C24-DD59-4C53-BFEC-50ACF0C3836E}" type="datetime2">
              <a:rPr lang="da-DK" smtClean="0"/>
              <a:t>6. april 2022</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8E15ED7A-7D97-43EF-A7D1-975E9F0ACDAC}" type="slidenum">
              <a:rPr lang="da-DK" smtClean="0"/>
              <a:t>‹nr.›</a:t>
            </a:fld>
            <a:endParaRPr lang="da-DK" dirty="0"/>
          </a:p>
        </p:txBody>
      </p:sp>
    </p:spTree>
    <p:extLst>
      <p:ext uri="{BB962C8B-B14F-4D97-AF65-F5344CB8AC3E}">
        <p14:creationId xmlns:p14="http://schemas.microsoft.com/office/powerpoint/2010/main" val="1154545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C7E83ECD-5280-46CF-8BFC-E4DAEF5AED16}" type="datetime2">
              <a:rPr lang="da-DK" smtClean="0"/>
              <a:t>6. april 2022</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8E15ED7A-7D97-43EF-A7D1-975E9F0ACDAC}" type="slidenum">
              <a:rPr lang="da-DK" smtClean="0"/>
              <a:t>‹nr.›</a:t>
            </a:fld>
            <a:endParaRPr lang="da-DK" dirty="0"/>
          </a:p>
        </p:txBody>
      </p:sp>
    </p:spTree>
    <p:extLst>
      <p:ext uri="{BB962C8B-B14F-4D97-AF65-F5344CB8AC3E}">
        <p14:creationId xmlns:p14="http://schemas.microsoft.com/office/powerpoint/2010/main" val="2751764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titeltypografi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lvl1pPr>
              <a:defRPr/>
            </a:lvl1pPr>
          </a:lstStyle>
          <a:p>
            <a:pPr>
              <a:defRPr/>
            </a:pPr>
            <a:fld id="{25079917-ED0F-4A4F-9308-179453FB2BA0}" type="datetime1">
              <a:rPr lang="da-DK" smtClean="0">
                <a:solidFill>
                  <a:prstClr val="black">
                    <a:tint val="75000"/>
                  </a:prstClr>
                </a:solidFill>
              </a:rPr>
              <a:pPr>
                <a:defRPr/>
              </a:pPr>
              <a:t>06-04-2022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lvl1pPr>
              <a:defRPr/>
            </a:lvl1pPr>
          </a:lstStyle>
          <a:p>
            <a:pPr>
              <a:defRPr/>
            </a:pPr>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lvl1pPr>
              <a:defRPr/>
            </a:lvl1pPr>
          </a:lstStyle>
          <a:p>
            <a:pPr>
              <a:defRPr/>
            </a:pPr>
            <a:fld id="{F969B399-BD9C-4899-AFAC-BA7345881A2C}" type="slidenum">
              <a:rPr lang="da-DK">
                <a:solidFill>
                  <a:prstClr val="black">
                    <a:tint val="75000"/>
                  </a:prstClr>
                </a:solidFill>
              </a:rPr>
              <a:pPr>
                <a:defRPr/>
              </a:pPr>
              <a:t>‹nr.›</a:t>
            </a:fld>
            <a:endParaRPr lang="da-DK" dirty="0">
              <a:solidFill>
                <a:prstClr val="black">
                  <a:tint val="75000"/>
                </a:prstClr>
              </a:solidFill>
            </a:endParaRPr>
          </a:p>
        </p:txBody>
      </p:sp>
    </p:spTree>
    <p:extLst>
      <p:ext uri="{BB962C8B-B14F-4D97-AF65-F5344CB8AC3E}">
        <p14:creationId xmlns:p14="http://schemas.microsoft.com/office/powerpoint/2010/main" val="3227748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pPr>
              <a:defRPr/>
            </a:pPr>
            <a:fld id="{D412FF30-9501-49A1-9DD8-521361ED91BD}" type="datetime1">
              <a:rPr lang="da-DK" smtClean="0">
                <a:solidFill>
                  <a:prstClr val="black">
                    <a:tint val="75000"/>
                  </a:prstClr>
                </a:solidFill>
              </a:rPr>
              <a:pPr>
                <a:defRPr/>
              </a:pPr>
              <a:t>06-04-2022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lvl1pPr>
              <a:defRPr/>
            </a:lvl1pPr>
          </a:lstStyle>
          <a:p>
            <a:pPr>
              <a:defRPr/>
            </a:pPr>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lvl1pPr>
              <a:defRPr/>
            </a:lvl1pPr>
          </a:lstStyle>
          <a:p>
            <a:pPr>
              <a:defRPr/>
            </a:pPr>
            <a:fld id="{C8161E61-6F80-4574-9D5E-24643B4A058C}" type="slidenum">
              <a:rPr lang="da-DK">
                <a:solidFill>
                  <a:prstClr val="black">
                    <a:tint val="75000"/>
                  </a:prstClr>
                </a:solidFill>
              </a:rPr>
              <a:pPr>
                <a:defRPr/>
              </a:pPr>
              <a:t>‹nr.›</a:t>
            </a:fld>
            <a:endParaRPr lang="da-DK" dirty="0">
              <a:solidFill>
                <a:prstClr val="black">
                  <a:tint val="75000"/>
                </a:prstClr>
              </a:solidFill>
            </a:endParaRPr>
          </a:p>
        </p:txBody>
      </p:sp>
    </p:spTree>
    <p:extLst>
      <p:ext uri="{BB962C8B-B14F-4D97-AF65-F5344CB8AC3E}">
        <p14:creationId xmlns:p14="http://schemas.microsoft.com/office/powerpoint/2010/main" val="1499762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typografi i masteren</a:t>
            </a:r>
          </a:p>
        </p:txBody>
      </p:sp>
      <p:sp>
        <p:nvSpPr>
          <p:cNvPr id="4" name="Pladsholder til dato 3"/>
          <p:cNvSpPr>
            <a:spLocks noGrp="1"/>
          </p:cNvSpPr>
          <p:nvPr>
            <p:ph type="dt" sz="half" idx="10"/>
          </p:nvPr>
        </p:nvSpPr>
        <p:spPr/>
        <p:txBody>
          <a:bodyPr/>
          <a:lstStyle>
            <a:lvl1pPr>
              <a:defRPr/>
            </a:lvl1pPr>
          </a:lstStyle>
          <a:p>
            <a:pPr>
              <a:defRPr/>
            </a:pPr>
            <a:fld id="{C8F397B6-9AAD-429C-93D6-9A63AD04D9B1}" type="datetime1">
              <a:rPr lang="da-DK" smtClean="0">
                <a:solidFill>
                  <a:prstClr val="black">
                    <a:tint val="75000"/>
                  </a:prstClr>
                </a:solidFill>
              </a:rPr>
              <a:pPr>
                <a:defRPr/>
              </a:pPr>
              <a:t>06-04-2022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lvl1pPr>
              <a:defRPr/>
            </a:lvl1pPr>
          </a:lstStyle>
          <a:p>
            <a:pPr>
              <a:defRPr/>
            </a:pPr>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lvl1pPr>
              <a:defRPr/>
            </a:lvl1pPr>
          </a:lstStyle>
          <a:p>
            <a:pPr>
              <a:defRPr/>
            </a:pPr>
            <a:fld id="{1BDDEC34-E07C-4F2E-A777-51F9AE812BB2}" type="slidenum">
              <a:rPr lang="da-DK">
                <a:solidFill>
                  <a:prstClr val="black">
                    <a:tint val="75000"/>
                  </a:prstClr>
                </a:solidFill>
              </a:rPr>
              <a:pPr>
                <a:defRPr/>
              </a:pPr>
              <a:t>‹nr.›</a:t>
            </a:fld>
            <a:endParaRPr lang="da-DK" dirty="0">
              <a:solidFill>
                <a:prstClr val="black">
                  <a:tint val="75000"/>
                </a:prstClr>
              </a:solidFill>
            </a:endParaRPr>
          </a:p>
        </p:txBody>
      </p:sp>
    </p:spTree>
    <p:extLst>
      <p:ext uri="{BB962C8B-B14F-4D97-AF65-F5344CB8AC3E}">
        <p14:creationId xmlns:p14="http://schemas.microsoft.com/office/powerpoint/2010/main" val="916429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3"/>
          <p:cNvSpPr>
            <a:spLocks noGrp="1"/>
          </p:cNvSpPr>
          <p:nvPr>
            <p:ph type="dt" sz="half" idx="10"/>
          </p:nvPr>
        </p:nvSpPr>
        <p:spPr/>
        <p:txBody>
          <a:bodyPr/>
          <a:lstStyle>
            <a:lvl1pPr>
              <a:defRPr/>
            </a:lvl1pPr>
          </a:lstStyle>
          <a:p>
            <a:pPr>
              <a:defRPr/>
            </a:pPr>
            <a:fld id="{A5ECBB26-92F7-4574-B6FA-F770CB789178}" type="datetime1">
              <a:rPr lang="da-DK" smtClean="0">
                <a:solidFill>
                  <a:prstClr val="black">
                    <a:tint val="75000"/>
                  </a:prstClr>
                </a:solidFill>
              </a:rPr>
              <a:pPr>
                <a:defRPr/>
              </a:pPr>
              <a:t>06-04-2022</a:t>
            </a:fld>
            <a:endParaRPr lang="da-DK" dirty="0">
              <a:solidFill>
                <a:prstClr val="black">
                  <a:tint val="75000"/>
                </a:prstClr>
              </a:solidFill>
            </a:endParaRPr>
          </a:p>
        </p:txBody>
      </p:sp>
      <p:sp>
        <p:nvSpPr>
          <p:cNvPr id="6" name="Pladsholder til sidefod 4"/>
          <p:cNvSpPr>
            <a:spLocks noGrp="1"/>
          </p:cNvSpPr>
          <p:nvPr>
            <p:ph type="ftr" sz="quarter" idx="11"/>
          </p:nvPr>
        </p:nvSpPr>
        <p:spPr/>
        <p:txBody>
          <a:bodyPr/>
          <a:lstStyle>
            <a:lvl1pPr>
              <a:defRPr/>
            </a:lvl1pPr>
          </a:lstStyle>
          <a:p>
            <a:pPr>
              <a:defRPr/>
            </a:pPr>
            <a:endParaRPr lang="da-DK" dirty="0">
              <a:solidFill>
                <a:prstClr val="black">
                  <a:tint val="75000"/>
                </a:prstClr>
              </a:solidFill>
            </a:endParaRPr>
          </a:p>
        </p:txBody>
      </p:sp>
      <p:sp>
        <p:nvSpPr>
          <p:cNvPr id="7" name="Pladsholder til diasnummer 5"/>
          <p:cNvSpPr>
            <a:spLocks noGrp="1"/>
          </p:cNvSpPr>
          <p:nvPr>
            <p:ph type="sldNum" sz="quarter" idx="12"/>
          </p:nvPr>
        </p:nvSpPr>
        <p:spPr/>
        <p:txBody>
          <a:bodyPr/>
          <a:lstStyle>
            <a:lvl1pPr>
              <a:defRPr/>
            </a:lvl1pPr>
          </a:lstStyle>
          <a:p>
            <a:pPr>
              <a:defRPr/>
            </a:pPr>
            <a:fld id="{7DC6C962-BA98-436F-B05A-CD886542F1B4}" type="slidenum">
              <a:rPr lang="da-DK">
                <a:solidFill>
                  <a:prstClr val="black">
                    <a:tint val="75000"/>
                  </a:prstClr>
                </a:solidFill>
              </a:rPr>
              <a:pPr>
                <a:defRPr/>
              </a:pPr>
              <a:t>‹nr.›</a:t>
            </a:fld>
            <a:endParaRPr lang="da-DK" dirty="0">
              <a:solidFill>
                <a:prstClr val="black">
                  <a:tint val="75000"/>
                </a:prstClr>
              </a:solidFill>
            </a:endParaRPr>
          </a:p>
        </p:txBody>
      </p:sp>
    </p:spTree>
    <p:extLst>
      <p:ext uri="{BB962C8B-B14F-4D97-AF65-F5344CB8AC3E}">
        <p14:creationId xmlns:p14="http://schemas.microsoft.com/office/powerpoint/2010/main" val="2813386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3"/>
          <p:cNvSpPr>
            <a:spLocks noGrp="1"/>
          </p:cNvSpPr>
          <p:nvPr>
            <p:ph type="dt" sz="half" idx="10"/>
          </p:nvPr>
        </p:nvSpPr>
        <p:spPr/>
        <p:txBody>
          <a:bodyPr/>
          <a:lstStyle>
            <a:lvl1pPr>
              <a:defRPr/>
            </a:lvl1pPr>
          </a:lstStyle>
          <a:p>
            <a:pPr>
              <a:defRPr/>
            </a:pPr>
            <a:fld id="{5FFF5CA5-9469-40DD-B3F6-01B3F845DD21}" type="datetime1">
              <a:rPr lang="da-DK" smtClean="0">
                <a:solidFill>
                  <a:prstClr val="black">
                    <a:tint val="75000"/>
                  </a:prstClr>
                </a:solidFill>
              </a:rPr>
              <a:pPr>
                <a:defRPr/>
              </a:pPr>
              <a:t>06-04-2022</a:t>
            </a:fld>
            <a:endParaRPr lang="da-DK" dirty="0">
              <a:solidFill>
                <a:prstClr val="black">
                  <a:tint val="75000"/>
                </a:prstClr>
              </a:solidFill>
            </a:endParaRPr>
          </a:p>
        </p:txBody>
      </p:sp>
      <p:sp>
        <p:nvSpPr>
          <p:cNvPr id="8" name="Pladsholder til sidefod 4"/>
          <p:cNvSpPr>
            <a:spLocks noGrp="1"/>
          </p:cNvSpPr>
          <p:nvPr>
            <p:ph type="ftr" sz="quarter" idx="11"/>
          </p:nvPr>
        </p:nvSpPr>
        <p:spPr/>
        <p:txBody>
          <a:bodyPr/>
          <a:lstStyle>
            <a:lvl1pPr>
              <a:defRPr/>
            </a:lvl1pPr>
          </a:lstStyle>
          <a:p>
            <a:pPr>
              <a:defRPr/>
            </a:pPr>
            <a:endParaRPr lang="da-DK" dirty="0">
              <a:solidFill>
                <a:prstClr val="black">
                  <a:tint val="75000"/>
                </a:prstClr>
              </a:solidFill>
            </a:endParaRPr>
          </a:p>
        </p:txBody>
      </p:sp>
      <p:sp>
        <p:nvSpPr>
          <p:cNvPr id="9" name="Pladsholder til diasnummer 5"/>
          <p:cNvSpPr>
            <a:spLocks noGrp="1"/>
          </p:cNvSpPr>
          <p:nvPr>
            <p:ph type="sldNum" sz="quarter" idx="12"/>
          </p:nvPr>
        </p:nvSpPr>
        <p:spPr/>
        <p:txBody>
          <a:bodyPr/>
          <a:lstStyle>
            <a:lvl1pPr>
              <a:defRPr/>
            </a:lvl1pPr>
          </a:lstStyle>
          <a:p>
            <a:pPr>
              <a:defRPr/>
            </a:pPr>
            <a:fld id="{06D2EA1D-6CAE-4B2B-97E4-1952C234AFDC}" type="slidenum">
              <a:rPr lang="da-DK">
                <a:solidFill>
                  <a:prstClr val="black">
                    <a:tint val="75000"/>
                  </a:prstClr>
                </a:solidFill>
              </a:rPr>
              <a:pPr>
                <a:defRPr/>
              </a:pPr>
              <a:t>‹nr.›</a:t>
            </a:fld>
            <a:endParaRPr lang="da-DK" dirty="0">
              <a:solidFill>
                <a:prstClr val="black">
                  <a:tint val="75000"/>
                </a:prstClr>
              </a:solidFill>
            </a:endParaRPr>
          </a:p>
        </p:txBody>
      </p:sp>
    </p:spTree>
    <p:extLst>
      <p:ext uri="{BB962C8B-B14F-4D97-AF65-F5344CB8AC3E}">
        <p14:creationId xmlns:p14="http://schemas.microsoft.com/office/powerpoint/2010/main" val="3397797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dato 3"/>
          <p:cNvSpPr>
            <a:spLocks noGrp="1"/>
          </p:cNvSpPr>
          <p:nvPr>
            <p:ph type="dt" sz="half" idx="10"/>
          </p:nvPr>
        </p:nvSpPr>
        <p:spPr/>
        <p:txBody>
          <a:bodyPr/>
          <a:lstStyle>
            <a:lvl1pPr>
              <a:defRPr/>
            </a:lvl1pPr>
          </a:lstStyle>
          <a:p>
            <a:pPr>
              <a:defRPr/>
            </a:pPr>
            <a:fld id="{68351147-C91B-4AA6-B9F1-04B697E0ADE9}" type="datetime1">
              <a:rPr lang="da-DK" smtClean="0">
                <a:solidFill>
                  <a:prstClr val="black">
                    <a:tint val="75000"/>
                  </a:prstClr>
                </a:solidFill>
              </a:rPr>
              <a:pPr>
                <a:defRPr/>
              </a:pPr>
              <a:t>06-04-2022</a:t>
            </a:fld>
            <a:endParaRPr lang="da-DK" dirty="0">
              <a:solidFill>
                <a:prstClr val="black">
                  <a:tint val="75000"/>
                </a:prstClr>
              </a:solidFill>
            </a:endParaRPr>
          </a:p>
        </p:txBody>
      </p:sp>
      <p:sp>
        <p:nvSpPr>
          <p:cNvPr id="4" name="Pladsholder til sidefod 4"/>
          <p:cNvSpPr>
            <a:spLocks noGrp="1"/>
          </p:cNvSpPr>
          <p:nvPr>
            <p:ph type="ftr" sz="quarter" idx="11"/>
          </p:nvPr>
        </p:nvSpPr>
        <p:spPr/>
        <p:txBody>
          <a:bodyPr/>
          <a:lstStyle>
            <a:lvl1pPr>
              <a:defRPr/>
            </a:lvl1pPr>
          </a:lstStyle>
          <a:p>
            <a:pPr>
              <a:defRPr/>
            </a:pPr>
            <a:endParaRPr lang="da-DK" dirty="0">
              <a:solidFill>
                <a:prstClr val="black">
                  <a:tint val="75000"/>
                </a:prstClr>
              </a:solidFill>
            </a:endParaRPr>
          </a:p>
        </p:txBody>
      </p:sp>
      <p:sp>
        <p:nvSpPr>
          <p:cNvPr id="5" name="Pladsholder til diasnummer 5"/>
          <p:cNvSpPr>
            <a:spLocks noGrp="1"/>
          </p:cNvSpPr>
          <p:nvPr>
            <p:ph type="sldNum" sz="quarter" idx="12"/>
          </p:nvPr>
        </p:nvSpPr>
        <p:spPr/>
        <p:txBody>
          <a:bodyPr/>
          <a:lstStyle>
            <a:lvl1pPr>
              <a:defRPr/>
            </a:lvl1pPr>
          </a:lstStyle>
          <a:p>
            <a:pPr>
              <a:defRPr/>
            </a:pPr>
            <a:fld id="{02FE29E7-D33B-42EC-AE56-3FFA1B161F0E}" type="slidenum">
              <a:rPr lang="da-DK">
                <a:solidFill>
                  <a:prstClr val="black">
                    <a:tint val="75000"/>
                  </a:prstClr>
                </a:solidFill>
              </a:rPr>
              <a:pPr>
                <a:defRPr/>
              </a:pPr>
              <a:t>‹nr.›</a:t>
            </a:fld>
            <a:endParaRPr lang="da-DK" dirty="0">
              <a:solidFill>
                <a:prstClr val="black">
                  <a:tint val="75000"/>
                </a:prstClr>
              </a:solidFill>
            </a:endParaRPr>
          </a:p>
        </p:txBody>
      </p:sp>
    </p:spTree>
    <p:extLst>
      <p:ext uri="{BB962C8B-B14F-4D97-AF65-F5344CB8AC3E}">
        <p14:creationId xmlns:p14="http://schemas.microsoft.com/office/powerpoint/2010/main" val="1997703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3"/>
          <p:cNvSpPr>
            <a:spLocks noGrp="1"/>
          </p:cNvSpPr>
          <p:nvPr>
            <p:ph type="dt" sz="half" idx="10"/>
          </p:nvPr>
        </p:nvSpPr>
        <p:spPr/>
        <p:txBody>
          <a:bodyPr/>
          <a:lstStyle>
            <a:lvl1pPr>
              <a:defRPr/>
            </a:lvl1pPr>
          </a:lstStyle>
          <a:p>
            <a:pPr>
              <a:defRPr/>
            </a:pPr>
            <a:fld id="{E2924FF9-46EC-4537-967C-E1A67B4729E3}" type="datetime1">
              <a:rPr lang="da-DK" smtClean="0">
                <a:solidFill>
                  <a:prstClr val="black">
                    <a:tint val="75000"/>
                  </a:prstClr>
                </a:solidFill>
              </a:rPr>
              <a:pPr>
                <a:defRPr/>
              </a:pPr>
              <a:t>06-04-2022</a:t>
            </a:fld>
            <a:endParaRPr lang="da-DK" dirty="0">
              <a:solidFill>
                <a:prstClr val="black">
                  <a:tint val="75000"/>
                </a:prstClr>
              </a:solidFill>
            </a:endParaRPr>
          </a:p>
        </p:txBody>
      </p:sp>
      <p:sp>
        <p:nvSpPr>
          <p:cNvPr id="3" name="Pladsholder til sidefod 4"/>
          <p:cNvSpPr>
            <a:spLocks noGrp="1"/>
          </p:cNvSpPr>
          <p:nvPr>
            <p:ph type="ftr" sz="quarter" idx="11"/>
          </p:nvPr>
        </p:nvSpPr>
        <p:spPr/>
        <p:txBody>
          <a:bodyPr/>
          <a:lstStyle>
            <a:lvl1pPr>
              <a:defRPr/>
            </a:lvl1pPr>
          </a:lstStyle>
          <a:p>
            <a:pPr>
              <a:defRPr/>
            </a:pPr>
            <a:endParaRPr lang="da-DK" dirty="0">
              <a:solidFill>
                <a:prstClr val="black">
                  <a:tint val="75000"/>
                </a:prstClr>
              </a:solidFill>
            </a:endParaRPr>
          </a:p>
        </p:txBody>
      </p:sp>
      <p:sp>
        <p:nvSpPr>
          <p:cNvPr id="4" name="Pladsholder til diasnummer 5"/>
          <p:cNvSpPr>
            <a:spLocks noGrp="1"/>
          </p:cNvSpPr>
          <p:nvPr>
            <p:ph type="sldNum" sz="quarter" idx="12"/>
          </p:nvPr>
        </p:nvSpPr>
        <p:spPr/>
        <p:txBody>
          <a:bodyPr/>
          <a:lstStyle>
            <a:lvl1pPr>
              <a:defRPr/>
            </a:lvl1pPr>
          </a:lstStyle>
          <a:p>
            <a:pPr>
              <a:defRPr/>
            </a:pPr>
            <a:fld id="{B88DD634-1C4F-4A09-9702-AFB5D6F9821E}" type="slidenum">
              <a:rPr lang="da-DK">
                <a:solidFill>
                  <a:prstClr val="black">
                    <a:tint val="75000"/>
                  </a:prstClr>
                </a:solidFill>
              </a:rPr>
              <a:pPr>
                <a:defRPr/>
              </a:pPr>
              <a:t>‹nr.›</a:t>
            </a:fld>
            <a:endParaRPr lang="da-DK" dirty="0">
              <a:solidFill>
                <a:prstClr val="black">
                  <a:tint val="75000"/>
                </a:prstClr>
              </a:solidFill>
            </a:endParaRPr>
          </a:p>
        </p:txBody>
      </p:sp>
    </p:spTree>
    <p:extLst>
      <p:ext uri="{BB962C8B-B14F-4D97-AF65-F5344CB8AC3E}">
        <p14:creationId xmlns:p14="http://schemas.microsoft.com/office/powerpoint/2010/main" val="4177783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Pladsholder til dato 3"/>
          <p:cNvSpPr>
            <a:spLocks noGrp="1"/>
          </p:cNvSpPr>
          <p:nvPr>
            <p:ph type="dt" sz="half" idx="10"/>
          </p:nvPr>
        </p:nvSpPr>
        <p:spPr/>
        <p:txBody>
          <a:bodyPr/>
          <a:lstStyle>
            <a:lvl1pPr>
              <a:defRPr/>
            </a:lvl1pPr>
          </a:lstStyle>
          <a:p>
            <a:pPr>
              <a:defRPr/>
            </a:pPr>
            <a:fld id="{5468028E-C652-423A-8CCC-A297CE8B1F6F}" type="datetime1">
              <a:rPr lang="da-DK" smtClean="0">
                <a:solidFill>
                  <a:prstClr val="black">
                    <a:tint val="75000"/>
                  </a:prstClr>
                </a:solidFill>
              </a:rPr>
              <a:pPr>
                <a:defRPr/>
              </a:pPr>
              <a:t>06-04-2022</a:t>
            </a:fld>
            <a:endParaRPr lang="da-DK" dirty="0">
              <a:solidFill>
                <a:prstClr val="black">
                  <a:tint val="75000"/>
                </a:prstClr>
              </a:solidFill>
            </a:endParaRPr>
          </a:p>
        </p:txBody>
      </p:sp>
      <p:sp>
        <p:nvSpPr>
          <p:cNvPr id="6" name="Pladsholder til sidefod 4"/>
          <p:cNvSpPr>
            <a:spLocks noGrp="1"/>
          </p:cNvSpPr>
          <p:nvPr>
            <p:ph type="ftr" sz="quarter" idx="11"/>
          </p:nvPr>
        </p:nvSpPr>
        <p:spPr/>
        <p:txBody>
          <a:bodyPr/>
          <a:lstStyle>
            <a:lvl1pPr>
              <a:defRPr/>
            </a:lvl1pPr>
          </a:lstStyle>
          <a:p>
            <a:pPr>
              <a:defRPr/>
            </a:pPr>
            <a:endParaRPr lang="da-DK" dirty="0">
              <a:solidFill>
                <a:prstClr val="black">
                  <a:tint val="75000"/>
                </a:prstClr>
              </a:solidFill>
            </a:endParaRPr>
          </a:p>
        </p:txBody>
      </p:sp>
      <p:sp>
        <p:nvSpPr>
          <p:cNvPr id="7" name="Pladsholder til diasnummer 5"/>
          <p:cNvSpPr>
            <a:spLocks noGrp="1"/>
          </p:cNvSpPr>
          <p:nvPr>
            <p:ph type="sldNum" sz="quarter" idx="12"/>
          </p:nvPr>
        </p:nvSpPr>
        <p:spPr/>
        <p:txBody>
          <a:bodyPr/>
          <a:lstStyle>
            <a:lvl1pPr>
              <a:defRPr/>
            </a:lvl1pPr>
          </a:lstStyle>
          <a:p>
            <a:pPr>
              <a:defRPr/>
            </a:pPr>
            <a:fld id="{F7A581C1-820F-4DF7-A5F2-D9C313655921}" type="slidenum">
              <a:rPr lang="da-DK">
                <a:solidFill>
                  <a:prstClr val="black">
                    <a:tint val="75000"/>
                  </a:prstClr>
                </a:solidFill>
              </a:rPr>
              <a:pPr>
                <a:defRPr/>
              </a:pPr>
              <a:t>‹nr.›</a:t>
            </a:fld>
            <a:endParaRPr lang="da-DK" dirty="0">
              <a:solidFill>
                <a:prstClr val="black">
                  <a:tint val="75000"/>
                </a:prstClr>
              </a:solidFill>
            </a:endParaRPr>
          </a:p>
        </p:txBody>
      </p:sp>
    </p:spTree>
    <p:extLst>
      <p:ext uri="{BB962C8B-B14F-4D97-AF65-F5344CB8AC3E}">
        <p14:creationId xmlns:p14="http://schemas.microsoft.com/office/powerpoint/2010/main" val="878571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A7CA477F-B0DF-4DA7-A0FE-BA18CD88B99B}" type="datetime2">
              <a:rPr lang="da-DK" smtClean="0"/>
              <a:t>6. april 2022</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8E15ED7A-7D97-43EF-A7D1-975E9F0ACDAC}" type="slidenum">
              <a:rPr lang="da-DK" smtClean="0"/>
              <a:t>‹nr.›</a:t>
            </a:fld>
            <a:endParaRPr lang="da-DK" dirty="0"/>
          </a:p>
        </p:txBody>
      </p:sp>
    </p:spTree>
    <p:extLst>
      <p:ext uri="{BB962C8B-B14F-4D97-AF65-F5344CB8AC3E}">
        <p14:creationId xmlns:p14="http://schemas.microsoft.com/office/powerpoint/2010/main" val="1513194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dirty="0" smtClean="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Pladsholder til dato 3"/>
          <p:cNvSpPr>
            <a:spLocks noGrp="1"/>
          </p:cNvSpPr>
          <p:nvPr>
            <p:ph type="dt" sz="half" idx="10"/>
          </p:nvPr>
        </p:nvSpPr>
        <p:spPr/>
        <p:txBody>
          <a:bodyPr/>
          <a:lstStyle>
            <a:lvl1pPr>
              <a:defRPr/>
            </a:lvl1pPr>
          </a:lstStyle>
          <a:p>
            <a:pPr>
              <a:defRPr/>
            </a:pPr>
            <a:fld id="{42CD859F-50EC-46E6-97B3-D20A9D3639C8}" type="datetime1">
              <a:rPr lang="da-DK" smtClean="0">
                <a:solidFill>
                  <a:prstClr val="black">
                    <a:tint val="75000"/>
                  </a:prstClr>
                </a:solidFill>
              </a:rPr>
              <a:pPr>
                <a:defRPr/>
              </a:pPr>
              <a:t>06-04-2022</a:t>
            </a:fld>
            <a:endParaRPr lang="da-DK" dirty="0">
              <a:solidFill>
                <a:prstClr val="black">
                  <a:tint val="75000"/>
                </a:prstClr>
              </a:solidFill>
            </a:endParaRPr>
          </a:p>
        </p:txBody>
      </p:sp>
      <p:sp>
        <p:nvSpPr>
          <p:cNvPr id="6" name="Pladsholder til sidefod 4"/>
          <p:cNvSpPr>
            <a:spLocks noGrp="1"/>
          </p:cNvSpPr>
          <p:nvPr>
            <p:ph type="ftr" sz="quarter" idx="11"/>
          </p:nvPr>
        </p:nvSpPr>
        <p:spPr/>
        <p:txBody>
          <a:bodyPr/>
          <a:lstStyle>
            <a:lvl1pPr>
              <a:defRPr/>
            </a:lvl1pPr>
          </a:lstStyle>
          <a:p>
            <a:pPr>
              <a:defRPr/>
            </a:pPr>
            <a:endParaRPr lang="da-DK" dirty="0">
              <a:solidFill>
                <a:prstClr val="black">
                  <a:tint val="75000"/>
                </a:prstClr>
              </a:solidFill>
            </a:endParaRPr>
          </a:p>
        </p:txBody>
      </p:sp>
      <p:sp>
        <p:nvSpPr>
          <p:cNvPr id="7" name="Pladsholder til diasnummer 5"/>
          <p:cNvSpPr>
            <a:spLocks noGrp="1"/>
          </p:cNvSpPr>
          <p:nvPr>
            <p:ph type="sldNum" sz="quarter" idx="12"/>
          </p:nvPr>
        </p:nvSpPr>
        <p:spPr/>
        <p:txBody>
          <a:bodyPr/>
          <a:lstStyle>
            <a:lvl1pPr>
              <a:defRPr/>
            </a:lvl1pPr>
          </a:lstStyle>
          <a:p>
            <a:pPr>
              <a:defRPr/>
            </a:pPr>
            <a:fld id="{E190BE47-CF40-424A-9854-8FA3094ED7A2}" type="slidenum">
              <a:rPr lang="da-DK">
                <a:solidFill>
                  <a:prstClr val="black">
                    <a:tint val="75000"/>
                  </a:prstClr>
                </a:solidFill>
              </a:rPr>
              <a:pPr>
                <a:defRPr/>
              </a:pPr>
              <a:t>‹nr.›</a:t>
            </a:fld>
            <a:endParaRPr lang="da-DK" dirty="0">
              <a:solidFill>
                <a:prstClr val="black">
                  <a:tint val="75000"/>
                </a:prstClr>
              </a:solidFill>
            </a:endParaRPr>
          </a:p>
        </p:txBody>
      </p:sp>
    </p:spTree>
    <p:extLst>
      <p:ext uri="{BB962C8B-B14F-4D97-AF65-F5344CB8AC3E}">
        <p14:creationId xmlns:p14="http://schemas.microsoft.com/office/powerpoint/2010/main" val="398742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pPr>
              <a:defRPr/>
            </a:pPr>
            <a:fld id="{6EB31772-898B-4A7E-96A0-BF6F972B1EA0}" type="datetime1">
              <a:rPr lang="da-DK" smtClean="0">
                <a:solidFill>
                  <a:prstClr val="black">
                    <a:tint val="75000"/>
                  </a:prstClr>
                </a:solidFill>
              </a:rPr>
              <a:pPr>
                <a:defRPr/>
              </a:pPr>
              <a:t>06-04-2022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lvl1pPr>
              <a:defRPr/>
            </a:lvl1pPr>
          </a:lstStyle>
          <a:p>
            <a:pPr>
              <a:defRPr/>
            </a:pPr>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lvl1pPr>
              <a:defRPr/>
            </a:lvl1pPr>
          </a:lstStyle>
          <a:p>
            <a:pPr>
              <a:defRPr/>
            </a:pPr>
            <a:fld id="{07863ADE-B5A9-4A26-87AB-D31BF893D3F9}" type="slidenum">
              <a:rPr lang="da-DK">
                <a:solidFill>
                  <a:prstClr val="black">
                    <a:tint val="75000"/>
                  </a:prstClr>
                </a:solidFill>
              </a:rPr>
              <a:pPr>
                <a:defRPr/>
              </a:pPr>
              <a:t>‹nr.›</a:t>
            </a:fld>
            <a:endParaRPr lang="da-DK" dirty="0">
              <a:solidFill>
                <a:prstClr val="black">
                  <a:tint val="75000"/>
                </a:prstClr>
              </a:solidFill>
            </a:endParaRPr>
          </a:p>
        </p:txBody>
      </p:sp>
    </p:spTree>
    <p:extLst>
      <p:ext uri="{BB962C8B-B14F-4D97-AF65-F5344CB8AC3E}">
        <p14:creationId xmlns:p14="http://schemas.microsoft.com/office/powerpoint/2010/main" val="2113815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pPr>
              <a:defRPr/>
            </a:pPr>
            <a:fld id="{7A794568-FCDA-44C0-B180-62EDF399DD41}" type="datetime1">
              <a:rPr lang="da-DK" smtClean="0">
                <a:solidFill>
                  <a:prstClr val="black">
                    <a:tint val="75000"/>
                  </a:prstClr>
                </a:solidFill>
              </a:rPr>
              <a:pPr>
                <a:defRPr/>
              </a:pPr>
              <a:t>06-04-2022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lvl1pPr>
              <a:defRPr/>
            </a:lvl1pPr>
          </a:lstStyle>
          <a:p>
            <a:pPr>
              <a:defRPr/>
            </a:pPr>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lvl1pPr>
              <a:defRPr/>
            </a:lvl1pPr>
          </a:lstStyle>
          <a:p>
            <a:pPr>
              <a:defRPr/>
            </a:pPr>
            <a:fld id="{51758693-7C61-4096-A851-AED7C2D98275}" type="slidenum">
              <a:rPr lang="da-DK">
                <a:solidFill>
                  <a:prstClr val="black">
                    <a:tint val="75000"/>
                  </a:prstClr>
                </a:solidFill>
              </a:rPr>
              <a:pPr>
                <a:defRPr/>
              </a:pPr>
              <a:t>‹nr.›</a:t>
            </a:fld>
            <a:endParaRPr lang="da-DK" dirty="0">
              <a:solidFill>
                <a:prstClr val="black">
                  <a:tint val="75000"/>
                </a:prstClr>
              </a:solidFill>
            </a:endParaRPr>
          </a:p>
        </p:txBody>
      </p:sp>
    </p:spTree>
    <p:extLst>
      <p:ext uri="{BB962C8B-B14F-4D97-AF65-F5344CB8AC3E}">
        <p14:creationId xmlns:p14="http://schemas.microsoft.com/office/powerpoint/2010/main" val="318743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titeltypografi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2952AB1C-12AD-4239-941D-FD595F60A647}"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EBBF2FF-BC4B-4A85-9EEF-814EB1C15F6B}"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34640546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8E25E4E6-6258-40E2-9D71-290E194A0BAB}"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EBBF2FF-BC4B-4A85-9EEF-814EB1C15F6B}"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4188605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typografi i masteren</a:t>
            </a:r>
          </a:p>
        </p:txBody>
      </p:sp>
      <p:sp>
        <p:nvSpPr>
          <p:cNvPr id="4" name="Pladsholder til dato 3"/>
          <p:cNvSpPr>
            <a:spLocks noGrp="1"/>
          </p:cNvSpPr>
          <p:nvPr>
            <p:ph type="dt" sz="half" idx="10"/>
          </p:nvPr>
        </p:nvSpPr>
        <p:spPr/>
        <p:txBody>
          <a:bodyPr/>
          <a:lstStyle/>
          <a:p>
            <a:fld id="{4E2EE034-FCDF-4DC5-956B-49E89A3E5A07}"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EBBF2FF-BC4B-4A85-9EEF-814EB1C15F6B}"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7068785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8E9BA381-F98D-4848-BEB1-B18FC6925598}" type="datetime2">
              <a:rPr lang="da-DK" smtClean="0">
                <a:solidFill>
                  <a:prstClr val="black">
                    <a:tint val="75000"/>
                  </a:prstClr>
                </a:solidFill>
              </a:rPr>
              <a:pPr/>
              <a:t>6. april 2022</a:t>
            </a:fld>
            <a:endParaRPr lang="da-DK" dirty="0">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dirty="0">
              <a:solidFill>
                <a:prstClr val="black">
                  <a:tint val="75000"/>
                </a:prstClr>
              </a:solidFill>
            </a:endParaRPr>
          </a:p>
        </p:txBody>
      </p:sp>
      <p:sp>
        <p:nvSpPr>
          <p:cNvPr id="7" name="Pladsholder til diasnummer 6"/>
          <p:cNvSpPr>
            <a:spLocks noGrp="1"/>
          </p:cNvSpPr>
          <p:nvPr>
            <p:ph type="sldNum" sz="quarter" idx="12"/>
          </p:nvPr>
        </p:nvSpPr>
        <p:spPr/>
        <p:txBody>
          <a:bodyPr/>
          <a:lstStyle/>
          <a:p>
            <a:fld id="{8EBBF2FF-BC4B-4A85-9EEF-814EB1C15F6B}"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52881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88949A3E-F6A6-4B4E-9AE1-3D57F4BCFF98}" type="datetime2">
              <a:rPr lang="da-DK" smtClean="0">
                <a:solidFill>
                  <a:prstClr val="black">
                    <a:tint val="75000"/>
                  </a:prstClr>
                </a:solidFill>
              </a:rPr>
              <a:pPr/>
              <a:t>6. april 2022</a:t>
            </a:fld>
            <a:endParaRPr lang="da-DK" dirty="0">
              <a:solidFill>
                <a:prstClr val="black">
                  <a:tint val="75000"/>
                </a:prstClr>
              </a:solidFill>
            </a:endParaRPr>
          </a:p>
        </p:txBody>
      </p:sp>
      <p:sp>
        <p:nvSpPr>
          <p:cNvPr id="8" name="Pladsholder til sidefod 7"/>
          <p:cNvSpPr>
            <a:spLocks noGrp="1"/>
          </p:cNvSpPr>
          <p:nvPr>
            <p:ph type="ftr" sz="quarter" idx="11"/>
          </p:nvPr>
        </p:nvSpPr>
        <p:spPr/>
        <p:txBody>
          <a:bodyPr/>
          <a:lstStyle/>
          <a:p>
            <a:endParaRPr lang="da-DK" dirty="0">
              <a:solidFill>
                <a:prstClr val="black">
                  <a:tint val="75000"/>
                </a:prstClr>
              </a:solidFill>
            </a:endParaRPr>
          </a:p>
        </p:txBody>
      </p:sp>
      <p:sp>
        <p:nvSpPr>
          <p:cNvPr id="9" name="Pladsholder til diasnummer 8"/>
          <p:cNvSpPr>
            <a:spLocks noGrp="1"/>
          </p:cNvSpPr>
          <p:nvPr>
            <p:ph type="sldNum" sz="quarter" idx="12"/>
          </p:nvPr>
        </p:nvSpPr>
        <p:spPr/>
        <p:txBody>
          <a:bodyPr/>
          <a:lstStyle/>
          <a:p>
            <a:fld id="{8EBBF2FF-BC4B-4A85-9EEF-814EB1C15F6B}"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2810872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dato 2"/>
          <p:cNvSpPr>
            <a:spLocks noGrp="1"/>
          </p:cNvSpPr>
          <p:nvPr>
            <p:ph type="dt" sz="half" idx="10"/>
          </p:nvPr>
        </p:nvSpPr>
        <p:spPr/>
        <p:txBody>
          <a:bodyPr/>
          <a:lstStyle/>
          <a:p>
            <a:fld id="{A3AC3F54-90B1-4AFD-A19D-0EEFEC0BDB03}" type="datetime2">
              <a:rPr lang="da-DK" smtClean="0">
                <a:solidFill>
                  <a:prstClr val="black">
                    <a:tint val="75000"/>
                  </a:prstClr>
                </a:solidFill>
              </a:rPr>
              <a:pPr/>
              <a:t>6. april 2022</a:t>
            </a:fld>
            <a:endParaRPr lang="da-DK" dirty="0">
              <a:solidFill>
                <a:prstClr val="black">
                  <a:tint val="75000"/>
                </a:prstClr>
              </a:solidFill>
            </a:endParaRPr>
          </a:p>
        </p:txBody>
      </p:sp>
      <p:sp>
        <p:nvSpPr>
          <p:cNvPr id="4" name="Pladsholder til sidefod 3"/>
          <p:cNvSpPr>
            <a:spLocks noGrp="1"/>
          </p:cNvSpPr>
          <p:nvPr>
            <p:ph type="ftr" sz="quarter" idx="11"/>
          </p:nvPr>
        </p:nvSpPr>
        <p:spPr/>
        <p:txBody>
          <a:bodyPr/>
          <a:lstStyle/>
          <a:p>
            <a:endParaRPr lang="da-DK" dirty="0">
              <a:solidFill>
                <a:prstClr val="black">
                  <a:tint val="75000"/>
                </a:prstClr>
              </a:solidFill>
            </a:endParaRPr>
          </a:p>
        </p:txBody>
      </p:sp>
      <p:sp>
        <p:nvSpPr>
          <p:cNvPr id="5" name="Pladsholder til diasnummer 4"/>
          <p:cNvSpPr>
            <a:spLocks noGrp="1"/>
          </p:cNvSpPr>
          <p:nvPr>
            <p:ph type="sldNum" sz="quarter" idx="12"/>
          </p:nvPr>
        </p:nvSpPr>
        <p:spPr/>
        <p:txBody>
          <a:bodyPr/>
          <a:lstStyle/>
          <a:p>
            <a:fld id="{8EBBF2FF-BC4B-4A85-9EEF-814EB1C15F6B}"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14480282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656B58EE-BEB1-4BA0-9895-CF1F991E5C18}" type="datetime2">
              <a:rPr lang="da-DK" smtClean="0">
                <a:solidFill>
                  <a:prstClr val="black">
                    <a:tint val="75000"/>
                  </a:prstClr>
                </a:solidFill>
              </a:rPr>
              <a:pPr/>
              <a:t>6. april 2022</a:t>
            </a:fld>
            <a:endParaRPr lang="da-DK" dirty="0">
              <a:solidFill>
                <a:prstClr val="black">
                  <a:tint val="75000"/>
                </a:prstClr>
              </a:solidFill>
            </a:endParaRPr>
          </a:p>
        </p:txBody>
      </p:sp>
      <p:sp>
        <p:nvSpPr>
          <p:cNvPr id="3" name="Pladsholder til sidefod 2"/>
          <p:cNvSpPr>
            <a:spLocks noGrp="1"/>
          </p:cNvSpPr>
          <p:nvPr>
            <p:ph type="ftr" sz="quarter" idx="11"/>
          </p:nvPr>
        </p:nvSpPr>
        <p:spPr/>
        <p:txBody>
          <a:bodyPr/>
          <a:lstStyle/>
          <a:p>
            <a:endParaRPr lang="da-DK" dirty="0">
              <a:solidFill>
                <a:prstClr val="black">
                  <a:tint val="75000"/>
                </a:prstClr>
              </a:solidFill>
            </a:endParaRPr>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1420091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fld id="{210A82C9-A3F8-4FD4-94E0-B001B8074F00}" type="datetime2">
              <a:rPr lang="da-DK" smtClean="0"/>
              <a:t>6. april 2022</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8E15ED7A-7D97-43EF-A7D1-975E9F0ACDAC}" type="slidenum">
              <a:rPr lang="da-DK" smtClean="0"/>
              <a:t>‹nr.›</a:t>
            </a:fld>
            <a:endParaRPr lang="da-DK" dirty="0"/>
          </a:p>
        </p:txBody>
      </p:sp>
    </p:spTree>
    <p:extLst>
      <p:ext uri="{BB962C8B-B14F-4D97-AF65-F5344CB8AC3E}">
        <p14:creationId xmlns:p14="http://schemas.microsoft.com/office/powerpoint/2010/main" val="4737254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Pladsholder til dato 4"/>
          <p:cNvSpPr>
            <a:spLocks noGrp="1"/>
          </p:cNvSpPr>
          <p:nvPr>
            <p:ph type="dt" sz="half" idx="10"/>
          </p:nvPr>
        </p:nvSpPr>
        <p:spPr/>
        <p:txBody>
          <a:bodyPr/>
          <a:lstStyle/>
          <a:p>
            <a:fld id="{2AC4CDF0-6398-4B9F-93BD-E1824A2412FE}" type="datetime2">
              <a:rPr lang="da-DK" smtClean="0">
                <a:solidFill>
                  <a:prstClr val="black">
                    <a:tint val="75000"/>
                  </a:prstClr>
                </a:solidFill>
              </a:rPr>
              <a:pPr/>
              <a:t>6. april 2022</a:t>
            </a:fld>
            <a:endParaRPr lang="da-DK" dirty="0">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dirty="0">
              <a:solidFill>
                <a:prstClr val="black">
                  <a:tint val="75000"/>
                </a:prstClr>
              </a:solidFill>
            </a:endParaRPr>
          </a:p>
        </p:txBody>
      </p:sp>
      <p:sp>
        <p:nvSpPr>
          <p:cNvPr id="7" name="Pladsholder til diasnummer 6"/>
          <p:cNvSpPr>
            <a:spLocks noGrp="1"/>
          </p:cNvSpPr>
          <p:nvPr>
            <p:ph type="sldNum" sz="quarter" idx="12"/>
          </p:nvPr>
        </p:nvSpPr>
        <p:spPr/>
        <p:txBody>
          <a:bodyPr/>
          <a:lstStyle/>
          <a:p>
            <a:fld id="{8EBBF2FF-BC4B-4A85-9EEF-814EB1C15F6B}"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14765718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Pladsholder til dato 4"/>
          <p:cNvSpPr>
            <a:spLocks noGrp="1"/>
          </p:cNvSpPr>
          <p:nvPr>
            <p:ph type="dt" sz="half" idx="10"/>
          </p:nvPr>
        </p:nvSpPr>
        <p:spPr/>
        <p:txBody>
          <a:bodyPr/>
          <a:lstStyle/>
          <a:p>
            <a:fld id="{13A93895-3933-417E-AFAE-CC7A137C9936}" type="datetime2">
              <a:rPr lang="da-DK" smtClean="0">
                <a:solidFill>
                  <a:prstClr val="black">
                    <a:tint val="75000"/>
                  </a:prstClr>
                </a:solidFill>
              </a:rPr>
              <a:pPr/>
              <a:t>6. april 2022</a:t>
            </a:fld>
            <a:endParaRPr lang="da-DK" dirty="0">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dirty="0">
              <a:solidFill>
                <a:prstClr val="black">
                  <a:tint val="75000"/>
                </a:prstClr>
              </a:solidFill>
            </a:endParaRPr>
          </a:p>
        </p:txBody>
      </p:sp>
      <p:sp>
        <p:nvSpPr>
          <p:cNvPr id="7" name="Pladsholder til diasnummer 6"/>
          <p:cNvSpPr>
            <a:spLocks noGrp="1"/>
          </p:cNvSpPr>
          <p:nvPr>
            <p:ph type="sldNum" sz="quarter" idx="12"/>
          </p:nvPr>
        </p:nvSpPr>
        <p:spPr/>
        <p:txBody>
          <a:bodyPr/>
          <a:lstStyle/>
          <a:p>
            <a:fld id="{8EBBF2FF-BC4B-4A85-9EEF-814EB1C15F6B}"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19093984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06A21797-931D-45A1-8F46-8EAC3393D3EC}"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EBBF2FF-BC4B-4A85-9EEF-814EB1C15F6B}"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39253112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55CC2714-56BD-4ED7-AAA4-5A6BFFA17C5B}"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EBBF2FF-BC4B-4A85-9EEF-814EB1C15F6B}"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610966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p>
            <a:fld id="{F166C1C1-9D95-4107-9337-2F1C1D26C565}"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3520148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A7CA477F-B0DF-4DA7-A0FE-BA18CD88B99B}"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6098139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fld id="{210A82C9-A3F8-4FD4-94E0-B001B8074F00}"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30376257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24ECD9FC-94A1-42ED-88E1-B66EC16634EB}" type="datetime2">
              <a:rPr lang="da-DK" smtClean="0">
                <a:solidFill>
                  <a:prstClr val="black">
                    <a:tint val="75000"/>
                  </a:prstClr>
                </a:solidFill>
              </a:rPr>
              <a:pPr/>
              <a:t>6. april 2022</a:t>
            </a:fld>
            <a:endParaRPr lang="da-DK" dirty="0">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dirty="0">
              <a:solidFill>
                <a:prstClr val="black">
                  <a:tint val="75000"/>
                </a:prstClr>
              </a:solidFill>
            </a:endParaRPr>
          </a:p>
        </p:txBody>
      </p:sp>
      <p:sp>
        <p:nvSpPr>
          <p:cNvPr id="7" name="Pladsholder til diasnummer 6"/>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3753734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5D37FB14-C779-482C-98C4-765DB2581B6F}" type="datetime2">
              <a:rPr lang="da-DK" smtClean="0">
                <a:solidFill>
                  <a:prstClr val="black">
                    <a:tint val="75000"/>
                  </a:prstClr>
                </a:solidFill>
              </a:rPr>
              <a:pPr/>
              <a:t>6. april 2022</a:t>
            </a:fld>
            <a:endParaRPr lang="da-DK" dirty="0">
              <a:solidFill>
                <a:prstClr val="black">
                  <a:tint val="75000"/>
                </a:prstClr>
              </a:solidFill>
            </a:endParaRPr>
          </a:p>
        </p:txBody>
      </p:sp>
      <p:sp>
        <p:nvSpPr>
          <p:cNvPr id="8" name="Pladsholder til sidefod 7"/>
          <p:cNvSpPr>
            <a:spLocks noGrp="1"/>
          </p:cNvSpPr>
          <p:nvPr>
            <p:ph type="ftr" sz="quarter" idx="11"/>
          </p:nvPr>
        </p:nvSpPr>
        <p:spPr/>
        <p:txBody>
          <a:bodyPr/>
          <a:lstStyle/>
          <a:p>
            <a:endParaRPr lang="da-DK" dirty="0">
              <a:solidFill>
                <a:prstClr val="black">
                  <a:tint val="75000"/>
                </a:prstClr>
              </a:solidFill>
            </a:endParaRPr>
          </a:p>
        </p:txBody>
      </p:sp>
      <p:sp>
        <p:nvSpPr>
          <p:cNvPr id="9" name="Pladsholder til diasnummer 8"/>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885515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01C4ECF7-ADFA-4D4B-B59B-B06BF3ED8DCF}" type="datetime2">
              <a:rPr lang="da-DK" smtClean="0">
                <a:solidFill>
                  <a:prstClr val="black">
                    <a:tint val="75000"/>
                  </a:prstClr>
                </a:solidFill>
              </a:rPr>
              <a:pPr/>
              <a:t>6. april 2022</a:t>
            </a:fld>
            <a:endParaRPr lang="da-DK" dirty="0">
              <a:solidFill>
                <a:prstClr val="black">
                  <a:tint val="75000"/>
                </a:prstClr>
              </a:solidFill>
            </a:endParaRPr>
          </a:p>
        </p:txBody>
      </p:sp>
      <p:sp>
        <p:nvSpPr>
          <p:cNvPr id="4" name="Pladsholder til sidefod 3"/>
          <p:cNvSpPr>
            <a:spLocks noGrp="1"/>
          </p:cNvSpPr>
          <p:nvPr>
            <p:ph type="ftr" sz="quarter" idx="11"/>
          </p:nvPr>
        </p:nvSpPr>
        <p:spPr/>
        <p:txBody>
          <a:bodyPr/>
          <a:lstStyle/>
          <a:p>
            <a:endParaRPr lang="da-DK" dirty="0">
              <a:solidFill>
                <a:prstClr val="black">
                  <a:tint val="75000"/>
                </a:prstClr>
              </a:solidFill>
            </a:endParaRPr>
          </a:p>
        </p:txBody>
      </p:sp>
      <p:sp>
        <p:nvSpPr>
          <p:cNvPr id="5" name="Pladsholder til diasnummer 4"/>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4012993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24ECD9FC-94A1-42ED-88E1-B66EC16634EB}" type="datetime2">
              <a:rPr lang="da-DK" smtClean="0"/>
              <a:t>6. april 2022</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8E15ED7A-7D97-43EF-A7D1-975E9F0ACDAC}" type="slidenum">
              <a:rPr lang="da-DK" smtClean="0"/>
              <a:t>‹nr.›</a:t>
            </a:fld>
            <a:endParaRPr lang="da-DK" dirty="0"/>
          </a:p>
        </p:txBody>
      </p:sp>
    </p:spTree>
    <p:extLst>
      <p:ext uri="{BB962C8B-B14F-4D97-AF65-F5344CB8AC3E}">
        <p14:creationId xmlns:p14="http://schemas.microsoft.com/office/powerpoint/2010/main" val="26019130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D471846A-2FFD-4AFB-8F7F-1FF25FF09F10}" type="datetime2">
              <a:rPr lang="da-DK" smtClean="0">
                <a:solidFill>
                  <a:prstClr val="black">
                    <a:tint val="75000"/>
                  </a:prstClr>
                </a:solidFill>
              </a:rPr>
              <a:pPr/>
              <a:t>6. april 2022</a:t>
            </a:fld>
            <a:endParaRPr lang="da-DK" dirty="0">
              <a:solidFill>
                <a:prstClr val="black">
                  <a:tint val="75000"/>
                </a:prstClr>
              </a:solidFill>
            </a:endParaRPr>
          </a:p>
        </p:txBody>
      </p:sp>
      <p:sp>
        <p:nvSpPr>
          <p:cNvPr id="3" name="Pladsholder til sidefod 2"/>
          <p:cNvSpPr>
            <a:spLocks noGrp="1"/>
          </p:cNvSpPr>
          <p:nvPr>
            <p:ph type="ftr" sz="quarter" idx="11"/>
          </p:nvPr>
        </p:nvSpPr>
        <p:spPr/>
        <p:txBody>
          <a:bodyPr/>
          <a:lstStyle/>
          <a:p>
            <a:endParaRPr lang="da-DK" dirty="0">
              <a:solidFill>
                <a:prstClr val="black">
                  <a:tint val="75000"/>
                </a:prstClr>
              </a:solidFill>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7339322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C596E95E-8F74-4BB0-BE34-2B855E84CAE4}" type="datetime2">
              <a:rPr lang="da-DK" smtClean="0">
                <a:solidFill>
                  <a:prstClr val="black">
                    <a:tint val="75000"/>
                  </a:prstClr>
                </a:solidFill>
              </a:rPr>
              <a:pPr/>
              <a:t>6. april 2022</a:t>
            </a:fld>
            <a:endParaRPr lang="da-DK" dirty="0">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dirty="0">
              <a:solidFill>
                <a:prstClr val="black">
                  <a:tint val="75000"/>
                </a:prstClr>
              </a:solidFill>
            </a:endParaRPr>
          </a:p>
        </p:txBody>
      </p:sp>
      <p:sp>
        <p:nvSpPr>
          <p:cNvPr id="7" name="Pladsholder til diasnummer 6"/>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1793756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81736A93-6497-48C2-8623-53A9B613831D}" type="datetime2">
              <a:rPr lang="da-DK" smtClean="0">
                <a:solidFill>
                  <a:prstClr val="black">
                    <a:tint val="75000"/>
                  </a:prstClr>
                </a:solidFill>
              </a:rPr>
              <a:pPr/>
              <a:t>6. april 2022</a:t>
            </a:fld>
            <a:endParaRPr lang="da-DK" dirty="0">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dirty="0">
              <a:solidFill>
                <a:prstClr val="black">
                  <a:tint val="75000"/>
                </a:prstClr>
              </a:solidFill>
            </a:endParaRPr>
          </a:p>
        </p:txBody>
      </p:sp>
      <p:sp>
        <p:nvSpPr>
          <p:cNvPr id="7" name="Pladsholder til diasnummer 6"/>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6831548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A486C24-DD59-4C53-BFEC-50ACF0C3836E}"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31676859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C7E83ECD-5280-46CF-8BFC-E4DAEF5AED16}"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37242726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p>
            <a:fld id="{F166C1C1-9D95-4107-9337-2F1C1D26C565}"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9336689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A7CA477F-B0DF-4DA7-A0FE-BA18CD88B99B}"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25970037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fld id="{210A82C9-A3F8-4FD4-94E0-B001B8074F00}"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30233758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24ECD9FC-94A1-42ED-88E1-B66EC16634EB}" type="datetime2">
              <a:rPr lang="da-DK" smtClean="0">
                <a:solidFill>
                  <a:prstClr val="black">
                    <a:tint val="75000"/>
                  </a:prstClr>
                </a:solidFill>
              </a:rPr>
              <a:pPr/>
              <a:t>6. april 2022</a:t>
            </a:fld>
            <a:endParaRPr lang="da-DK" dirty="0">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dirty="0">
              <a:solidFill>
                <a:prstClr val="black">
                  <a:tint val="75000"/>
                </a:prstClr>
              </a:solidFill>
            </a:endParaRPr>
          </a:p>
        </p:txBody>
      </p:sp>
      <p:sp>
        <p:nvSpPr>
          <p:cNvPr id="7" name="Pladsholder til diasnummer 6"/>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5957904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5D37FB14-C779-482C-98C4-765DB2581B6F}" type="datetime2">
              <a:rPr lang="da-DK" smtClean="0">
                <a:solidFill>
                  <a:prstClr val="black">
                    <a:tint val="75000"/>
                  </a:prstClr>
                </a:solidFill>
              </a:rPr>
              <a:pPr/>
              <a:t>6. april 2022</a:t>
            </a:fld>
            <a:endParaRPr lang="da-DK" dirty="0">
              <a:solidFill>
                <a:prstClr val="black">
                  <a:tint val="75000"/>
                </a:prstClr>
              </a:solidFill>
            </a:endParaRPr>
          </a:p>
        </p:txBody>
      </p:sp>
      <p:sp>
        <p:nvSpPr>
          <p:cNvPr id="8" name="Pladsholder til sidefod 7"/>
          <p:cNvSpPr>
            <a:spLocks noGrp="1"/>
          </p:cNvSpPr>
          <p:nvPr>
            <p:ph type="ftr" sz="quarter" idx="11"/>
          </p:nvPr>
        </p:nvSpPr>
        <p:spPr/>
        <p:txBody>
          <a:bodyPr/>
          <a:lstStyle/>
          <a:p>
            <a:endParaRPr lang="da-DK" dirty="0">
              <a:solidFill>
                <a:prstClr val="black">
                  <a:tint val="75000"/>
                </a:prstClr>
              </a:solidFill>
            </a:endParaRPr>
          </a:p>
        </p:txBody>
      </p:sp>
      <p:sp>
        <p:nvSpPr>
          <p:cNvPr id="9" name="Pladsholder til diasnummer 8"/>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1992446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5D37FB14-C779-482C-98C4-765DB2581B6F}" type="datetime2">
              <a:rPr lang="da-DK" smtClean="0"/>
              <a:t>6. april 2022</a:t>
            </a:fld>
            <a:endParaRPr lang="da-DK" dirty="0"/>
          </a:p>
        </p:txBody>
      </p:sp>
      <p:sp>
        <p:nvSpPr>
          <p:cNvPr id="8" name="Pladsholder til sidefod 7"/>
          <p:cNvSpPr>
            <a:spLocks noGrp="1"/>
          </p:cNvSpPr>
          <p:nvPr>
            <p:ph type="ftr" sz="quarter" idx="11"/>
          </p:nvPr>
        </p:nvSpPr>
        <p:spPr/>
        <p:txBody>
          <a:bodyPr/>
          <a:lstStyle/>
          <a:p>
            <a:endParaRPr lang="da-DK" dirty="0"/>
          </a:p>
        </p:txBody>
      </p:sp>
      <p:sp>
        <p:nvSpPr>
          <p:cNvPr id="9" name="Pladsholder til diasnummer 8"/>
          <p:cNvSpPr>
            <a:spLocks noGrp="1"/>
          </p:cNvSpPr>
          <p:nvPr>
            <p:ph type="sldNum" sz="quarter" idx="12"/>
          </p:nvPr>
        </p:nvSpPr>
        <p:spPr/>
        <p:txBody>
          <a:bodyPr/>
          <a:lstStyle/>
          <a:p>
            <a:fld id="{8E15ED7A-7D97-43EF-A7D1-975E9F0ACDAC}" type="slidenum">
              <a:rPr lang="da-DK" smtClean="0"/>
              <a:t>‹nr.›</a:t>
            </a:fld>
            <a:endParaRPr lang="da-DK" dirty="0"/>
          </a:p>
        </p:txBody>
      </p:sp>
    </p:spTree>
    <p:extLst>
      <p:ext uri="{BB962C8B-B14F-4D97-AF65-F5344CB8AC3E}">
        <p14:creationId xmlns:p14="http://schemas.microsoft.com/office/powerpoint/2010/main" val="6430450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01C4ECF7-ADFA-4D4B-B59B-B06BF3ED8DCF}" type="datetime2">
              <a:rPr lang="da-DK" smtClean="0">
                <a:solidFill>
                  <a:prstClr val="black">
                    <a:tint val="75000"/>
                  </a:prstClr>
                </a:solidFill>
              </a:rPr>
              <a:pPr/>
              <a:t>6. april 2022</a:t>
            </a:fld>
            <a:endParaRPr lang="da-DK" dirty="0">
              <a:solidFill>
                <a:prstClr val="black">
                  <a:tint val="75000"/>
                </a:prstClr>
              </a:solidFill>
            </a:endParaRPr>
          </a:p>
        </p:txBody>
      </p:sp>
      <p:sp>
        <p:nvSpPr>
          <p:cNvPr id="4" name="Pladsholder til sidefod 3"/>
          <p:cNvSpPr>
            <a:spLocks noGrp="1"/>
          </p:cNvSpPr>
          <p:nvPr>
            <p:ph type="ftr" sz="quarter" idx="11"/>
          </p:nvPr>
        </p:nvSpPr>
        <p:spPr/>
        <p:txBody>
          <a:bodyPr/>
          <a:lstStyle/>
          <a:p>
            <a:endParaRPr lang="da-DK" dirty="0">
              <a:solidFill>
                <a:prstClr val="black">
                  <a:tint val="75000"/>
                </a:prstClr>
              </a:solidFill>
            </a:endParaRPr>
          </a:p>
        </p:txBody>
      </p:sp>
      <p:sp>
        <p:nvSpPr>
          <p:cNvPr id="5" name="Pladsholder til diasnummer 4"/>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38547923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D471846A-2FFD-4AFB-8F7F-1FF25FF09F10}" type="datetime2">
              <a:rPr lang="da-DK" smtClean="0">
                <a:solidFill>
                  <a:prstClr val="black">
                    <a:tint val="75000"/>
                  </a:prstClr>
                </a:solidFill>
              </a:rPr>
              <a:pPr/>
              <a:t>6. april 2022</a:t>
            </a:fld>
            <a:endParaRPr lang="da-DK" dirty="0">
              <a:solidFill>
                <a:prstClr val="black">
                  <a:tint val="75000"/>
                </a:prstClr>
              </a:solidFill>
            </a:endParaRPr>
          </a:p>
        </p:txBody>
      </p:sp>
      <p:sp>
        <p:nvSpPr>
          <p:cNvPr id="3" name="Pladsholder til sidefod 2"/>
          <p:cNvSpPr>
            <a:spLocks noGrp="1"/>
          </p:cNvSpPr>
          <p:nvPr>
            <p:ph type="ftr" sz="quarter" idx="11"/>
          </p:nvPr>
        </p:nvSpPr>
        <p:spPr/>
        <p:txBody>
          <a:bodyPr/>
          <a:lstStyle/>
          <a:p>
            <a:endParaRPr lang="da-DK" dirty="0">
              <a:solidFill>
                <a:prstClr val="black">
                  <a:tint val="75000"/>
                </a:prstClr>
              </a:solidFill>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14863786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C596E95E-8F74-4BB0-BE34-2B855E84CAE4}" type="datetime2">
              <a:rPr lang="da-DK" smtClean="0">
                <a:solidFill>
                  <a:prstClr val="black">
                    <a:tint val="75000"/>
                  </a:prstClr>
                </a:solidFill>
              </a:rPr>
              <a:pPr/>
              <a:t>6. april 2022</a:t>
            </a:fld>
            <a:endParaRPr lang="da-DK" dirty="0">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dirty="0">
              <a:solidFill>
                <a:prstClr val="black">
                  <a:tint val="75000"/>
                </a:prstClr>
              </a:solidFill>
            </a:endParaRPr>
          </a:p>
        </p:txBody>
      </p:sp>
      <p:sp>
        <p:nvSpPr>
          <p:cNvPr id="7" name="Pladsholder til diasnummer 6"/>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11884178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81736A93-6497-48C2-8623-53A9B613831D}" type="datetime2">
              <a:rPr lang="da-DK" smtClean="0">
                <a:solidFill>
                  <a:prstClr val="black">
                    <a:tint val="75000"/>
                  </a:prstClr>
                </a:solidFill>
              </a:rPr>
              <a:pPr/>
              <a:t>6. april 2022</a:t>
            </a:fld>
            <a:endParaRPr lang="da-DK" dirty="0">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dirty="0">
              <a:solidFill>
                <a:prstClr val="black">
                  <a:tint val="75000"/>
                </a:prstClr>
              </a:solidFill>
            </a:endParaRPr>
          </a:p>
        </p:txBody>
      </p:sp>
      <p:sp>
        <p:nvSpPr>
          <p:cNvPr id="7" name="Pladsholder til diasnummer 6"/>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40178524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A486C24-DD59-4C53-BFEC-50ACF0C3836E}"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536324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C7E83ECD-5280-46CF-8BFC-E4DAEF5AED16}"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10200589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p>
            <a:fld id="{F166C1C1-9D95-4107-9337-2F1C1D26C565}"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30512903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A7CA477F-B0DF-4DA7-A0FE-BA18CD88B99B}"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7953108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fld id="{210A82C9-A3F8-4FD4-94E0-B001B8074F00}"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19072770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24ECD9FC-94A1-42ED-88E1-B66EC16634EB}" type="datetime2">
              <a:rPr lang="da-DK" smtClean="0">
                <a:solidFill>
                  <a:prstClr val="black">
                    <a:tint val="75000"/>
                  </a:prstClr>
                </a:solidFill>
              </a:rPr>
              <a:pPr/>
              <a:t>6. april 2022</a:t>
            </a:fld>
            <a:endParaRPr lang="da-DK" dirty="0">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dirty="0">
              <a:solidFill>
                <a:prstClr val="black">
                  <a:tint val="75000"/>
                </a:prstClr>
              </a:solidFill>
            </a:endParaRPr>
          </a:p>
        </p:txBody>
      </p:sp>
      <p:sp>
        <p:nvSpPr>
          <p:cNvPr id="7" name="Pladsholder til diasnummer 6"/>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4069465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01C4ECF7-ADFA-4D4B-B59B-B06BF3ED8DCF}" type="datetime2">
              <a:rPr lang="da-DK" smtClean="0"/>
              <a:t>6. april 2022</a:t>
            </a:fld>
            <a:endParaRPr lang="da-DK" dirty="0"/>
          </a:p>
        </p:txBody>
      </p:sp>
      <p:sp>
        <p:nvSpPr>
          <p:cNvPr id="4" name="Pladsholder til sidefod 3"/>
          <p:cNvSpPr>
            <a:spLocks noGrp="1"/>
          </p:cNvSpPr>
          <p:nvPr>
            <p:ph type="ftr" sz="quarter" idx="11"/>
          </p:nvPr>
        </p:nvSpPr>
        <p:spPr/>
        <p:txBody>
          <a:bodyPr/>
          <a:lstStyle/>
          <a:p>
            <a:endParaRPr lang="da-DK" dirty="0"/>
          </a:p>
        </p:txBody>
      </p:sp>
      <p:sp>
        <p:nvSpPr>
          <p:cNvPr id="5" name="Pladsholder til diasnummer 4"/>
          <p:cNvSpPr>
            <a:spLocks noGrp="1"/>
          </p:cNvSpPr>
          <p:nvPr>
            <p:ph type="sldNum" sz="quarter" idx="12"/>
          </p:nvPr>
        </p:nvSpPr>
        <p:spPr/>
        <p:txBody>
          <a:bodyPr/>
          <a:lstStyle/>
          <a:p>
            <a:fld id="{8E15ED7A-7D97-43EF-A7D1-975E9F0ACDAC}" type="slidenum">
              <a:rPr lang="da-DK" smtClean="0"/>
              <a:t>‹nr.›</a:t>
            </a:fld>
            <a:endParaRPr lang="da-DK" dirty="0"/>
          </a:p>
        </p:txBody>
      </p:sp>
    </p:spTree>
    <p:extLst>
      <p:ext uri="{BB962C8B-B14F-4D97-AF65-F5344CB8AC3E}">
        <p14:creationId xmlns:p14="http://schemas.microsoft.com/office/powerpoint/2010/main" val="23755240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5D37FB14-C779-482C-98C4-765DB2581B6F}" type="datetime2">
              <a:rPr lang="da-DK" smtClean="0">
                <a:solidFill>
                  <a:prstClr val="black">
                    <a:tint val="75000"/>
                  </a:prstClr>
                </a:solidFill>
              </a:rPr>
              <a:pPr/>
              <a:t>6. april 2022</a:t>
            </a:fld>
            <a:endParaRPr lang="da-DK" dirty="0">
              <a:solidFill>
                <a:prstClr val="black">
                  <a:tint val="75000"/>
                </a:prstClr>
              </a:solidFill>
            </a:endParaRPr>
          </a:p>
        </p:txBody>
      </p:sp>
      <p:sp>
        <p:nvSpPr>
          <p:cNvPr id="8" name="Pladsholder til sidefod 7"/>
          <p:cNvSpPr>
            <a:spLocks noGrp="1"/>
          </p:cNvSpPr>
          <p:nvPr>
            <p:ph type="ftr" sz="quarter" idx="11"/>
          </p:nvPr>
        </p:nvSpPr>
        <p:spPr/>
        <p:txBody>
          <a:bodyPr/>
          <a:lstStyle/>
          <a:p>
            <a:endParaRPr lang="da-DK" dirty="0">
              <a:solidFill>
                <a:prstClr val="black">
                  <a:tint val="75000"/>
                </a:prstClr>
              </a:solidFill>
            </a:endParaRPr>
          </a:p>
        </p:txBody>
      </p:sp>
      <p:sp>
        <p:nvSpPr>
          <p:cNvPr id="9" name="Pladsholder til diasnummer 8"/>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37848133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01C4ECF7-ADFA-4D4B-B59B-B06BF3ED8DCF}" type="datetime2">
              <a:rPr lang="da-DK" smtClean="0">
                <a:solidFill>
                  <a:prstClr val="black">
                    <a:tint val="75000"/>
                  </a:prstClr>
                </a:solidFill>
              </a:rPr>
              <a:pPr/>
              <a:t>6. april 2022</a:t>
            </a:fld>
            <a:endParaRPr lang="da-DK" dirty="0">
              <a:solidFill>
                <a:prstClr val="black">
                  <a:tint val="75000"/>
                </a:prstClr>
              </a:solidFill>
            </a:endParaRPr>
          </a:p>
        </p:txBody>
      </p:sp>
      <p:sp>
        <p:nvSpPr>
          <p:cNvPr id="4" name="Pladsholder til sidefod 3"/>
          <p:cNvSpPr>
            <a:spLocks noGrp="1"/>
          </p:cNvSpPr>
          <p:nvPr>
            <p:ph type="ftr" sz="quarter" idx="11"/>
          </p:nvPr>
        </p:nvSpPr>
        <p:spPr/>
        <p:txBody>
          <a:bodyPr/>
          <a:lstStyle/>
          <a:p>
            <a:endParaRPr lang="da-DK" dirty="0">
              <a:solidFill>
                <a:prstClr val="black">
                  <a:tint val="75000"/>
                </a:prstClr>
              </a:solidFill>
            </a:endParaRPr>
          </a:p>
        </p:txBody>
      </p:sp>
      <p:sp>
        <p:nvSpPr>
          <p:cNvPr id="5" name="Pladsholder til diasnummer 4"/>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25399781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D471846A-2FFD-4AFB-8F7F-1FF25FF09F10}" type="datetime2">
              <a:rPr lang="da-DK" smtClean="0">
                <a:solidFill>
                  <a:prstClr val="black">
                    <a:tint val="75000"/>
                  </a:prstClr>
                </a:solidFill>
              </a:rPr>
              <a:pPr/>
              <a:t>6. april 2022</a:t>
            </a:fld>
            <a:endParaRPr lang="da-DK" dirty="0">
              <a:solidFill>
                <a:prstClr val="black">
                  <a:tint val="75000"/>
                </a:prstClr>
              </a:solidFill>
            </a:endParaRPr>
          </a:p>
        </p:txBody>
      </p:sp>
      <p:sp>
        <p:nvSpPr>
          <p:cNvPr id="3" name="Pladsholder til sidefod 2"/>
          <p:cNvSpPr>
            <a:spLocks noGrp="1"/>
          </p:cNvSpPr>
          <p:nvPr>
            <p:ph type="ftr" sz="quarter" idx="11"/>
          </p:nvPr>
        </p:nvSpPr>
        <p:spPr/>
        <p:txBody>
          <a:bodyPr/>
          <a:lstStyle/>
          <a:p>
            <a:endParaRPr lang="da-DK" dirty="0">
              <a:solidFill>
                <a:prstClr val="black">
                  <a:tint val="75000"/>
                </a:prstClr>
              </a:solidFill>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32182238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C596E95E-8F74-4BB0-BE34-2B855E84CAE4}" type="datetime2">
              <a:rPr lang="da-DK" smtClean="0">
                <a:solidFill>
                  <a:prstClr val="black">
                    <a:tint val="75000"/>
                  </a:prstClr>
                </a:solidFill>
              </a:rPr>
              <a:pPr/>
              <a:t>6. april 2022</a:t>
            </a:fld>
            <a:endParaRPr lang="da-DK" dirty="0">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dirty="0">
              <a:solidFill>
                <a:prstClr val="black">
                  <a:tint val="75000"/>
                </a:prstClr>
              </a:solidFill>
            </a:endParaRPr>
          </a:p>
        </p:txBody>
      </p:sp>
      <p:sp>
        <p:nvSpPr>
          <p:cNvPr id="7" name="Pladsholder til diasnummer 6"/>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9621062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81736A93-6497-48C2-8623-53A9B613831D}" type="datetime2">
              <a:rPr lang="da-DK" smtClean="0">
                <a:solidFill>
                  <a:prstClr val="black">
                    <a:tint val="75000"/>
                  </a:prstClr>
                </a:solidFill>
              </a:rPr>
              <a:pPr/>
              <a:t>6. april 2022</a:t>
            </a:fld>
            <a:endParaRPr lang="da-DK" dirty="0">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dirty="0">
              <a:solidFill>
                <a:prstClr val="black">
                  <a:tint val="75000"/>
                </a:prstClr>
              </a:solidFill>
            </a:endParaRPr>
          </a:p>
        </p:txBody>
      </p:sp>
      <p:sp>
        <p:nvSpPr>
          <p:cNvPr id="7" name="Pladsholder til diasnummer 6"/>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32000484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A486C24-DD59-4C53-BFEC-50ACF0C3836E}"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13500813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C7E83ECD-5280-46CF-8BFC-E4DAEF5AED16}"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1146637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p>
            <a:fld id="{F166C1C1-9D95-4107-9337-2F1C1D26C565}"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33809483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A7CA477F-B0DF-4DA7-A0FE-BA18CD88B99B}"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29124669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fld id="{210A82C9-A3F8-4FD4-94E0-B001B8074F00}"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776546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D471846A-2FFD-4AFB-8F7F-1FF25FF09F10}" type="datetime2">
              <a:rPr lang="da-DK" smtClean="0"/>
              <a:t>6. april 2022</a:t>
            </a:fld>
            <a:endParaRPr lang="da-DK" dirty="0"/>
          </a:p>
        </p:txBody>
      </p:sp>
      <p:sp>
        <p:nvSpPr>
          <p:cNvPr id="3" name="Pladsholder til sidefod 2"/>
          <p:cNvSpPr>
            <a:spLocks noGrp="1"/>
          </p:cNvSpPr>
          <p:nvPr>
            <p:ph type="ftr" sz="quarter" idx="11"/>
          </p:nvPr>
        </p:nvSpPr>
        <p:spPr/>
        <p:txBody>
          <a:bodyPr/>
          <a:lstStyle/>
          <a:p>
            <a:endParaRPr lang="da-DK" dirty="0"/>
          </a:p>
        </p:txBody>
      </p:sp>
      <p:sp>
        <p:nvSpPr>
          <p:cNvPr id="4" name="Pladsholder til diasnummer 3"/>
          <p:cNvSpPr>
            <a:spLocks noGrp="1"/>
          </p:cNvSpPr>
          <p:nvPr>
            <p:ph type="sldNum" sz="quarter" idx="12"/>
          </p:nvPr>
        </p:nvSpPr>
        <p:spPr/>
        <p:txBody>
          <a:bodyPr/>
          <a:lstStyle/>
          <a:p>
            <a:fld id="{8E15ED7A-7D97-43EF-A7D1-975E9F0ACDAC}" type="slidenum">
              <a:rPr lang="da-DK" smtClean="0"/>
              <a:t>‹nr.›</a:t>
            </a:fld>
            <a:endParaRPr lang="da-DK" dirty="0"/>
          </a:p>
        </p:txBody>
      </p:sp>
    </p:spTree>
    <p:extLst>
      <p:ext uri="{BB962C8B-B14F-4D97-AF65-F5344CB8AC3E}">
        <p14:creationId xmlns:p14="http://schemas.microsoft.com/office/powerpoint/2010/main" val="38229857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24ECD9FC-94A1-42ED-88E1-B66EC16634EB}" type="datetime2">
              <a:rPr lang="da-DK" smtClean="0">
                <a:solidFill>
                  <a:prstClr val="black">
                    <a:tint val="75000"/>
                  </a:prstClr>
                </a:solidFill>
              </a:rPr>
              <a:pPr/>
              <a:t>6. april 2022</a:t>
            </a:fld>
            <a:endParaRPr lang="da-DK" dirty="0">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dirty="0">
              <a:solidFill>
                <a:prstClr val="black">
                  <a:tint val="75000"/>
                </a:prstClr>
              </a:solidFill>
            </a:endParaRPr>
          </a:p>
        </p:txBody>
      </p:sp>
      <p:sp>
        <p:nvSpPr>
          <p:cNvPr id="7" name="Pladsholder til diasnummer 6"/>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6747449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5D37FB14-C779-482C-98C4-765DB2581B6F}" type="datetime2">
              <a:rPr lang="da-DK" smtClean="0">
                <a:solidFill>
                  <a:prstClr val="black">
                    <a:tint val="75000"/>
                  </a:prstClr>
                </a:solidFill>
              </a:rPr>
              <a:pPr/>
              <a:t>6. april 2022</a:t>
            </a:fld>
            <a:endParaRPr lang="da-DK" dirty="0">
              <a:solidFill>
                <a:prstClr val="black">
                  <a:tint val="75000"/>
                </a:prstClr>
              </a:solidFill>
            </a:endParaRPr>
          </a:p>
        </p:txBody>
      </p:sp>
      <p:sp>
        <p:nvSpPr>
          <p:cNvPr id="8" name="Pladsholder til sidefod 7"/>
          <p:cNvSpPr>
            <a:spLocks noGrp="1"/>
          </p:cNvSpPr>
          <p:nvPr>
            <p:ph type="ftr" sz="quarter" idx="11"/>
          </p:nvPr>
        </p:nvSpPr>
        <p:spPr/>
        <p:txBody>
          <a:bodyPr/>
          <a:lstStyle/>
          <a:p>
            <a:endParaRPr lang="da-DK" dirty="0">
              <a:solidFill>
                <a:prstClr val="black">
                  <a:tint val="75000"/>
                </a:prstClr>
              </a:solidFill>
            </a:endParaRPr>
          </a:p>
        </p:txBody>
      </p:sp>
      <p:sp>
        <p:nvSpPr>
          <p:cNvPr id="9" name="Pladsholder til diasnummer 8"/>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24368246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01C4ECF7-ADFA-4D4B-B59B-B06BF3ED8DCF}" type="datetime2">
              <a:rPr lang="da-DK" smtClean="0">
                <a:solidFill>
                  <a:prstClr val="black">
                    <a:tint val="75000"/>
                  </a:prstClr>
                </a:solidFill>
              </a:rPr>
              <a:pPr/>
              <a:t>6. april 2022</a:t>
            </a:fld>
            <a:endParaRPr lang="da-DK" dirty="0">
              <a:solidFill>
                <a:prstClr val="black">
                  <a:tint val="75000"/>
                </a:prstClr>
              </a:solidFill>
            </a:endParaRPr>
          </a:p>
        </p:txBody>
      </p:sp>
      <p:sp>
        <p:nvSpPr>
          <p:cNvPr id="4" name="Pladsholder til sidefod 3"/>
          <p:cNvSpPr>
            <a:spLocks noGrp="1"/>
          </p:cNvSpPr>
          <p:nvPr>
            <p:ph type="ftr" sz="quarter" idx="11"/>
          </p:nvPr>
        </p:nvSpPr>
        <p:spPr/>
        <p:txBody>
          <a:bodyPr/>
          <a:lstStyle/>
          <a:p>
            <a:endParaRPr lang="da-DK" dirty="0">
              <a:solidFill>
                <a:prstClr val="black">
                  <a:tint val="75000"/>
                </a:prstClr>
              </a:solidFill>
            </a:endParaRPr>
          </a:p>
        </p:txBody>
      </p:sp>
      <p:sp>
        <p:nvSpPr>
          <p:cNvPr id="5" name="Pladsholder til diasnummer 4"/>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29668407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D471846A-2FFD-4AFB-8F7F-1FF25FF09F10}" type="datetime2">
              <a:rPr lang="da-DK" smtClean="0">
                <a:solidFill>
                  <a:prstClr val="black">
                    <a:tint val="75000"/>
                  </a:prstClr>
                </a:solidFill>
              </a:rPr>
              <a:pPr/>
              <a:t>6. april 2022</a:t>
            </a:fld>
            <a:endParaRPr lang="da-DK" dirty="0">
              <a:solidFill>
                <a:prstClr val="black">
                  <a:tint val="75000"/>
                </a:prstClr>
              </a:solidFill>
            </a:endParaRPr>
          </a:p>
        </p:txBody>
      </p:sp>
      <p:sp>
        <p:nvSpPr>
          <p:cNvPr id="3" name="Pladsholder til sidefod 2"/>
          <p:cNvSpPr>
            <a:spLocks noGrp="1"/>
          </p:cNvSpPr>
          <p:nvPr>
            <p:ph type="ftr" sz="quarter" idx="11"/>
          </p:nvPr>
        </p:nvSpPr>
        <p:spPr/>
        <p:txBody>
          <a:bodyPr/>
          <a:lstStyle/>
          <a:p>
            <a:endParaRPr lang="da-DK" dirty="0">
              <a:solidFill>
                <a:prstClr val="black">
                  <a:tint val="75000"/>
                </a:prstClr>
              </a:solidFill>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100252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C596E95E-8F74-4BB0-BE34-2B855E84CAE4}" type="datetime2">
              <a:rPr lang="da-DK" smtClean="0">
                <a:solidFill>
                  <a:prstClr val="black">
                    <a:tint val="75000"/>
                  </a:prstClr>
                </a:solidFill>
              </a:rPr>
              <a:pPr/>
              <a:t>6. april 2022</a:t>
            </a:fld>
            <a:endParaRPr lang="da-DK" dirty="0">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dirty="0">
              <a:solidFill>
                <a:prstClr val="black">
                  <a:tint val="75000"/>
                </a:prstClr>
              </a:solidFill>
            </a:endParaRPr>
          </a:p>
        </p:txBody>
      </p:sp>
      <p:sp>
        <p:nvSpPr>
          <p:cNvPr id="7" name="Pladsholder til diasnummer 6"/>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7863883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81736A93-6497-48C2-8623-53A9B613831D}" type="datetime2">
              <a:rPr lang="da-DK" smtClean="0">
                <a:solidFill>
                  <a:prstClr val="black">
                    <a:tint val="75000"/>
                  </a:prstClr>
                </a:solidFill>
              </a:rPr>
              <a:pPr/>
              <a:t>6. april 2022</a:t>
            </a:fld>
            <a:endParaRPr lang="da-DK" dirty="0">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dirty="0">
              <a:solidFill>
                <a:prstClr val="black">
                  <a:tint val="75000"/>
                </a:prstClr>
              </a:solidFill>
            </a:endParaRPr>
          </a:p>
        </p:txBody>
      </p:sp>
      <p:sp>
        <p:nvSpPr>
          <p:cNvPr id="7" name="Pladsholder til diasnummer 6"/>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37984574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A486C24-DD59-4C53-BFEC-50ACF0C3836E}"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10819894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C7E83ECD-5280-46CF-8BFC-E4DAEF5AED16}"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29896538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p>
            <a:fld id="{F166C1C1-9D95-4107-9337-2F1C1D26C565}"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20152859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A7CA477F-B0DF-4DA7-A0FE-BA18CD88B99B}"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1960079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C596E95E-8F74-4BB0-BE34-2B855E84CAE4}" type="datetime2">
              <a:rPr lang="da-DK" smtClean="0"/>
              <a:t>6. april 2022</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8E15ED7A-7D97-43EF-A7D1-975E9F0ACDAC}" type="slidenum">
              <a:rPr lang="da-DK" smtClean="0"/>
              <a:t>‹nr.›</a:t>
            </a:fld>
            <a:endParaRPr lang="da-DK" dirty="0"/>
          </a:p>
        </p:txBody>
      </p:sp>
    </p:spTree>
    <p:extLst>
      <p:ext uri="{BB962C8B-B14F-4D97-AF65-F5344CB8AC3E}">
        <p14:creationId xmlns:p14="http://schemas.microsoft.com/office/powerpoint/2010/main" val="17114524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fld id="{210A82C9-A3F8-4FD4-94E0-B001B8074F00}"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39776194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24ECD9FC-94A1-42ED-88E1-B66EC16634EB}" type="datetime2">
              <a:rPr lang="da-DK" smtClean="0">
                <a:solidFill>
                  <a:prstClr val="black">
                    <a:tint val="75000"/>
                  </a:prstClr>
                </a:solidFill>
              </a:rPr>
              <a:pPr/>
              <a:t>6. april 2022</a:t>
            </a:fld>
            <a:endParaRPr lang="da-DK" dirty="0">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dirty="0">
              <a:solidFill>
                <a:prstClr val="black">
                  <a:tint val="75000"/>
                </a:prstClr>
              </a:solidFill>
            </a:endParaRPr>
          </a:p>
        </p:txBody>
      </p:sp>
      <p:sp>
        <p:nvSpPr>
          <p:cNvPr id="7" name="Pladsholder til diasnummer 6"/>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35572829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5D37FB14-C779-482C-98C4-765DB2581B6F}" type="datetime2">
              <a:rPr lang="da-DK" smtClean="0">
                <a:solidFill>
                  <a:prstClr val="black">
                    <a:tint val="75000"/>
                  </a:prstClr>
                </a:solidFill>
              </a:rPr>
              <a:pPr/>
              <a:t>6. april 2022</a:t>
            </a:fld>
            <a:endParaRPr lang="da-DK" dirty="0">
              <a:solidFill>
                <a:prstClr val="black">
                  <a:tint val="75000"/>
                </a:prstClr>
              </a:solidFill>
            </a:endParaRPr>
          </a:p>
        </p:txBody>
      </p:sp>
      <p:sp>
        <p:nvSpPr>
          <p:cNvPr id="8" name="Pladsholder til sidefod 7"/>
          <p:cNvSpPr>
            <a:spLocks noGrp="1"/>
          </p:cNvSpPr>
          <p:nvPr>
            <p:ph type="ftr" sz="quarter" idx="11"/>
          </p:nvPr>
        </p:nvSpPr>
        <p:spPr/>
        <p:txBody>
          <a:bodyPr/>
          <a:lstStyle/>
          <a:p>
            <a:endParaRPr lang="da-DK" dirty="0">
              <a:solidFill>
                <a:prstClr val="black">
                  <a:tint val="75000"/>
                </a:prstClr>
              </a:solidFill>
            </a:endParaRPr>
          </a:p>
        </p:txBody>
      </p:sp>
      <p:sp>
        <p:nvSpPr>
          <p:cNvPr id="9" name="Pladsholder til diasnummer 8"/>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38594466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01C4ECF7-ADFA-4D4B-B59B-B06BF3ED8DCF}" type="datetime2">
              <a:rPr lang="da-DK" smtClean="0">
                <a:solidFill>
                  <a:prstClr val="black">
                    <a:tint val="75000"/>
                  </a:prstClr>
                </a:solidFill>
              </a:rPr>
              <a:pPr/>
              <a:t>6. april 2022</a:t>
            </a:fld>
            <a:endParaRPr lang="da-DK" dirty="0">
              <a:solidFill>
                <a:prstClr val="black">
                  <a:tint val="75000"/>
                </a:prstClr>
              </a:solidFill>
            </a:endParaRPr>
          </a:p>
        </p:txBody>
      </p:sp>
      <p:sp>
        <p:nvSpPr>
          <p:cNvPr id="4" name="Pladsholder til sidefod 3"/>
          <p:cNvSpPr>
            <a:spLocks noGrp="1"/>
          </p:cNvSpPr>
          <p:nvPr>
            <p:ph type="ftr" sz="quarter" idx="11"/>
          </p:nvPr>
        </p:nvSpPr>
        <p:spPr/>
        <p:txBody>
          <a:bodyPr/>
          <a:lstStyle/>
          <a:p>
            <a:endParaRPr lang="da-DK" dirty="0">
              <a:solidFill>
                <a:prstClr val="black">
                  <a:tint val="75000"/>
                </a:prstClr>
              </a:solidFill>
            </a:endParaRPr>
          </a:p>
        </p:txBody>
      </p:sp>
      <p:sp>
        <p:nvSpPr>
          <p:cNvPr id="5" name="Pladsholder til diasnummer 4"/>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34338522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D471846A-2FFD-4AFB-8F7F-1FF25FF09F10}" type="datetime2">
              <a:rPr lang="da-DK" smtClean="0">
                <a:solidFill>
                  <a:prstClr val="black">
                    <a:tint val="75000"/>
                  </a:prstClr>
                </a:solidFill>
              </a:rPr>
              <a:pPr/>
              <a:t>6. april 2022</a:t>
            </a:fld>
            <a:endParaRPr lang="da-DK" dirty="0">
              <a:solidFill>
                <a:prstClr val="black">
                  <a:tint val="75000"/>
                </a:prstClr>
              </a:solidFill>
            </a:endParaRPr>
          </a:p>
        </p:txBody>
      </p:sp>
      <p:sp>
        <p:nvSpPr>
          <p:cNvPr id="3" name="Pladsholder til sidefod 2"/>
          <p:cNvSpPr>
            <a:spLocks noGrp="1"/>
          </p:cNvSpPr>
          <p:nvPr>
            <p:ph type="ftr" sz="quarter" idx="11"/>
          </p:nvPr>
        </p:nvSpPr>
        <p:spPr/>
        <p:txBody>
          <a:bodyPr/>
          <a:lstStyle/>
          <a:p>
            <a:endParaRPr lang="da-DK" dirty="0">
              <a:solidFill>
                <a:prstClr val="black">
                  <a:tint val="75000"/>
                </a:prstClr>
              </a:solidFill>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40786108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C596E95E-8F74-4BB0-BE34-2B855E84CAE4}" type="datetime2">
              <a:rPr lang="da-DK" smtClean="0">
                <a:solidFill>
                  <a:prstClr val="black">
                    <a:tint val="75000"/>
                  </a:prstClr>
                </a:solidFill>
              </a:rPr>
              <a:pPr/>
              <a:t>6. april 2022</a:t>
            </a:fld>
            <a:endParaRPr lang="da-DK" dirty="0">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dirty="0">
              <a:solidFill>
                <a:prstClr val="black">
                  <a:tint val="75000"/>
                </a:prstClr>
              </a:solidFill>
            </a:endParaRPr>
          </a:p>
        </p:txBody>
      </p:sp>
      <p:sp>
        <p:nvSpPr>
          <p:cNvPr id="7" name="Pladsholder til diasnummer 6"/>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16761538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81736A93-6497-48C2-8623-53A9B613831D}" type="datetime2">
              <a:rPr lang="da-DK" smtClean="0">
                <a:solidFill>
                  <a:prstClr val="black">
                    <a:tint val="75000"/>
                  </a:prstClr>
                </a:solidFill>
              </a:rPr>
              <a:pPr/>
              <a:t>6. april 2022</a:t>
            </a:fld>
            <a:endParaRPr lang="da-DK" dirty="0">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dirty="0">
              <a:solidFill>
                <a:prstClr val="black">
                  <a:tint val="75000"/>
                </a:prstClr>
              </a:solidFill>
            </a:endParaRPr>
          </a:p>
        </p:txBody>
      </p:sp>
      <p:sp>
        <p:nvSpPr>
          <p:cNvPr id="7" name="Pladsholder til diasnummer 6"/>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29199666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A486C24-DD59-4C53-BFEC-50ACF0C3836E}"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12024840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C7E83ECD-5280-46CF-8BFC-E4DAEF5AED16}"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47197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81736A93-6497-48C2-8623-53A9B613831D}" type="datetime2">
              <a:rPr lang="da-DK" smtClean="0"/>
              <a:t>6. april 2022</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8E15ED7A-7D97-43EF-A7D1-975E9F0ACDAC}" type="slidenum">
              <a:rPr lang="da-DK" smtClean="0"/>
              <a:t>‹nr.›</a:t>
            </a:fld>
            <a:endParaRPr lang="da-DK" dirty="0"/>
          </a:p>
        </p:txBody>
      </p:sp>
    </p:spTree>
    <p:extLst>
      <p:ext uri="{BB962C8B-B14F-4D97-AF65-F5344CB8AC3E}">
        <p14:creationId xmlns:p14="http://schemas.microsoft.com/office/powerpoint/2010/main" val="724892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0F9E96-9C8F-40F7-966B-502D4B336FA7}" type="datetime2">
              <a:rPr lang="da-DK" smtClean="0"/>
              <a:t>6. april 2022</a:t>
            </a:fld>
            <a:endParaRPr lang="da-DK" dirty="0"/>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dirty="0"/>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15ED7A-7D97-43EF-A7D1-975E9F0ACDAC}" type="slidenum">
              <a:rPr lang="da-DK" smtClean="0"/>
              <a:t>‹nr.›</a:t>
            </a:fld>
            <a:endParaRPr lang="da-DK" dirty="0"/>
          </a:p>
        </p:txBody>
      </p:sp>
    </p:spTree>
    <p:extLst>
      <p:ext uri="{BB962C8B-B14F-4D97-AF65-F5344CB8AC3E}">
        <p14:creationId xmlns:p14="http://schemas.microsoft.com/office/powerpoint/2010/main" val="405169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dsholder til titel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a-DK" smtClean="0"/>
              <a:t>Klik for at redigere titeltypografi i masteren</a:t>
            </a:r>
          </a:p>
        </p:txBody>
      </p:sp>
      <p:sp>
        <p:nvSpPr>
          <p:cNvPr id="1027" name="Pladsholder til tekst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A5AD44B-6D0B-43EE-B6A8-53E3B511D64C}" type="datetime1">
              <a:rPr lang="da-DK" smtClean="0">
                <a:solidFill>
                  <a:prstClr val="black">
                    <a:tint val="75000"/>
                  </a:prstClr>
                </a:solidFill>
              </a:rPr>
              <a:pPr>
                <a:defRPr/>
              </a:pPr>
              <a:t>06-04-2022</a:t>
            </a:fld>
            <a:endParaRPr lang="da-DK" dirty="0">
              <a:solidFill>
                <a:prstClr val="black">
                  <a:tint val="75000"/>
                </a:prstClr>
              </a:solidFill>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da-DK" dirty="0">
              <a:solidFill>
                <a:prstClr val="black">
                  <a:tint val="75000"/>
                </a:prstClr>
              </a:solidFill>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297A3CB-3590-4B4C-AA89-4CD99FF99BF3}" type="slidenum">
              <a:rPr lang="da-DK">
                <a:solidFill>
                  <a:prstClr val="black">
                    <a:tint val="75000"/>
                  </a:prstClr>
                </a:solidFill>
              </a:rPr>
              <a:pPr>
                <a:defRPr/>
              </a:pPr>
              <a:t>‹nr.›</a:t>
            </a:fld>
            <a:endParaRPr lang="da-DK" dirty="0">
              <a:solidFill>
                <a:prstClr val="black">
                  <a:tint val="75000"/>
                </a:prstClr>
              </a:solidFill>
            </a:endParaRPr>
          </a:p>
        </p:txBody>
      </p:sp>
    </p:spTree>
    <p:extLst>
      <p:ext uri="{BB962C8B-B14F-4D97-AF65-F5344CB8AC3E}">
        <p14:creationId xmlns:p14="http://schemas.microsoft.com/office/powerpoint/2010/main" val="860252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EABC8A-AB1E-49EA-BE1D-DB0167EBA675}"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dirty="0">
              <a:solidFill>
                <a:prstClr val="black">
                  <a:tint val="75000"/>
                </a:prstClr>
              </a:solidFill>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BBF2FF-BC4B-4A85-9EEF-814EB1C15F6B}"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107650511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0F9E96-9C8F-40F7-966B-502D4B336FA7}"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dirty="0">
              <a:solidFill>
                <a:prstClr val="black">
                  <a:tint val="75000"/>
                </a:prstClr>
              </a:solidFill>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220535779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0F9E96-9C8F-40F7-966B-502D4B336FA7}"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dirty="0">
              <a:solidFill>
                <a:prstClr val="black">
                  <a:tint val="75000"/>
                </a:prstClr>
              </a:solidFill>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53384323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0F9E96-9C8F-40F7-966B-502D4B336FA7}"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dirty="0">
              <a:solidFill>
                <a:prstClr val="black">
                  <a:tint val="75000"/>
                </a:prstClr>
              </a:solidFill>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17216675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0F9E96-9C8F-40F7-966B-502D4B336FA7}"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dirty="0">
              <a:solidFill>
                <a:prstClr val="black">
                  <a:tint val="75000"/>
                </a:prstClr>
              </a:solidFill>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71420742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0F9E96-9C8F-40F7-966B-502D4B336FA7}" type="datetime2">
              <a:rPr lang="da-DK" smtClean="0">
                <a:solidFill>
                  <a:prstClr val="black">
                    <a:tint val="75000"/>
                  </a:prstClr>
                </a:solidFill>
              </a:rPr>
              <a:pPr/>
              <a:t>6. april 2022</a:t>
            </a:fld>
            <a:endParaRPr lang="da-DK" dirty="0">
              <a:solidFill>
                <a:prstClr val="black">
                  <a:tint val="75000"/>
                </a:prstClr>
              </a:solidFill>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dirty="0">
              <a:solidFill>
                <a:prstClr val="black">
                  <a:tint val="75000"/>
                </a:prstClr>
              </a:solidFill>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15ED7A-7D97-43EF-A7D1-975E9F0ACDAC}"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234771364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9.xml"/></Relationships>
</file>

<file path=ppt/slides/_rels/slide20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9.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2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9.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5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25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3.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0.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5.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5.xml"/></Relationships>
</file>

<file path=ppt/slides/_rels/slide26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5.xml"/></Relationships>
</file>

<file path=ppt/slides/_rels/slide26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5.xml"/></Relationships>
</file>

<file path=ppt/slides/_rels/slide26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5.xml"/></Relationships>
</file>

<file path=ppt/slides/_rels/slide27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5.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5.xml"/></Relationships>
</file>

<file path=ppt/slides/_rels/slide27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5.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51.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6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51.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6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1.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75.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51.xml"/></Relationships>
</file>

<file path=ppt/slides/_rels/slide37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51.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51.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iasnummer 3"/>
          <p:cNvSpPr>
            <a:spLocks noGrp="1"/>
          </p:cNvSpPr>
          <p:nvPr>
            <p:ph type="sldNum" sz="quarter" idx="12"/>
          </p:nvPr>
        </p:nvSpPr>
        <p:spPr/>
        <p:txBody>
          <a:bodyPr/>
          <a:lstStyle/>
          <a:p>
            <a:pPr>
              <a:defRPr/>
            </a:pPr>
            <a:fld id="{B88DD634-1C4F-4A09-9702-AFB5D6F9821E}" type="slidenum">
              <a:rPr lang="da-DK" smtClean="0">
                <a:solidFill>
                  <a:prstClr val="black">
                    <a:tint val="75000"/>
                  </a:prstClr>
                </a:solidFill>
              </a:rPr>
              <a:pPr>
                <a:defRPr/>
              </a:pPr>
              <a:t>1</a:t>
            </a:fld>
            <a:endParaRPr lang="da-DK" dirty="0">
              <a:solidFill>
                <a:prstClr val="black">
                  <a:tint val="75000"/>
                </a:prstClr>
              </a:solidFill>
            </a:endParaRPr>
          </a:p>
        </p:txBody>
      </p:sp>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688" y="470647"/>
            <a:ext cx="5544616" cy="5994556"/>
          </a:xfrm>
          <a:prstGeom prst="rect">
            <a:avLst/>
          </a:prstGeom>
        </p:spPr>
      </p:pic>
    </p:spTree>
    <p:extLst>
      <p:ext uri="{BB962C8B-B14F-4D97-AF65-F5344CB8AC3E}">
        <p14:creationId xmlns:p14="http://schemas.microsoft.com/office/powerpoint/2010/main" val="390036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TWO </a:t>
            </a:r>
            <a:r>
              <a:rPr lang="da-DK" sz="3200" dirty="0">
                <a:latin typeface="Futura XBlk BT" panose="020B0903020204020204" pitchFamily="34" charset="0"/>
              </a:rPr>
              <a:t>QUESTIONS </a:t>
            </a:r>
            <a:r>
              <a:rPr lang="da-DK" sz="3200" dirty="0" smtClean="0">
                <a:latin typeface="Futura XBlk BT" panose="020B0903020204020204" pitchFamily="34" charset="0"/>
              </a:rPr>
              <a:t>(2)</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484784"/>
            <a:ext cx="8229600" cy="4752528"/>
          </a:xfrm>
        </p:spPr>
        <p:txBody>
          <a:bodyPr anchor="ctr">
            <a:normAutofit lnSpcReduction="10000"/>
          </a:bodyPr>
          <a:lstStyle/>
          <a:p>
            <a:pPr marL="514350" indent="-514350">
              <a:spcBef>
                <a:spcPts val="600"/>
              </a:spcBef>
              <a:buFont typeface="+mj-lt"/>
              <a:buAutoNum type="arabicPeriod"/>
            </a:pPr>
            <a:r>
              <a:rPr lang="en-US" dirty="0" smtClean="0"/>
              <a:t>My </a:t>
            </a:r>
            <a:r>
              <a:rPr lang="en-US" dirty="0"/>
              <a:t>first question is: </a:t>
            </a:r>
            <a:r>
              <a:rPr lang="en-US" b="1" dirty="0"/>
              <a:t>Why are we</a:t>
            </a:r>
            <a:r>
              <a:rPr lang="en-US" dirty="0"/>
              <a:t>, the humans, </a:t>
            </a:r>
            <a:r>
              <a:rPr lang="en-US" b="1" dirty="0"/>
              <a:t>smarter than the other great apes</a:t>
            </a:r>
            <a:r>
              <a:rPr lang="en-US" dirty="0"/>
              <a:t> (the chimpanzees, gorillas, and orangutans, &amp;c)?</a:t>
            </a:r>
          </a:p>
          <a:p>
            <a:pPr marL="514350" indent="-514350">
              <a:spcBef>
                <a:spcPts val="600"/>
              </a:spcBef>
              <a:buFont typeface="+mj-lt"/>
              <a:buAutoNum type="arabicPeriod"/>
            </a:pPr>
            <a:r>
              <a:rPr lang="en-US" dirty="0" smtClean="0"/>
              <a:t>My </a:t>
            </a:r>
            <a:r>
              <a:rPr lang="en-US" dirty="0"/>
              <a:t>second </a:t>
            </a:r>
            <a:r>
              <a:rPr lang="en-US" dirty="0" smtClean="0"/>
              <a:t>question is</a:t>
            </a:r>
            <a:r>
              <a:rPr lang="en-US" dirty="0"/>
              <a:t>: </a:t>
            </a:r>
            <a:r>
              <a:rPr lang="en-US" b="1" dirty="0"/>
              <a:t>Why is</a:t>
            </a:r>
            <a:r>
              <a:rPr lang="en-US" dirty="0"/>
              <a:t> it that, statistically speaking, </a:t>
            </a:r>
            <a:r>
              <a:rPr lang="en-US" b="1" dirty="0"/>
              <a:t>the </a:t>
            </a:r>
            <a:r>
              <a:rPr lang="en-US" b="1" dirty="0" smtClean="0"/>
              <a:t>strengths </a:t>
            </a:r>
            <a:r>
              <a:rPr lang="en-US" b="1" dirty="0"/>
              <a:t>of</a:t>
            </a:r>
            <a:r>
              <a:rPr lang="en-US" dirty="0"/>
              <a:t> those </a:t>
            </a:r>
            <a:r>
              <a:rPr lang="en-US" b="1" dirty="0"/>
              <a:t>human abilities</a:t>
            </a:r>
            <a:r>
              <a:rPr lang="en-US" dirty="0"/>
              <a:t> that are at all differentiated (i.e., can have different </a:t>
            </a:r>
            <a:r>
              <a:rPr lang="en-US" dirty="0" smtClean="0"/>
              <a:t>strengths </a:t>
            </a:r>
            <a:r>
              <a:rPr lang="en-US" dirty="0"/>
              <a:t>in different people), are </a:t>
            </a:r>
            <a:r>
              <a:rPr lang="en-US" b="1" dirty="0"/>
              <a:t>positively correlated</a:t>
            </a:r>
            <a:r>
              <a:rPr lang="en-US" dirty="0"/>
              <a:t> (meaning that </a:t>
            </a:r>
            <a:r>
              <a:rPr lang="en-US" dirty="0" smtClean="0"/>
              <a:t>they </a:t>
            </a:r>
            <a:r>
              <a:rPr lang="en-US" dirty="0"/>
              <a:t>“tend to go together”)? </a:t>
            </a:r>
          </a:p>
        </p:txBody>
      </p:sp>
      <p:sp>
        <p:nvSpPr>
          <p:cNvPr id="4" name="Pladsholder til diasnummer 3"/>
          <p:cNvSpPr>
            <a:spLocks noGrp="1"/>
          </p:cNvSpPr>
          <p:nvPr>
            <p:ph type="sldNum" sz="quarter" idx="12"/>
          </p:nvPr>
        </p:nvSpPr>
        <p:spPr/>
        <p:txBody>
          <a:bodyPr/>
          <a:lstStyle/>
          <a:p>
            <a:fld id="{8E15ED7A-7D97-43EF-A7D1-975E9F0ACDAC}" type="slidenum">
              <a:rPr lang="da-DK" smtClean="0"/>
              <a:t>10</a:t>
            </a:fld>
            <a:endParaRPr lang="da-DK" dirty="0"/>
          </a:p>
        </p:txBody>
      </p:sp>
    </p:spTree>
    <p:extLst>
      <p:ext uri="{BB962C8B-B14F-4D97-AF65-F5344CB8AC3E}">
        <p14:creationId xmlns:p14="http://schemas.microsoft.com/office/powerpoint/2010/main" val="72332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74638"/>
            <a:ext cx="8640960" cy="1143000"/>
          </a:xfrm>
        </p:spPr>
        <p:txBody>
          <a:bodyPr>
            <a:normAutofit/>
          </a:bodyPr>
          <a:lstStyle/>
          <a:p>
            <a:r>
              <a:rPr lang="da-DK" sz="3200" dirty="0">
                <a:solidFill>
                  <a:prstClr val="black"/>
                </a:solidFill>
                <a:latin typeface="Futura XBlk BT" panose="020B0903020204020204" pitchFamily="34" charset="0"/>
              </a:rPr>
              <a:t>THE SLOW </a:t>
            </a:r>
            <a:r>
              <a:rPr lang="da-DK" sz="3200" dirty="0" smtClean="0">
                <a:solidFill>
                  <a:prstClr val="black"/>
                </a:solidFill>
                <a:latin typeface="Futura XBlk BT" panose="020B0903020204020204" pitchFamily="34" charset="0"/>
              </a:rPr>
              <a:t>LANE (3)</a:t>
            </a:r>
            <a:endParaRPr lang="da-DK" dirty="0"/>
          </a:p>
        </p:txBody>
      </p:sp>
      <p:sp>
        <p:nvSpPr>
          <p:cNvPr id="3" name="Pladsholder til indhold 2"/>
          <p:cNvSpPr>
            <a:spLocks noGrp="1"/>
          </p:cNvSpPr>
          <p:nvPr>
            <p:ph idx="1"/>
          </p:nvPr>
        </p:nvSpPr>
        <p:spPr>
          <a:xfrm>
            <a:off x="457200" y="1340768"/>
            <a:ext cx="8229600" cy="4968552"/>
          </a:xfrm>
        </p:spPr>
        <p:txBody>
          <a:bodyPr anchor="ctr">
            <a:normAutofit/>
          </a:bodyPr>
          <a:lstStyle/>
          <a:p>
            <a:pPr marL="342000" indent="-457200">
              <a:spcBef>
                <a:spcPts val="600"/>
              </a:spcBef>
              <a:buNone/>
            </a:pPr>
            <a:r>
              <a:rPr lang="en-US" dirty="0" smtClean="0"/>
              <a:t>Because, unlike much in Aristotle’s teachings on, e.g., physics or biology,  </a:t>
            </a:r>
          </a:p>
          <a:p>
            <a:pPr marL="342000" indent="-457200">
              <a:spcBef>
                <a:spcPts val="600"/>
              </a:spcBef>
              <a:buNone/>
            </a:pPr>
            <a:r>
              <a:rPr lang="en-US" dirty="0" smtClean="0"/>
              <a:t>nothing in his work on </a:t>
            </a:r>
            <a:r>
              <a:rPr lang="en-US" i="1" dirty="0" smtClean="0"/>
              <a:t>Rhetoric</a:t>
            </a:r>
            <a:r>
              <a:rPr lang="en-US" dirty="0" smtClean="0"/>
              <a:t> (or in that of Cicero, 106-43 BC) has become </a:t>
            </a:r>
            <a:r>
              <a:rPr lang="en-US" dirty="0"/>
              <a:t>obsolete ― </a:t>
            </a:r>
            <a:r>
              <a:rPr lang="en-US" dirty="0" smtClean="0"/>
              <a:t>and </a:t>
            </a:r>
          </a:p>
          <a:p>
            <a:pPr marL="342000" indent="-457200">
              <a:spcBef>
                <a:spcPts val="600"/>
              </a:spcBef>
              <a:buNone/>
            </a:pPr>
            <a:r>
              <a:rPr lang="en-US" dirty="0" smtClean="0"/>
              <a:t>despite countless volumes of elaborations and reflections added during the era of Scholasticism</a:t>
            </a:r>
            <a:r>
              <a:rPr lang="en-US" dirty="0"/>
              <a:t> </a:t>
            </a:r>
            <a:r>
              <a:rPr lang="en-US" dirty="0" smtClean="0"/>
              <a:t>and beyond …</a:t>
            </a:r>
          </a:p>
        </p:txBody>
      </p:sp>
      <p:sp>
        <p:nvSpPr>
          <p:cNvPr id="4" name="Pladsholder til diasnummer 3"/>
          <p:cNvSpPr>
            <a:spLocks noGrp="1"/>
          </p:cNvSpPr>
          <p:nvPr>
            <p:ph type="sldNum" sz="quarter" idx="12"/>
          </p:nvPr>
        </p:nvSpPr>
        <p:spPr/>
        <p:txBody>
          <a:bodyPr/>
          <a:lstStyle/>
          <a:p>
            <a:fld id="{8E15ED7A-7D97-43EF-A7D1-975E9F0ACDAC}" type="slidenum">
              <a:rPr lang="da-DK" smtClean="0"/>
              <a:t>100</a:t>
            </a:fld>
            <a:endParaRPr lang="da-DK" dirty="0"/>
          </a:p>
        </p:txBody>
      </p:sp>
    </p:spTree>
    <p:extLst>
      <p:ext uri="{BB962C8B-B14F-4D97-AF65-F5344CB8AC3E}">
        <p14:creationId xmlns:p14="http://schemas.microsoft.com/office/powerpoint/2010/main" val="95592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74638"/>
            <a:ext cx="8640960" cy="1143000"/>
          </a:xfrm>
        </p:spPr>
        <p:txBody>
          <a:bodyPr>
            <a:normAutofit/>
          </a:bodyPr>
          <a:lstStyle/>
          <a:p>
            <a:r>
              <a:rPr lang="da-DK" sz="3200" dirty="0">
                <a:solidFill>
                  <a:prstClr val="black"/>
                </a:solidFill>
                <a:latin typeface="Futura XBlk BT" panose="020B0903020204020204" pitchFamily="34" charset="0"/>
              </a:rPr>
              <a:t>THE SLOW </a:t>
            </a:r>
            <a:r>
              <a:rPr lang="da-DK" sz="3200" dirty="0" smtClean="0">
                <a:solidFill>
                  <a:prstClr val="black"/>
                </a:solidFill>
                <a:latin typeface="Futura XBlk BT" panose="020B0903020204020204" pitchFamily="34" charset="0"/>
              </a:rPr>
              <a:t>LANE (4)</a:t>
            </a:r>
            <a:endParaRPr lang="da-DK" dirty="0"/>
          </a:p>
        </p:txBody>
      </p:sp>
      <p:sp>
        <p:nvSpPr>
          <p:cNvPr id="3" name="Pladsholder til indhold 2"/>
          <p:cNvSpPr>
            <a:spLocks noGrp="1"/>
          </p:cNvSpPr>
          <p:nvPr>
            <p:ph idx="1"/>
          </p:nvPr>
        </p:nvSpPr>
        <p:spPr>
          <a:xfrm>
            <a:off x="457200" y="1340768"/>
            <a:ext cx="8229600" cy="4968552"/>
          </a:xfrm>
        </p:spPr>
        <p:txBody>
          <a:bodyPr anchor="ctr">
            <a:normAutofit/>
          </a:bodyPr>
          <a:lstStyle/>
          <a:p>
            <a:pPr marL="342000" indent="-457200">
              <a:spcBef>
                <a:spcPts val="600"/>
              </a:spcBef>
              <a:buNone/>
            </a:pPr>
            <a:r>
              <a:rPr lang="en-US" dirty="0" smtClean="0"/>
              <a:t>… the discipline can hardly claim to have made progress in a way that would merit a comparison with the development of, say, physics, chemistry, or biology ―</a:t>
            </a:r>
          </a:p>
          <a:p>
            <a:pPr marL="342000" indent="-457200">
              <a:spcBef>
                <a:spcPts val="600"/>
              </a:spcBef>
              <a:buNone/>
            </a:pPr>
            <a:r>
              <a:rPr lang="en-US" dirty="0" smtClean="0"/>
              <a:t>and I, for one, </a:t>
            </a:r>
            <a:r>
              <a:rPr lang="en-US" b="1" dirty="0" smtClean="0"/>
              <a:t>do not expect that to ever happen.</a:t>
            </a:r>
          </a:p>
          <a:p>
            <a:pPr marL="342000" indent="-457200" algn="r">
              <a:spcBef>
                <a:spcPts val="0"/>
              </a:spcBef>
              <a:buNone/>
            </a:pPr>
            <a:r>
              <a:rPr lang="en-US" dirty="0" smtClean="0">
                <a:solidFill>
                  <a:srgbClr val="FF0000"/>
                </a:solidFill>
                <a:sym typeface="Wingdings" panose="05000000000000000000" pitchFamily="2" charset="2"/>
              </a:rPr>
              <a:t></a:t>
            </a:r>
            <a:endParaRPr lang="en-US" dirty="0" smtClean="0">
              <a:solidFill>
                <a:srgbClr val="FF0000"/>
              </a:solidFill>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t>101</a:t>
            </a:fld>
            <a:endParaRPr lang="da-DK" dirty="0"/>
          </a:p>
        </p:txBody>
      </p:sp>
    </p:spTree>
    <p:extLst>
      <p:ext uri="{BB962C8B-B14F-4D97-AF65-F5344CB8AC3E}">
        <p14:creationId xmlns:p14="http://schemas.microsoft.com/office/powerpoint/2010/main" val="234082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80">
                                          <p:stCondLst>
                                            <p:cond delay="0"/>
                                          </p:stCondLst>
                                        </p:cTn>
                                        <p:tgtEl>
                                          <p:spTgt spid="3">
                                            <p:txEl>
                                              <p:pRg st="2" end="2"/>
                                            </p:txEl>
                                          </p:spTgt>
                                        </p:tgtEl>
                                      </p:cBhvr>
                                    </p:animEffect>
                                    <p:anim calcmode="lin" valueType="num">
                                      <p:cBhvr>
                                        <p:cTn id="1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xEl>
                                              <p:pRg st="2" end="2"/>
                                            </p:txEl>
                                          </p:spTgt>
                                        </p:tgtEl>
                                      </p:cBhvr>
                                      <p:to x="100000" y="60000"/>
                                    </p:animScale>
                                    <p:animScale>
                                      <p:cBhvr>
                                        <p:cTn id="22" dur="166" decel="50000">
                                          <p:stCondLst>
                                            <p:cond delay="676"/>
                                          </p:stCondLst>
                                        </p:cTn>
                                        <p:tgtEl>
                                          <p:spTgt spid="3">
                                            <p:txEl>
                                              <p:pRg st="2" end="2"/>
                                            </p:txEl>
                                          </p:spTgt>
                                        </p:tgtEl>
                                      </p:cBhvr>
                                      <p:to x="100000" y="100000"/>
                                    </p:animScale>
                                    <p:animScale>
                                      <p:cBhvr>
                                        <p:cTn id="23" dur="26">
                                          <p:stCondLst>
                                            <p:cond delay="1312"/>
                                          </p:stCondLst>
                                        </p:cTn>
                                        <p:tgtEl>
                                          <p:spTgt spid="3">
                                            <p:txEl>
                                              <p:pRg st="2" end="2"/>
                                            </p:txEl>
                                          </p:spTgt>
                                        </p:tgtEl>
                                      </p:cBhvr>
                                      <p:to x="100000" y="80000"/>
                                    </p:animScale>
                                    <p:animScale>
                                      <p:cBhvr>
                                        <p:cTn id="24" dur="166" decel="50000">
                                          <p:stCondLst>
                                            <p:cond delay="1338"/>
                                          </p:stCondLst>
                                        </p:cTn>
                                        <p:tgtEl>
                                          <p:spTgt spid="3">
                                            <p:txEl>
                                              <p:pRg st="2" end="2"/>
                                            </p:txEl>
                                          </p:spTgt>
                                        </p:tgtEl>
                                      </p:cBhvr>
                                      <p:to x="100000" y="100000"/>
                                    </p:animScale>
                                    <p:animScale>
                                      <p:cBhvr>
                                        <p:cTn id="25" dur="26">
                                          <p:stCondLst>
                                            <p:cond delay="1642"/>
                                          </p:stCondLst>
                                        </p:cTn>
                                        <p:tgtEl>
                                          <p:spTgt spid="3">
                                            <p:txEl>
                                              <p:pRg st="2" end="2"/>
                                            </p:txEl>
                                          </p:spTgt>
                                        </p:tgtEl>
                                      </p:cBhvr>
                                      <p:to x="100000" y="90000"/>
                                    </p:animScale>
                                    <p:animScale>
                                      <p:cBhvr>
                                        <p:cTn id="26" dur="166" decel="50000">
                                          <p:stCondLst>
                                            <p:cond delay="1668"/>
                                          </p:stCondLst>
                                        </p:cTn>
                                        <p:tgtEl>
                                          <p:spTgt spid="3">
                                            <p:txEl>
                                              <p:pRg st="2" end="2"/>
                                            </p:txEl>
                                          </p:spTgt>
                                        </p:tgtEl>
                                      </p:cBhvr>
                                      <p:to x="100000" y="100000"/>
                                    </p:animScale>
                                    <p:animScale>
                                      <p:cBhvr>
                                        <p:cTn id="27" dur="26">
                                          <p:stCondLst>
                                            <p:cond delay="1808"/>
                                          </p:stCondLst>
                                        </p:cTn>
                                        <p:tgtEl>
                                          <p:spTgt spid="3">
                                            <p:txEl>
                                              <p:pRg st="2" end="2"/>
                                            </p:txEl>
                                          </p:spTgt>
                                        </p:tgtEl>
                                      </p:cBhvr>
                                      <p:to x="100000" y="95000"/>
                                    </p:animScale>
                                    <p:animScale>
                                      <p:cBhvr>
                                        <p:cTn id="28"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ANSWER TO MARX?</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484784"/>
            <a:ext cx="8229600" cy="4824536"/>
          </a:xfrm>
        </p:spPr>
        <p:txBody>
          <a:bodyPr anchor="ctr">
            <a:normAutofit/>
          </a:bodyPr>
          <a:lstStyle/>
          <a:p>
            <a:pPr marL="342000" indent="-457200">
              <a:spcBef>
                <a:spcPts val="600"/>
              </a:spcBef>
              <a:buNone/>
            </a:pPr>
            <a:r>
              <a:rPr lang="en-US" dirty="0"/>
              <a:t>I would </a:t>
            </a:r>
            <a:r>
              <a:rPr lang="en-US" dirty="0" smtClean="0"/>
              <a:t>like </a:t>
            </a:r>
            <a:r>
              <a:rPr lang="en-US" dirty="0"/>
              <a:t>to think that this simple, non-controversial assumption </a:t>
            </a:r>
            <a:endParaRPr lang="en-US" dirty="0" smtClean="0"/>
          </a:p>
          <a:p>
            <a:pPr marL="342000" indent="0">
              <a:spcBef>
                <a:spcPts val="600"/>
              </a:spcBef>
              <a:buNone/>
            </a:pPr>
            <a:r>
              <a:rPr lang="en-US" dirty="0" smtClean="0"/>
              <a:t>(</a:t>
            </a:r>
            <a:r>
              <a:rPr lang="en-US" dirty="0"/>
              <a:t>about an unequal </a:t>
            </a:r>
            <a:r>
              <a:rPr lang="en-US" dirty="0" smtClean="0"/>
              <a:t>pace of historical </a:t>
            </a:r>
            <a:r>
              <a:rPr lang="en-US" dirty="0"/>
              <a:t>development in different realms of human affairs) </a:t>
            </a:r>
          </a:p>
          <a:p>
            <a:pPr marL="342000" indent="-457200">
              <a:spcBef>
                <a:spcPts val="600"/>
              </a:spcBef>
              <a:buNone/>
            </a:pPr>
            <a:r>
              <a:rPr lang="en-US" dirty="0" smtClean="0"/>
              <a:t>also suggests </a:t>
            </a:r>
            <a:r>
              <a:rPr lang="en-US" dirty="0"/>
              <a:t>an answer to </a:t>
            </a:r>
            <a:r>
              <a:rPr lang="en-US" b="1" dirty="0"/>
              <a:t>a question posed by Karl Marx</a:t>
            </a:r>
            <a:r>
              <a:rPr lang="en-US" dirty="0"/>
              <a:t> (in </a:t>
            </a:r>
            <a:r>
              <a:rPr lang="en-US" i="1" dirty="0" err="1" smtClean="0"/>
              <a:t>Grundrisse</a:t>
            </a:r>
            <a:r>
              <a:rPr lang="en-US" i="1" dirty="0"/>
              <a:t>,</a:t>
            </a:r>
            <a:r>
              <a:rPr lang="en-US" dirty="0"/>
              <a:t> 1857-58, Introduction, Part 4</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102</a:t>
            </a:fld>
            <a:endParaRPr lang="da-DK"/>
          </a:p>
        </p:txBody>
      </p:sp>
    </p:spTree>
    <p:extLst>
      <p:ext uri="{BB962C8B-B14F-4D97-AF65-F5344CB8AC3E}">
        <p14:creationId xmlns:p14="http://schemas.microsoft.com/office/powerpoint/2010/main" val="393575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a:t>
            </a:r>
            <a:r>
              <a:rPr lang="da-DK" sz="3200" dirty="0">
                <a:latin typeface="Futura Extra Black BT" panose="020B0903020204020204" pitchFamily="34" charset="0"/>
              </a:rPr>
              <a:t>SUB SPECIE AETERNITATIS</a:t>
            </a:r>
            <a:r>
              <a:rPr lang="da-DK" sz="3200" dirty="0" smtClean="0">
                <a:latin typeface="Futura Extra Black BT" panose="020B0903020204020204" pitchFamily="34" charset="0"/>
              </a:rPr>
              <a:t>”</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smtClean="0"/>
              <a:t>“</a:t>
            </a:r>
            <a:r>
              <a:rPr lang="en-US" dirty="0"/>
              <a:t>The difficulty lies </a:t>
            </a:r>
            <a:r>
              <a:rPr lang="en-US" b="1" dirty="0"/>
              <a:t>not</a:t>
            </a:r>
            <a:r>
              <a:rPr lang="en-US" dirty="0"/>
              <a:t> in understanding that the Greek arts and epic are bound up with certain forms of social development. </a:t>
            </a:r>
            <a:endParaRPr lang="en-US" dirty="0" smtClean="0"/>
          </a:p>
          <a:p>
            <a:pPr marL="342000" indent="-457200">
              <a:spcBef>
                <a:spcPts val="600"/>
              </a:spcBef>
              <a:buNone/>
            </a:pPr>
            <a:r>
              <a:rPr lang="en-US" b="1" dirty="0" smtClean="0"/>
              <a:t>The </a:t>
            </a:r>
            <a:r>
              <a:rPr lang="en-US" b="1" dirty="0"/>
              <a:t>difficulty is that they still afford us artistic pleasure and</a:t>
            </a:r>
            <a:r>
              <a:rPr lang="en-US" dirty="0"/>
              <a:t> that in a certain respect they </a:t>
            </a:r>
            <a:r>
              <a:rPr lang="en-US" b="1" dirty="0"/>
              <a:t>count as</a:t>
            </a:r>
            <a:r>
              <a:rPr lang="en-US" dirty="0"/>
              <a:t> a norm and as an </a:t>
            </a:r>
            <a:r>
              <a:rPr lang="en-US" b="1" dirty="0"/>
              <a:t>unattainable model</a:t>
            </a:r>
            <a:r>
              <a:rPr lang="en-US" b="1" dirty="0" smtClean="0"/>
              <a:t>.”</a:t>
            </a:r>
            <a:endParaRPr lang="en-US" b="1" dirty="0"/>
          </a:p>
        </p:txBody>
      </p:sp>
      <p:sp>
        <p:nvSpPr>
          <p:cNvPr id="4" name="Pladsholder til diasnummer 3"/>
          <p:cNvSpPr>
            <a:spLocks noGrp="1"/>
          </p:cNvSpPr>
          <p:nvPr>
            <p:ph type="sldNum" sz="quarter" idx="12"/>
          </p:nvPr>
        </p:nvSpPr>
        <p:spPr/>
        <p:txBody>
          <a:bodyPr/>
          <a:lstStyle/>
          <a:p>
            <a:fld id="{8E15ED7A-7D97-43EF-A7D1-975E9F0ACDAC}" type="slidenum">
              <a:rPr lang="da-DK" smtClean="0"/>
              <a:t>103</a:t>
            </a:fld>
            <a:endParaRPr lang="da-DK"/>
          </a:p>
        </p:txBody>
      </p:sp>
    </p:spTree>
    <p:extLst>
      <p:ext uri="{BB962C8B-B14F-4D97-AF65-F5344CB8AC3E}">
        <p14:creationId xmlns:p14="http://schemas.microsoft.com/office/powerpoint/2010/main" val="288844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a:latin typeface="Futura Extra Black BT" panose="020B0903020204020204" pitchFamily="34" charset="0"/>
              </a:rPr>
              <a:t>FROM KNOWING “</a:t>
            </a:r>
            <a:r>
              <a:rPr lang="en-US" sz="3200" dirty="0" smtClean="0">
                <a:latin typeface="Futura Extra Black BT" panose="020B0903020204020204" pitchFamily="34" charset="0"/>
              </a:rPr>
              <a:t>THAT”</a:t>
            </a:r>
            <a:br>
              <a:rPr lang="en-US" sz="3200" dirty="0" smtClean="0">
                <a:latin typeface="Futura Extra Black BT" panose="020B0903020204020204" pitchFamily="34" charset="0"/>
              </a:rPr>
            </a:br>
            <a:r>
              <a:rPr lang="en-US" sz="3200" dirty="0" smtClean="0">
                <a:latin typeface="Futura Extra Black BT" panose="020B0903020204020204" pitchFamily="34" charset="0"/>
              </a:rPr>
              <a:t>TO </a:t>
            </a:r>
            <a:r>
              <a:rPr lang="en-US" sz="3200" dirty="0">
                <a:latin typeface="Futura Extra Black BT" panose="020B0903020204020204" pitchFamily="34" charset="0"/>
              </a:rPr>
              <a:t>KNOWING “</a:t>
            </a:r>
            <a:r>
              <a:rPr lang="en-US" sz="3200" dirty="0" smtClean="0">
                <a:latin typeface="Futura Extra Black BT" panose="020B0903020204020204" pitchFamily="34" charset="0"/>
              </a:rPr>
              <a:t>WHY”</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a:t>Fans of </a:t>
            </a:r>
            <a:r>
              <a:rPr lang="en-US" dirty="0" err="1"/>
              <a:t>Faurholdt</a:t>
            </a:r>
            <a:r>
              <a:rPr lang="en-US" dirty="0"/>
              <a:t> may notice, just in the bypassing, </a:t>
            </a:r>
            <a:endParaRPr lang="en-US" dirty="0" smtClean="0"/>
          </a:p>
          <a:p>
            <a:pPr marL="342000" indent="-457200">
              <a:spcBef>
                <a:spcPts val="600"/>
              </a:spcBef>
              <a:buNone/>
            </a:pPr>
            <a:r>
              <a:rPr lang="en-US" dirty="0" smtClean="0"/>
              <a:t>that </a:t>
            </a:r>
            <a:r>
              <a:rPr lang="en-US" dirty="0"/>
              <a:t>Marx knew </a:t>
            </a:r>
            <a:r>
              <a:rPr lang="en-US" b="1" dirty="0" smtClean="0"/>
              <a:t>that</a:t>
            </a:r>
            <a:r>
              <a:rPr lang="en-US" dirty="0" smtClean="0"/>
              <a:t> Aeschylus </a:t>
            </a:r>
            <a:r>
              <a:rPr lang="en-US" dirty="0"/>
              <a:t>[</a:t>
            </a:r>
            <a:r>
              <a:rPr lang="en-US" dirty="0" err="1"/>
              <a:t>Αἰσχύλος</a:t>
            </a:r>
            <a:r>
              <a:rPr lang="en-US" dirty="0" smtClean="0"/>
              <a:t>] and </a:t>
            </a:r>
            <a:r>
              <a:rPr lang="en-US" dirty="0"/>
              <a:t>Euripides [</a:t>
            </a:r>
            <a:r>
              <a:rPr lang="en-US" dirty="0" err="1"/>
              <a:t>Εὐρι</a:t>
            </a:r>
            <a:r>
              <a:rPr lang="en-US" dirty="0"/>
              <a:t>πίδης</a:t>
            </a:r>
            <a:r>
              <a:rPr lang="en-US" dirty="0" smtClean="0"/>
              <a:t>] </a:t>
            </a:r>
            <a:r>
              <a:rPr lang="en-US" dirty="0"/>
              <a:t>and </a:t>
            </a:r>
            <a:r>
              <a:rPr lang="en-US" dirty="0" smtClean="0"/>
              <a:t>other playwrights</a:t>
            </a:r>
            <a:endParaRPr lang="en-US" dirty="0"/>
          </a:p>
          <a:p>
            <a:pPr marL="342000" indent="-457200">
              <a:spcBef>
                <a:spcPts val="600"/>
              </a:spcBef>
              <a:buNone/>
            </a:pPr>
            <a:r>
              <a:rPr lang="en-US" dirty="0"/>
              <a:t>still “afforded him artistic </a:t>
            </a:r>
            <a:r>
              <a:rPr lang="en-US" dirty="0" smtClean="0"/>
              <a:t>pleasure” </a:t>
            </a:r>
            <a:r>
              <a:rPr lang="en-US" dirty="0"/>
              <a:t>―</a:t>
            </a:r>
          </a:p>
          <a:p>
            <a:pPr marL="342000" indent="-457200">
              <a:spcBef>
                <a:spcPts val="600"/>
              </a:spcBef>
              <a:buNone/>
            </a:pPr>
            <a:r>
              <a:rPr lang="en-US" dirty="0"/>
              <a:t>but he also wanted to know </a:t>
            </a:r>
            <a:r>
              <a:rPr lang="en-US" b="1" dirty="0"/>
              <a:t>why</a:t>
            </a:r>
            <a:r>
              <a:rPr lang="en-US" b="1" dirty="0" smtClean="0"/>
              <a:t>?</a:t>
            </a:r>
          </a:p>
          <a:p>
            <a:pPr marL="342000" indent="-457200" algn="r">
              <a:spcBef>
                <a:spcPts val="0"/>
              </a:spcBef>
              <a:buNone/>
            </a:pPr>
            <a:r>
              <a:rPr lang="en-US" dirty="0" smtClean="0">
                <a:solidFill>
                  <a:srgbClr val="0070C0"/>
                </a:solidFill>
                <a:sym typeface="Wingdings" panose="05000000000000000000" pitchFamily="2" charset="2"/>
              </a:rPr>
              <a:t></a:t>
            </a:r>
            <a:endParaRPr lang="en-US" dirty="0">
              <a:solidFill>
                <a:srgbClr val="0070C0"/>
              </a:solidFill>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t>104</a:t>
            </a:fld>
            <a:endParaRPr lang="da-DK"/>
          </a:p>
        </p:txBody>
      </p:sp>
    </p:spTree>
    <p:extLst>
      <p:ext uri="{BB962C8B-B14F-4D97-AF65-F5344CB8AC3E}">
        <p14:creationId xmlns:p14="http://schemas.microsoft.com/office/powerpoint/2010/main" val="72361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6"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80">
                                          <p:stCondLst>
                                            <p:cond delay="0"/>
                                          </p:stCondLst>
                                        </p:cTn>
                                        <p:tgtEl>
                                          <p:spTgt spid="3">
                                            <p:txEl>
                                              <p:pRg st="4" end="4"/>
                                            </p:txEl>
                                          </p:spTgt>
                                        </p:tgtEl>
                                      </p:cBhvr>
                                    </p:animEffect>
                                    <p:anim calcmode="lin" valueType="num">
                                      <p:cBhvr>
                                        <p:cTn id="24"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4" end="4"/>
                                            </p:txEl>
                                          </p:spTgt>
                                        </p:tgtEl>
                                      </p:cBhvr>
                                      <p:to x="100000" y="60000"/>
                                    </p:animScale>
                                    <p:animScale>
                                      <p:cBhvr>
                                        <p:cTn id="30" dur="166" decel="50000">
                                          <p:stCondLst>
                                            <p:cond delay="676"/>
                                          </p:stCondLst>
                                        </p:cTn>
                                        <p:tgtEl>
                                          <p:spTgt spid="3">
                                            <p:txEl>
                                              <p:pRg st="4" end="4"/>
                                            </p:txEl>
                                          </p:spTgt>
                                        </p:tgtEl>
                                      </p:cBhvr>
                                      <p:to x="100000" y="100000"/>
                                    </p:animScale>
                                    <p:animScale>
                                      <p:cBhvr>
                                        <p:cTn id="31" dur="26">
                                          <p:stCondLst>
                                            <p:cond delay="1312"/>
                                          </p:stCondLst>
                                        </p:cTn>
                                        <p:tgtEl>
                                          <p:spTgt spid="3">
                                            <p:txEl>
                                              <p:pRg st="4" end="4"/>
                                            </p:txEl>
                                          </p:spTgt>
                                        </p:tgtEl>
                                      </p:cBhvr>
                                      <p:to x="100000" y="80000"/>
                                    </p:animScale>
                                    <p:animScale>
                                      <p:cBhvr>
                                        <p:cTn id="32" dur="166" decel="50000">
                                          <p:stCondLst>
                                            <p:cond delay="1338"/>
                                          </p:stCondLst>
                                        </p:cTn>
                                        <p:tgtEl>
                                          <p:spTgt spid="3">
                                            <p:txEl>
                                              <p:pRg st="4" end="4"/>
                                            </p:txEl>
                                          </p:spTgt>
                                        </p:tgtEl>
                                      </p:cBhvr>
                                      <p:to x="100000" y="100000"/>
                                    </p:animScale>
                                    <p:animScale>
                                      <p:cBhvr>
                                        <p:cTn id="33" dur="26">
                                          <p:stCondLst>
                                            <p:cond delay="1642"/>
                                          </p:stCondLst>
                                        </p:cTn>
                                        <p:tgtEl>
                                          <p:spTgt spid="3">
                                            <p:txEl>
                                              <p:pRg st="4" end="4"/>
                                            </p:txEl>
                                          </p:spTgt>
                                        </p:tgtEl>
                                      </p:cBhvr>
                                      <p:to x="100000" y="90000"/>
                                    </p:animScale>
                                    <p:animScale>
                                      <p:cBhvr>
                                        <p:cTn id="34" dur="166" decel="50000">
                                          <p:stCondLst>
                                            <p:cond delay="1668"/>
                                          </p:stCondLst>
                                        </p:cTn>
                                        <p:tgtEl>
                                          <p:spTgt spid="3">
                                            <p:txEl>
                                              <p:pRg st="4" end="4"/>
                                            </p:txEl>
                                          </p:spTgt>
                                        </p:tgtEl>
                                      </p:cBhvr>
                                      <p:to x="100000" y="100000"/>
                                    </p:animScale>
                                    <p:animScale>
                                      <p:cBhvr>
                                        <p:cTn id="35" dur="26">
                                          <p:stCondLst>
                                            <p:cond delay="1808"/>
                                          </p:stCondLst>
                                        </p:cTn>
                                        <p:tgtEl>
                                          <p:spTgt spid="3">
                                            <p:txEl>
                                              <p:pRg st="4" end="4"/>
                                            </p:txEl>
                                          </p:spTgt>
                                        </p:tgtEl>
                                      </p:cBhvr>
                                      <p:to x="100000" y="95000"/>
                                    </p:animScale>
                                    <p:animScale>
                                      <p:cBhvr>
                                        <p:cTn id="36"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smtClean="0">
                <a:latin typeface="Futura XBlk BT" panose="020B0903020204020204" pitchFamily="34" charset="0"/>
              </a:rPr>
              <a:t>BRAIN-BASED ROOTS OF UNEQUAL HISTORICAL DEVELOPMENT?</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600200"/>
            <a:ext cx="8229600" cy="4709120"/>
          </a:xfrm>
        </p:spPr>
        <p:txBody>
          <a:bodyPr anchor="ctr">
            <a:normAutofit/>
          </a:bodyPr>
          <a:lstStyle/>
          <a:p>
            <a:pPr marL="342000" indent="-457200">
              <a:spcBef>
                <a:spcPts val="600"/>
              </a:spcBef>
              <a:buNone/>
            </a:pPr>
            <a:r>
              <a:rPr lang="en-US" dirty="0" smtClean="0"/>
              <a:t>Finally, I would argue that this “strongly </a:t>
            </a:r>
            <a:r>
              <a:rPr lang="en-US" dirty="0"/>
              <a:t>unequal </a:t>
            </a:r>
            <a:r>
              <a:rPr lang="en-US" dirty="0" smtClean="0"/>
              <a:t>historical development” (or pace) in different domains of human life </a:t>
            </a:r>
          </a:p>
          <a:p>
            <a:pPr marL="342000" indent="-457200">
              <a:spcBef>
                <a:spcPts val="600"/>
              </a:spcBef>
              <a:buNone/>
            </a:pPr>
            <a:r>
              <a:rPr lang="en-US" dirty="0" smtClean="0"/>
              <a:t>must be </a:t>
            </a:r>
            <a:r>
              <a:rPr lang="en-US" b="1" dirty="0" smtClean="0"/>
              <a:t>rooted</a:t>
            </a:r>
            <a:r>
              <a:rPr lang="en-US" dirty="0" smtClean="0"/>
              <a:t> in </a:t>
            </a:r>
          </a:p>
          <a:p>
            <a:pPr marL="342000" indent="-457200">
              <a:spcBef>
                <a:spcPts val="600"/>
              </a:spcBef>
              <a:buNone/>
            </a:pPr>
            <a:r>
              <a:rPr lang="en-US" b="1" dirty="0" smtClean="0"/>
              <a:t>differing properties</a:t>
            </a:r>
            <a:r>
              <a:rPr lang="en-US" dirty="0" smtClean="0"/>
              <a:t> of the </a:t>
            </a:r>
            <a:r>
              <a:rPr lang="en-US" b="1" dirty="0" smtClean="0"/>
              <a:t>different parts</a:t>
            </a:r>
            <a:r>
              <a:rPr lang="en-US" dirty="0" smtClean="0"/>
              <a:t> of the human brain that each</a:t>
            </a:r>
            <a:r>
              <a:rPr lang="en-US" b="1" dirty="0" smtClean="0"/>
              <a:t> produce them.</a:t>
            </a:r>
            <a:r>
              <a:rPr lang="en-US" dirty="0" smtClean="0"/>
              <a:t> </a:t>
            </a:r>
          </a:p>
        </p:txBody>
      </p:sp>
      <p:sp>
        <p:nvSpPr>
          <p:cNvPr id="4" name="Pladsholder til diasnummer 3"/>
          <p:cNvSpPr>
            <a:spLocks noGrp="1"/>
          </p:cNvSpPr>
          <p:nvPr>
            <p:ph type="sldNum" sz="quarter" idx="12"/>
          </p:nvPr>
        </p:nvSpPr>
        <p:spPr/>
        <p:txBody>
          <a:bodyPr/>
          <a:lstStyle/>
          <a:p>
            <a:fld id="{8E15ED7A-7D97-43EF-A7D1-975E9F0ACDAC}" type="slidenum">
              <a:rPr lang="da-DK" smtClean="0"/>
              <a:t>105</a:t>
            </a:fld>
            <a:endParaRPr lang="da-DK"/>
          </a:p>
        </p:txBody>
      </p:sp>
    </p:spTree>
    <p:extLst>
      <p:ext uri="{BB962C8B-B14F-4D97-AF65-F5344CB8AC3E}">
        <p14:creationId xmlns:p14="http://schemas.microsoft.com/office/powerpoint/2010/main" val="391911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74638"/>
            <a:ext cx="8496944" cy="1143000"/>
          </a:xfrm>
        </p:spPr>
        <p:txBody>
          <a:bodyPr>
            <a:normAutofit/>
          </a:bodyPr>
          <a:lstStyle/>
          <a:p>
            <a:r>
              <a:rPr lang="da-DK" sz="3000" dirty="0" smtClean="0">
                <a:latin typeface="Futura Extra Black BT" panose="020B0903020204020204" pitchFamily="34" charset="0"/>
              </a:rPr>
              <a:t>EVOLUTION EXPLAINS </a:t>
            </a:r>
            <a:br>
              <a:rPr lang="da-DK" sz="3000" dirty="0" smtClean="0">
                <a:latin typeface="Futura Extra Black BT" panose="020B0903020204020204" pitchFamily="34" charset="0"/>
              </a:rPr>
            </a:br>
            <a:r>
              <a:rPr lang="da-DK" sz="3000" dirty="0" smtClean="0">
                <a:latin typeface="Futura Extra Black BT" panose="020B0903020204020204" pitchFamily="34" charset="0"/>
              </a:rPr>
              <a:t>PACE OF HUMAN HISTORY</a:t>
            </a:r>
            <a:endParaRPr lang="da-DK" sz="30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a:t>This is tantamount to saying that </a:t>
            </a:r>
            <a:endParaRPr lang="en-US" dirty="0" smtClean="0"/>
          </a:p>
          <a:p>
            <a:pPr marL="342000" indent="-457200">
              <a:spcBef>
                <a:spcPts val="600"/>
              </a:spcBef>
              <a:buNone/>
            </a:pPr>
            <a:r>
              <a:rPr lang="en-US" b="1" dirty="0" smtClean="0"/>
              <a:t>there </a:t>
            </a:r>
            <a:r>
              <a:rPr lang="en-US" b="1" dirty="0"/>
              <a:t>is an biological, evolutionary</a:t>
            </a:r>
            <a:r>
              <a:rPr lang="en-US" dirty="0"/>
              <a:t> (i.e., “ultimate”) </a:t>
            </a:r>
            <a:r>
              <a:rPr lang="en-US" b="1" dirty="0"/>
              <a:t>explanation</a:t>
            </a:r>
          </a:p>
          <a:p>
            <a:pPr marL="342000" indent="-457200">
              <a:spcBef>
                <a:spcPts val="600"/>
              </a:spcBef>
              <a:buNone/>
            </a:pPr>
            <a:r>
              <a:rPr lang="en-US" b="1" dirty="0"/>
              <a:t>why different areas of human history proceeds at very different </a:t>
            </a:r>
            <a:r>
              <a:rPr lang="en-US" b="1" dirty="0" smtClean="0"/>
              <a:t>paces</a:t>
            </a:r>
            <a:r>
              <a:rPr lang="en-US" b="1" dirty="0"/>
              <a:t>!</a:t>
            </a:r>
          </a:p>
        </p:txBody>
      </p:sp>
      <p:sp>
        <p:nvSpPr>
          <p:cNvPr id="4" name="Pladsholder til diasnummer 3"/>
          <p:cNvSpPr>
            <a:spLocks noGrp="1"/>
          </p:cNvSpPr>
          <p:nvPr>
            <p:ph type="sldNum" sz="quarter" idx="12"/>
          </p:nvPr>
        </p:nvSpPr>
        <p:spPr/>
        <p:txBody>
          <a:bodyPr/>
          <a:lstStyle/>
          <a:p>
            <a:fld id="{8E15ED7A-7D97-43EF-A7D1-975E9F0ACDAC}" type="slidenum">
              <a:rPr lang="da-DK" smtClean="0"/>
              <a:t>106</a:t>
            </a:fld>
            <a:endParaRPr lang="da-DK" dirty="0"/>
          </a:p>
        </p:txBody>
      </p:sp>
    </p:spTree>
    <p:extLst>
      <p:ext uri="{BB962C8B-B14F-4D97-AF65-F5344CB8AC3E}">
        <p14:creationId xmlns:p14="http://schemas.microsoft.com/office/powerpoint/2010/main" val="26161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solidFill>
                  <a:prstClr val="black">
                    <a:tint val="75000"/>
                  </a:prstClr>
                </a:solidFill>
              </a:rPr>
              <a:pPr/>
              <a:t>107</a:t>
            </a:fld>
            <a:endParaRPr lang="da-DK">
              <a:solidFill>
                <a:prstClr val="black">
                  <a:tint val="75000"/>
                </a:prstClr>
              </a:solidFill>
            </a:endParaRPr>
          </a:p>
        </p:txBody>
      </p:sp>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0276" y="426053"/>
            <a:ext cx="6568901" cy="5955275"/>
          </a:xfrm>
          <a:prstGeom prst="rect">
            <a:avLst/>
          </a:prstGeom>
        </p:spPr>
      </p:pic>
    </p:spTree>
    <p:extLst>
      <p:ext uri="{BB962C8B-B14F-4D97-AF65-F5344CB8AC3E}">
        <p14:creationId xmlns:p14="http://schemas.microsoft.com/office/powerpoint/2010/main" val="245756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solidFill>
                  <a:prstClr val="black">
                    <a:tint val="75000"/>
                  </a:prstClr>
                </a:solidFill>
              </a:rPr>
              <a:pPr/>
              <a:t>108</a:t>
            </a:fld>
            <a:endParaRPr lang="da-DK">
              <a:solidFill>
                <a:prstClr val="black">
                  <a:tint val="75000"/>
                </a:prstClr>
              </a:solidFill>
            </a:endParaRPr>
          </a:p>
        </p:txBody>
      </p:sp>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1760" y="548680"/>
            <a:ext cx="4234070" cy="6048672"/>
          </a:xfrm>
          <a:prstGeom prst="rect">
            <a:avLst/>
          </a:prstGeom>
        </p:spPr>
      </p:pic>
    </p:spTree>
    <p:extLst>
      <p:ext uri="{BB962C8B-B14F-4D97-AF65-F5344CB8AC3E}">
        <p14:creationId xmlns:p14="http://schemas.microsoft.com/office/powerpoint/2010/main" val="151637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smtClean="0">
                <a:latin typeface="Futura XBlk BT" panose="020B0903020204020204" pitchFamily="34" charset="0"/>
              </a:rPr>
              <a:t>IMMENSE </a:t>
            </a:r>
            <a:r>
              <a:rPr lang="en-US" sz="3200" dirty="0">
                <a:latin typeface="Futura XBlk BT" panose="020B0903020204020204" pitchFamily="34" charset="0"/>
              </a:rPr>
              <a:t>CORTICAL </a:t>
            </a:r>
            <a:r>
              <a:rPr lang="en-US" sz="3200" dirty="0" smtClean="0">
                <a:latin typeface="Futura XBlk BT" panose="020B0903020204020204" pitchFamily="34" charset="0"/>
              </a:rPr>
              <a:t>VARIATION</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600200"/>
            <a:ext cx="8229600" cy="4709120"/>
          </a:xfrm>
        </p:spPr>
        <p:txBody>
          <a:bodyPr anchor="ctr">
            <a:normAutofit/>
          </a:bodyPr>
          <a:lstStyle/>
          <a:p>
            <a:pPr>
              <a:spcBef>
                <a:spcPts val="600"/>
              </a:spcBef>
            </a:pPr>
            <a:r>
              <a:rPr lang="en-US" dirty="0" smtClean="0"/>
              <a:t>The </a:t>
            </a:r>
            <a:r>
              <a:rPr lang="en-US" b="1" dirty="0" smtClean="0"/>
              <a:t>cortical</a:t>
            </a:r>
            <a:r>
              <a:rPr lang="en-US" dirty="0" smtClean="0"/>
              <a:t> circuits that produce </a:t>
            </a:r>
            <a:r>
              <a:rPr lang="en-US" b="1" dirty="0" smtClean="0"/>
              <a:t>intellectual</a:t>
            </a:r>
            <a:r>
              <a:rPr lang="en-US" dirty="0" smtClean="0"/>
              <a:t> behavior proper, contain innumerous neurons. </a:t>
            </a:r>
          </a:p>
          <a:p>
            <a:pPr marL="342000" indent="0">
              <a:spcBef>
                <a:spcPts val="600"/>
              </a:spcBef>
              <a:buNone/>
            </a:pPr>
            <a:r>
              <a:rPr lang="en-US" dirty="0" smtClean="0"/>
              <a:t>Due to their sheer number, they </a:t>
            </a:r>
            <a:r>
              <a:rPr lang="en-US" dirty="0"/>
              <a:t>are capable of </a:t>
            </a:r>
            <a:r>
              <a:rPr lang="en-US" b="1" dirty="0"/>
              <a:t>learning</a:t>
            </a:r>
            <a:r>
              <a:rPr lang="en-US" dirty="0"/>
              <a:t> </a:t>
            </a:r>
            <a:r>
              <a:rPr lang="en-US" dirty="0" smtClean="0"/>
              <a:t>(and </a:t>
            </a:r>
            <a:r>
              <a:rPr lang="en-US" b="1" dirty="0"/>
              <a:t>inventing</a:t>
            </a:r>
            <a:r>
              <a:rPr lang="en-US" dirty="0"/>
              <a:t>) </a:t>
            </a:r>
            <a:r>
              <a:rPr lang="en-US" dirty="0" smtClean="0"/>
              <a:t>all sorts completely </a:t>
            </a:r>
            <a:r>
              <a:rPr lang="en-US" b="1" dirty="0" smtClean="0"/>
              <a:t>“new stuff”</a:t>
            </a:r>
            <a:r>
              <a:rPr lang="en-US" dirty="0" smtClean="0"/>
              <a:t> </a:t>
            </a:r>
            <a:r>
              <a:rPr lang="en-US" dirty="0"/>
              <a:t>from </a:t>
            </a:r>
            <a:r>
              <a:rPr lang="en-US" dirty="0" smtClean="0"/>
              <a:t>scratch, </a:t>
            </a:r>
          </a:p>
          <a:p>
            <a:pPr marL="342000" indent="0">
              <a:spcBef>
                <a:spcPts val="600"/>
              </a:spcBef>
              <a:buNone/>
            </a:pPr>
            <a:r>
              <a:rPr lang="en-US" dirty="0" smtClean="0"/>
              <a:t>and their activity can be controlled by a built-in </a:t>
            </a:r>
            <a:r>
              <a:rPr lang="en-US" b="1" dirty="0" smtClean="0"/>
              <a:t>volition</a:t>
            </a:r>
            <a:r>
              <a:rPr lang="en-US" dirty="0" smtClean="0"/>
              <a:t> (adding a strong sense of </a:t>
            </a:r>
            <a:r>
              <a:rPr lang="en-US" b="1" dirty="0" smtClean="0"/>
              <a:t>agency</a:t>
            </a:r>
            <a:r>
              <a:rPr lang="en-US" dirty="0" smtClean="0"/>
              <a:t> to our inner experience).</a:t>
            </a:r>
          </a:p>
        </p:txBody>
      </p:sp>
      <p:sp>
        <p:nvSpPr>
          <p:cNvPr id="4" name="Pladsholder til diasnummer 3"/>
          <p:cNvSpPr>
            <a:spLocks noGrp="1"/>
          </p:cNvSpPr>
          <p:nvPr>
            <p:ph type="sldNum" sz="quarter" idx="12"/>
          </p:nvPr>
        </p:nvSpPr>
        <p:spPr/>
        <p:txBody>
          <a:bodyPr/>
          <a:lstStyle/>
          <a:p>
            <a:fld id="{8E15ED7A-7D97-43EF-A7D1-975E9F0ACDAC}" type="slidenum">
              <a:rPr lang="da-DK" smtClean="0"/>
              <a:t>109</a:t>
            </a:fld>
            <a:endParaRPr lang="da-DK"/>
          </a:p>
        </p:txBody>
      </p:sp>
    </p:spTree>
    <p:extLst>
      <p:ext uri="{BB962C8B-B14F-4D97-AF65-F5344CB8AC3E}">
        <p14:creationId xmlns:p14="http://schemas.microsoft.com/office/powerpoint/2010/main" val="193089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74638"/>
            <a:ext cx="8496944" cy="1143000"/>
          </a:xfrm>
        </p:spPr>
        <p:txBody>
          <a:bodyPr>
            <a:normAutofit fontScale="90000"/>
          </a:bodyPr>
          <a:lstStyle/>
          <a:p>
            <a:r>
              <a:rPr lang="en-US" sz="3300" dirty="0" smtClean="0">
                <a:latin typeface="Futura XBlk BT" panose="020B0903020204020204" pitchFamily="34" charset="0"/>
              </a:rPr>
              <a:t>“PROXIMATE”</a:t>
            </a:r>
            <a:r>
              <a:rPr lang="en-US" sz="3200" dirty="0" smtClean="0">
                <a:latin typeface="Futura XBlk BT" panose="020B0903020204020204" pitchFamily="34" charset="0"/>
              </a:rPr>
              <a:t> </a:t>
            </a:r>
            <a:r>
              <a:rPr lang="en-US" sz="4200" i="1" dirty="0" smtClean="0">
                <a:latin typeface="Garamond" panose="02020404030301010803" pitchFamily="18" charset="0"/>
              </a:rPr>
              <a:t>&amp;</a:t>
            </a:r>
            <a:r>
              <a:rPr lang="en-US" sz="3200" dirty="0" smtClean="0">
                <a:latin typeface="Futura XBlk BT" panose="020B0903020204020204" pitchFamily="34" charset="0"/>
              </a:rPr>
              <a:t> </a:t>
            </a:r>
            <a:r>
              <a:rPr lang="en-US" sz="3300" dirty="0" smtClean="0">
                <a:latin typeface="Futura XBlk BT" panose="020B0903020204020204" pitchFamily="34" charset="0"/>
              </a:rPr>
              <a:t>“ULTIMATE” ANSWERS</a:t>
            </a:r>
            <a:endParaRPr lang="da-DK" sz="3300" dirty="0">
              <a:latin typeface="Futura XBlk BT" panose="020B0903020204020204" pitchFamily="34" charset="0"/>
            </a:endParaRPr>
          </a:p>
        </p:txBody>
      </p:sp>
      <p:sp>
        <p:nvSpPr>
          <p:cNvPr id="3" name="Pladsholder til indhold 2"/>
          <p:cNvSpPr>
            <a:spLocks noGrp="1"/>
          </p:cNvSpPr>
          <p:nvPr>
            <p:ph idx="1"/>
          </p:nvPr>
        </p:nvSpPr>
        <p:spPr>
          <a:xfrm>
            <a:off x="457200" y="1340768"/>
            <a:ext cx="8229600" cy="5112568"/>
          </a:xfrm>
        </p:spPr>
        <p:txBody>
          <a:bodyPr anchor="ctr">
            <a:normAutofit lnSpcReduction="10000"/>
          </a:bodyPr>
          <a:lstStyle/>
          <a:p>
            <a:pPr marL="0" indent="0">
              <a:spcBef>
                <a:spcPts val="600"/>
              </a:spcBef>
              <a:buNone/>
            </a:pPr>
            <a:r>
              <a:rPr lang="en-US" dirty="0"/>
              <a:t>Both questions have “proximate” as well as “ultimate” answers.</a:t>
            </a:r>
          </a:p>
          <a:p>
            <a:pPr>
              <a:spcBef>
                <a:spcPts val="600"/>
              </a:spcBef>
            </a:pPr>
            <a:r>
              <a:rPr lang="en-US" b="1" dirty="0"/>
              <a:t>Proximate</a:t>
            </a:r>
            <a:r>
              <a:rPr lang="en-US" dirty="0"/>
              <a:t> phenomena (or causes) are </a:t>
            </a:r>
            <a:r>
              <a:rPr lang="en-US" b="1" dirty="0"/>
              <a:t>things</a:t>
            </a:r>
            <a:r>
              <a:rPr lang="en-US" dirty="0"/>
              <a:t> </a:t>
            </a:r>
            <a:r>
              <a:rPr lang="en-US" dirty="0" smtClean="0"/>
              <a:t>that </a:t>
            </a:r>
            <a:r>
              <a:rPr lang="en-US" b="1" dirty="0"/>
              <a:t>we can observe</a:t>
            </a:r>
            <a:r>
              <a:rPr lang="en-US" dirty="0"/>
              <a:t> in organisms (bodies) </a:t>
            </a:r>
            <a:r>
              <a:rPr lang="en-US" b="1" dirty="0"/>
              <a:t>here and now</a:t>
            </a:r>
            <a:r>
              <a:rPr lang="en-US" dirty="0"/>
              <a:t> ― such as </a:t>
            </a:r>
            <a:r>
              <a:rPr lang="en-US" dirty="0" smtClean="0"/>
              <a:t>processes in the brain, </a:t>
            </a:r>
            <a:r>
              <a:rPr lang="en-US" dirty="0"/>
              <a:t>or properties of </a:t>
            </a:r>
            <a:r>
              <a:rPr lang="en-US" dirty="0" smtClean="0"/>
              <a:t>cells or genomes</a:t>
            </a:r>
            <a:r>
              <a:rPr lang="en-US" dirty="0"/>
              <a:t>.</a:t>
            </a:r>
          </a:p>
          <a:p>
            <a:pPr>
              <a:spcBef>
                <a:spcPts val="600"/>
              </a:spcBef>
            </a:pPr>
            <a:r>
              <a:rPr lang="en-US" b="1" dirty="0"/>
              <a:t>Ultimate</a:t>
            </a:r>
            <a:r>
              <a:rPr lang="en-US" dirty="0"/>
              <a:t> phenomena (or causes) are those series of </a:t>
            </a:r>
            <a:r>
              <a:rPr lang="en-US" b="1" dirty="0"/>
              <a:t>events</a:t>
            </a:r>
            <a:r>
              <a:rPr lang="en-US" dirty="0"/>
              <a:t> which, </a:t>
            </a:r>
            <a:r>
              <a:rPr lang="en-US" b="1" dirty="0"/>
              <a:t>in a more or less distant past,</a:t>
            </a:r>
            <a:r>
              <a:rPr lang="en-US" dirty="0"/>
              <a:t> </a:t>
            </a:r>
            <a:r>
              <a:rPr lang="en-US" dirty="0" smtClean="0"/>
              <a:t>somehow </a:t>
            </a:r>
            <a:r>
              <a:rPr lang="en-US" dirty="0"/>
              <a:t>formed the </a:t>
            </a:r>
            <a:r>
              <a:rPr lang="en-US" dirty="0" smtClean="0"/>
              <a:t>aforementioned properties </a:t>
            </a:r>
            <a:r>
              <a:rPr lang="en-US" dirty="0"/>
              <a:t>of </a:t>
            </a:r>
            <a:r>
              <a:rPr lang="en-US" dirty="0" smtClean="0"/>
              <a:t>species.</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11</a:t>
            </a:fld>
            <a:endParaRPr lang="da-DK" dirty="0"/>
          </a:p>
        </p:txBody>
      </p:sp>
    </p:spTree>
    <p:extLst>
      <p:ext uri="{BB962C8B-B14F-4D97-AF65-F5344CB8AC3E}">
        <p14:creationId xmlns:p14="http://schemas.microsoft.com/office/powerpoint/2010/main" val="158544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74638"/>
            <a:ext cx="8640960" cy="1143000"/>
          </a:xfrm>
        </p:spPr>
        <p:txBody>
          <a:bodyPr>
            <a:normAutofit/>
          </a:bodyPr>
          <a:lstStyle/>
          <a:p>
            <a:r>
              <a:rPr lang="en-US" sz="3200" dirty="0" smtClean="0">
                <a:solidFill>
                  <a:prstClr val="black"/>
                </a:solidFill>
                <a:latin typeface="Futura XBlk BT" panose="020B0903020204020204" pitchFamily="34" charset="0"/>
              </a:rPr>
              <a:t>LIMITED SUB-CORTICAL VARIATION (1)</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600200"/>
            <a:ext cx="8229600" cy="4709120"/>
          </a:xfrm>
        </p:spPr>
        <p:txBody>
          <a:bodyPr anchor="ctr">
            <a:normAutofit/>
          </a:bodyPr>
          <a:lstStyle/>
          <a:p>
            <a:pPr>
              <a:spcBef>
                <a:spcPts val="600"/>
              </a:spcBef>
            </a:pPr>
            <a:r>
              <a:rPr lang="en-US" b="1" dirty="0" smtClean="0"/>
              <a:t>Emotional</a:t>
            </a:r>
            <a:r>
              <a:rPr lang="en-US" dirty="0" smtClean="0"/>
              <a:t> behavior, on the other hand, emerge largely from </a:t>
            </a:r>
            <a:r>
              <a:rPr lang="en-US" b="1" dirty="0" smtClean="0"/>
              <a:t>sub-cortical</a:t>
            </a:r>
            <a:r>
              <a:rPr lang="en-US" dirty="0" smtClean="0"/>
              <a:t> neural circuits which, by comparison, are quite tiny.</a:t>
            </a:r>
          </a:p>
          <a:p>
            <a:pPr marL="342000" indent="0">
              <a:spcBef>
                <a:spcPts val="600"/>
              </a:spcBef>
              <a:buNone/>
            </a:pPr>
            <a:r>
              <a:rPr lang="en-US" dirty="0" smtClean="0"/>
              <a:t>Their learning capacity is restricted to something akin to </a:t>
            </a:r>
            <a:r>
              <a:rPr lang="en-US" b="1" dirty="0" smtClean="0"/>
              <a:t>habituation</a:t>
            </a:r>
            <a:r>
              <a:rPr lang="en-US" dirty="0" smtClean="0"/>
              <a:t> and </a:t>
            </a:r>
            <a:r>
              <a:rPr lang="en-US" b="1" dirty="0" smtClean="0"/>
              <a:t>sensitization</a:t>
            </a:r>
            <a:r>
              <a:rPr lang="en-US" dirty="0" smtClean="0"/>
              <a:t> …</a:t>
            </a:r>
          </a:p>
        </p:txBody>
      </p:sp>
      <p:sp>
        <p:nvSpPr>
          <p:cNvPr id="4" name="Pladsholder til diasnummer 3"/>
          <p:cNvSpPr>
            <a:spLocks noGrp="1"/>
          </p:cNvSpPr>
          <p:nvPr>
            <p:ph type="sldNum" sz="quarter" idx="12"/>
          </p:nvPr>
        </p:nvSpPr>
        <p:spPr/>
        <p:txBody>
          <a:bodyPr/>
          <a:lstStyle/>
          <a:p>
            <a:fld id="{8E15ED7A-7D97-43EF-A7D1-975E9F0ACDAC}" type="slidenum">
              <a:rPr lang="da-DK" smtClean="0"/>
              <a:t>110</a:t>
            </a:fld>
            <a:endParaRPr lang="da-DK"/>
          </a:p>
        </p:txBody>
      </p:sp>
    </p:spTree>
    <p:extLst>
      <p:ext uri="{BB962C8B-B14F-4D97-AF65-F5344CB8AC3E}">
        <p14:creationId xmlns:p14="http://schemas.microsoft.com/office/powerpoint/2010/main" val="239720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74638"/>
            <a:ext cx="8640960" cy="1143000"/>
          </a:xfrm>
        </p:spPr>
        <p:txBody>
          <a:bodyPr>
            <a:normAutofit/>
          </a:bodyPr>
          <a:lstStyle/>
          <a:p>
            <a:r>
              <a:rPr lang="en-US" sz="3200" dirty="0">
                <a:solidFill>
                  <a:prstClr val="black"/>
                </a:solidFill>
                <a:latin typeface="Futura XBlk BT" panose="020B0903020204020204" pitchFamily="34" charset="0"/>
              </a:rPr>
              <a:t>LIMITED SUB-CORTICAL VARIATION </a:t>
            </a:r>
            <a:r>
              <a:rPr lang="en-US" sz="3200" dirty="0" smtClean="0">
                <a:solidFill>
                  <a:prstClr val="black"/>
                </a:solidFill>
                <a:latin typeface="Futura XBlk BT" panose="020B0903020204020204" pitchFamily="34" charset="0"/>
              </a:rPr>
              <a:t>(2)</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600200"/>
            <a:ext cx="8229600" cy="4709120"/>
          </a:xfrm>
        </p:spPr>
        <p:txBody>
          <a:bodyPr anchor="ctr">
            <a:normAutofit/>
          </a:bodyPr>
          <a:lstStyle/>
          <a:p>
            <a:pPr marL="342000" indent="-457200">
              <a:spcBef>
                <a:spcPts val="600"/>
              </a:spcBef>
              <a:buNone/>
            </a:pPr>
            <a:r>
              <a:rPr lang="en-US" dirty="0" smtClean="0"/>
              <a:t>… and they are, as everyone knows from personal experience, </a:t>
            </a:r>
          </a:p>
          <a:p>
            <a:pPr marL="342000" indent="-457200">
              <a:spcBef>
                <a:spcPts val="600"/>
              </a:spcBef>
              <a:buNone/>
            </a:pPr>
            <a:r>
              <a:rPr lang="en-US" dirty="0" smtClean="0"/>
              <a:t>essentially </a:t>
            </a:r>
            <a:r>
              <a:rPr lang="en-US" b="1" dirty="0" smtClean="0"/>
              <a:t>involuntary</a:t>
            </a:r>
            <a:r>
              <a:rPr lang="en-US" dirty="0" smtClean="0"/>
              <a:t> or automatic phenomena.</a:t>
            </a:r>
          </a:p>
        </p:txBody>
      </p:sp>
      <p:sp>
        <p:nvSpPr>
          <p:cNvPr id="4" name="Pladsholder til diasnummer 3"/>
          <p:cNvSpPr>
            <a:spLocks noGrp="1"/>
          </p:cNvSpPr>
          <p:nvPr>
            <p:ph type="sldNum" sz="quarter" idx="12"/>
          </p:nvPr>
        </p:nvSpPr>
        <p:spPr/>
        <p:txBody>
          <a:bodyPr/>
          <a:lstStyle/>
          <a:p>
            <a:fld id="{8E15ED7A-7D97-43EF-A7D1-975E9F0ACDAC}" type="slidenum">
              <a:rPr lang="da-DK" smtClean="0"/>
              <a:t>111</a:t>
            </a:fld>
            <a:endParaRPr lang="da-DK"/>
          </a:p>
        </p:txBody>
      </p:sp>
    </p:spTree>
    <p:extLst>
      <p:ext uri="{BB962C8B-B14F-4D97-AF65-F5344CB8AC3E}">
        <p14:creationId xmlns:p14="http://schemas.microsoft.com/office/powerpoint/2010/main" val="62358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sz="3200" dirty="0">
                <a:latin typeface="Futura Extra Black BT" panose="020B0903020204020204" pitchFamily="34" charset="0"/>
              </a:rPr>
              <a:t>OUR OWN BEHAVIOR:</a:t>
            </a:r>
            <a:br>
              <a:rPr lang="en-US" sz="3200" dirty="0">
                <a:latin typeface="Futura Extra Black BT" panose="020B0903020204020204" pitchFamily="34" charset="0"/>
              </a:rPr>
            </a:br>
            <a:r>
              <a:rPr lang="en-US" sz="3200" dirty="0">
                <a:latin typeface="Futura Extra Black BT" panose="020B0903020204020204" pitchFamily="34" charset="0"/>
              </a:rPr>
              <a:t>PREDICTABLE </a:t>
            </a:r>
            <a:r>
              <a:rPr lang="en-US" sz="4000" i="1" dirty="0">
                <a:latin typeface="Garamond" panose="02020404030301010803" pitchFamily="18" charset="0"/>
              </a:rPr>
              <a:t>&amp;</a:t>
            </a:r>
            <a:r>
              <a:rPr lang="en-US" sz="3200" dirty="0">
                <a:latin typeface="Futura Extra Black BT" panose="020B0903020204020204" pitchFamily="34" charset="0"/>
              </a:rPr>
              <a:t> </a:t>
            </a:r>
            <a:r>
              <a:rPr lang="en-US" sz="3200" dirty="0" smtClean="0">
                <a:latin typeface="Futura Extra Black BT" panose="020B0903020204020204" pitchFamily="34" charset="0"/>
              </a:rPr>
              <a:t>UNPREDICTABLE (1)</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600200"/>
            <a:ext cx="8229600" cy="4709120"/>
          </a:xfrm>
        </p:spPr>
        <p:txBody>
          <a:bodyPr anchor="ctr">
            <a:normAutofit/>
          </a:bodyPr>
          <a:lstStyle/>
          <a:p>
            <a:pPr marL="342000" indent="-457200">
              <a:spcBef>
                <a:spcPts val="600"/>
              </a:spcBef>
              <a:buNone/>
            </a:pPr>
            <a:r>
              <a:rPr lang="en-US" dirty="0"/>
              <a:t>In other words, </a:t>
            </a:r>
            <a:r>
              <a:rPr lang="en-US" b="1" dirty="0"/>
              <a:t>cortical</a:t>
            </a:r>
            <a:r>
              <a:rPr lang="en-US" dirty="0"/>
              <a:t> “cognitive” or “intellectual” circuits are capable of producing an </a:t>
            </a:r>
            <a:r>
              <a:rPr lang="en-US" b="1" dirty="0"/>
              <a:t>immense variation</a:t>
            </a:r>
            <a:r>
              <a:rPr lang="en-US" dirty="0"/>
              <a:t> </a:t>
            </a:r>
            <a:r>
              <a:rPr lang="en-US" dirty="0" smtClean="0"/>
              <a:t>in behavior </a:t>
            </a:r>
          </a:p>
          <a:p>
            <a:pPr marL="342000" indent="-457200">
              <a:spcBef>
                <a:spcPts val="600"/>
              </a:spcBef>
              <a:buNone/>
            </a:pPr>
            <a:r>
              <a:rPr lang="en-US" dirty="0" smtClean="0"/>
              <a:t>(</a:t>
            </a:r>
            <a:r>
              <a:rPr lang="en-US" dirty="0"/>
              <a:t>including immense variation in intense, but silent thought) ― </a:t>
            </a:r>
          </a:p>
          <a:p>
            <a:pPr marL="342000" indent="-457200">
              <a:spcBef>
                <a:spcPts val="600"/>
              </a:spcBef>
              <a:buNone/>
            </a:pPr>
            <a:r>
              <a:rPr lang="en-US" dirty="0"/>
              <a:t>and as a result, </a:t>
            </a:r>
            <a:r>
              <a:rPr lang="en-US" b="1" dirty="0"/>
              <a:t>we can never predict the actual content of our own future intellectual development</a:t>
            </a:r>
            <a:r>
              <a:rPr lang="en-US" dirty="0"/>
              <a:t> (nor that of others, for that matter</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112</a:t>
            </a:fld>
            <a:endParaRPr lang="da-DK"/>
          </a:p>
        </p:txBody>
      </p:sp>
    </p:spTree>
    <p:extLst>
      <p:ext uri="{BB962C8B-B14F-4D97-AF65-F5344CB8AC3E}">
        <p14:creationId xmlns:p14="http://schemas.microsoft.com/office/powerpoint/2010/main" val="17042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sz="3200" dirty="0">
                <a:latin typeface="Futura Extra Black BT" panose="020B0903020204020204" pitchFamily="34" charset="0"/>
              </a:rPr>
              <a:t>OUR OWN BEHAVIOR:</a:t>
            </a:r>
            <a:br>
              <a:rPr lang="en-US" sz="3200" dirty="0">
                <a:latin typeface="Futura Extra Black BT" panose="020B0903020204020204" pitchFamily="34" charset="0"/>
              </a:rPr>
            </a:br>
            <a:r>
              <a:rPr lang="en-US" sz="3200" dirty="0">
                <a:latin typeface="Futura Extra Black BT" panose="020B0903020204020204" pitchFamily="34" charset="0"/>
              </a:rPr>
              <a:t>PREDICTABLE </a:t>
            </a:r>
            <a:r>
              <a:rPr lang="en-US" sz="4000" i="1" dirty="0">
                <a:latin typeface="Garamond" panose="02020404030301010803" pitchFamily="18" charset="0"/>
              </a:rPr>
              <a:t>&amp;</a:t>
            </a:r>
            <a:r>
              <a:rPr lang="en-US" sz="3200" dirty="0">
                <a:latin typeface="Futura Extra Black BT" panose="020B0903020204020204" pitchFamily="34" charset="0"/>
              </a:rPr>
              <a:t> </a:t>
            </a:r>
            <a:r>
              <a:rPr lang="en-US" sz="3200" dirty="0" smtClean="0">
                <a:latin typeface="Futura Extra Black BT" panose="020B0903020204020204" pitchFamily="34" charset="0"/>
              </a:rPr>
              <a:t>UNPREDICTABLE (2)</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lnSpcReduction="10000"/>
          </a:bodyPr>
          <a:lstStyle/>
          <a:p>
            <a:pPr marL="342000" indent="-457200">
              <a:spcBef>
                <a:spcPts val="600"/>
              </a:spcBef>
              <a:buNone/>
            </a:pPr>
            <a:r>
              <a:rPr lang="en-US" dirty="0"/>
              <a:t>By comparison many </a:t>
            </a:r>
            <a:r>
              <a:rPr lang="en-US" b="1" dirty="0"/>
              <a:t>grown-ups,</a:t>
            </a:r>
            <a:r>
              <a:rPr lang="en-US" dirty="0"/>
              <a:t> </a:t>
            </a:r>
            <a:endParaRPr lang="en-US" dirty="0" smtClean="0"/>
          </a:p>
          <a:p>
            <a:pPr marL="342000" indent="-457200">
              <a:spcBef>
                <a:spcPts val="600"/>
              </a:spcBef>
              <a:buNone/>
            </a:pPr>
            <a:r>
              <a:rPr lang="en-US" dirty="0" smtClean="0"/>
              <a:t>having </a:t>
            </a:r>
            <a:r>
              <a:rPr lang="en-US" dirty="0"/>
              <a:t>had some past experience with </a:t>
            </a:r>
            <a:r>
              <a:rPr lang="en-US" dirty="0" smtClean="0"/>
              <a:t>our </a:t>
            </a:r>
            <a:r>
              <a:rPr lang="en-US" dirty="0"/>
              <a:t>own involuntary emotional reactions, </a:t>
            </a:r>
          </a:p>
          <a:p>
            <a:pPr marL="342000" indent="-457200">
              <a:spcBef>
                <a:spcPts val="600"/>
              </a:spcBef>
              <a:buNone/>
            </a:pPr>
            <a:r>
              <a:rPr lang="en-US" b="1" dirty="0"/>
              <a:t>may be able to predict </a:t>
            </a:r>
            <a:r>
              <a:rPr lang="en-US" b="1" dirty="0" smtClean="0"/>
              <a:t>our future </a:t>
            </a:r>
            <a:r>
              <a:rPr lang="en-US" b="1" dirty="0"/>
              <a:t>emotional reactions</a:t>
            </a:r>
            <a:r>
              <a:rPr lang="en-US" dirty="0"/>
              <a:t> </a:t>
            </a:r>
            <a:r>
              <a:rPr lang="en-US" dirty="0" smtClean="0"/>
              <a:t>(to </a:t>
            </a:r>
            <a:r>
              <a:rPr lang="en-US" dirty="0"/>
              <a:t>different types of </a:t>
            </a:r>
            <a:r>
              <a:rPr lang="en-US" dirty="0" smtClean="0"/>
              <a:t>situations) </a:t>
            </a:r>
            <a:r>
              <a:rPr lang="en-US" dirty="0"/>
              <a:t>fairly well</a:t>
            </a:r>
            <a:r>
              <a:rPr lang="en-US" dirty="0" smtClean="0"/>
              <a:t>.</a:t>
            </a:r>
          </a:p>
          <a:p>
            <a:pPr marL="342000" indent="-457200">
              <a:spcBef>
                <a:spcPts val="600"/>
              </a:spcBef>
              <a:buNone/>
            </a:pPr>
            <a:r>
              <a:rPr lang="en-US" dirty="0" smtClean="0"/>
              <a:t>(Sadly</a:t>
            </a:r>
            <a:r>
              <a:rPr lang="en-US" dirty="0"/>
              <a:t>, </a:t>
            </a:r>
            <a:r>
              <a:rPr lang="en-US" dirty="0" smtClean="0"/>
              <a:t>though, that may </a:t>
            </a:r>
            <a:r>
              <a:rPr lang="en-US" dirty="0"/>
              <a:t>not necessarily imply that we can manage them any better.)</a:t>
            </a:r>
            <a:endParaRPr lang="en-US" dirty="0" smtClean="0"/>
          </a:p>
          <a:p>
            <a:pPr marL="0" indent="-457200" algn="r">
              <a:spcBef>
                <a:spcPts val="0"/>
              </a:spcBef>
              <a:buNone/>
            </a:pPr>
            <a:r>
              <a:rPr lang="en-US" dirty="0" smtClean="0">
                <a:solidFill>
                  <a:srgbClr val="7030A0"/>
                </a:solidFill>
                <a:sym typeface="Wingdings" panose="05000000000000000000" pitchFamily="2" charset="2"/>
              </a:rPr>
              <a:t></a:t>
            </a:r>
            <a:endParaRPr lang="en-US" dirty="0">
              <a:solidFill>
                <a:srgbClr val="7030A0"/>
              </a:solidFill>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t>113</a:t>
            </a:fld>
            <a:endParaRPr lang="da-DK"/>
          </a:p>
        </p:txBody>
      </p:sp>
    </p:spTree>
    <p:extLst>
      <p:ext uri="{BB962C8B-B14F-4D97-AF65-F5344CB8AC3E}">
        <p14:creationId xmlns:p14="http://schemas.microsoft.com/office/powerpoint/2010/main" val="198757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6"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80">
                                          <p:stCondLst>
                                            <p:cond delay="0"/>
                                          </p:stCondLst>
                                        </p:cTn>
                                        <p:tgtEl>
                                          <p:spTgt spid="3">
                                            <p:txEl>
                                              <p:pRg st="4" end="4"/>
                                            </p:txEl>
                                          </p:spTgt>
                                        </p:tgtEl>
                                      </p:cBhvr>
                                    </p:animEffect>
                                    <p:anim calcmode="lin" valueType="num">
                                      <p:cBhvr>
                                        <p:cTn id="24"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4" end="4"/>
                                            </p:txEl>
                                          </p:spTgt>
                                        </p:tgtEl>
                                      </p:cBhvr>
                                      <p:to x="100000" y="60000"/>
                                    </p:animScale>
                                    <p:animScale>
                                      <p:cBhvr>
                                        <p:cTn id="30" dur="166" decel="50000">
                                          <p:stCondLst>
                                            <p:cond delay="676"/>
                                          </p:stCondLst>
                                        </p:cTn>
                                        <p:tgtEl>
                                          <p:spTgt spid="3">
                                            <p:txEl>
                                              <p:pRg st="4" end="4"/>
                                            </p:txEl>
                                          </p:spTgt>
                                        </p:tgtEl>
                                      </p:cBhvr>
                                      <p:to x="100000" y="100000"/>
                                    </p:animScale>
                                    <p:animScale>
                                      <p:cBhvr>
                                        <p:cTn id="31" dur="26">
                                          <p:stCondLst>
                                            <p:cond delay="1312"/>
                                          </p:stCondLst>
                                        </p:cTn>
                                        <p:tgtEl>
                                          <p:spTgt spid="3">
                                            <p:txEl>
                                              <p:pRg st="4" end="4"/>
                                            </p:txEl>
                                          </p:spTgt>
                                        </p:tgtEl>
                                      </p:cBhvr>
                                      <p:to x="100000" y="80000"/>
                                    </p:animScale>
                                    <p:animScale>
                                      <p:cBhvr>
                                        <p:cTn id="32" dur="166" decel="50000">
                                          <p:stCondLst>
                                            <p:cond delay="1338"/>
                                          </p:stCondLst>
                                        </p:cTn>
                                        <p:tgtEl>
                                          <p:spTgt spid="3">
                                            <p:txEl>
                                              <p:pRg st="4" end="4"/>
                                            </p:txEl>
                                          </p:spTgt>
                                        </p:tgtEl>
                                      </p:cBhvr>
                                      <p:to x="100000" y="100000"/>
                                    </p:animScale>
                                    <p:animScale>
                                      <p:cBhvr>
                                        <p:cTn id="33" dur="26">
                                          <p:stCondLst>
                                            <p:cond delay="1642"/>
                                          </p:stCondLst>
                                        </p:cTn>
                                        <p:tgtEl>
                                          <p:spTgt spid="3">
                                            <p:txEl>
                                              <p:pRg st="4" end="4"/>
                                            </p:txEl>
                                          </p:spTgt>
                                        </p:tgtEl>
                                      </p:cBhvr>
                                      <p:to x="100000" y="90000"/>
                                    </p:animScale>
                                    <p:animScale>
                                      <p:cBhvr>
                                        <p:cTn id="34" dur="166" decel="50000">
                                          <p:stCondLst>
                                            <p:cond delay="1668"/>
                                          </p:stCondLst>
                                        </p:cTn>
                                        <p:tgtEl>
                                          <p:spTgt spid="3">
                                            <p:txEl>
                                              <p:pRg st="4" end="4"/>
                                            </p:txEl>
                                          </p:spTgt>
                                        </p:tgtEl>
                                      </p:cBhvr>
                                      <p:to x="100000" y="100000"/>
                                    </p:animScale>
                                    <p:animScale>
                                      <p:cBhvr>
                                        <p:cTn id="35" dur="26">
                                          <p:stCondLst>
                                            <p:cond delay="1808"/>
                                          </p:stCondLst>
                                        </p:cTn>
                                        <p:tgtEl>
                                          <p:spTgt spid="3">
                                            <p:txEl>
                                              <p:pRg st="4" end="4"/>
                                            </p:txEl>
                                          </p:spTgt>
                                        </p:tgtEl>
                                      </p:cBhvr>
                                      <p:to x="100000" y="95000"/>
                                    </p:animScale>
                                    <p:animScale>
                                      <p:cBhvr>
                                        <p:cTn id="36"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a:latin typeface="Futura Extra Black BT" panose="020B0903020204020204" pitchFamily="34" charset="0"/>
              </a:rPr>
              <a:t>AN OBSERVATION FROM PSYCHOMETRIC </a:t>
            </a:r>
            <a:r>
              <a:rPr lang="en-US" sz="3200" dirty="0" smtClean="0">
                <a:latin typeface="Futura Extra Black BT" panose="020B0903020204020204" pitchFamily="34" charset="0"/>
              </a:rPr>
              <a:t>TESTING (1)</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600200"/>
            <a:ext cx="8229600" cy="4637112"/>
          </a:xfrm>
        </p:spPr>
        <p:txBody>
          <a:bodyPr anchor="ctr">
            <a:normAutofit/>
          </a:bodyPr>
          <a:lstStyle/>
          <a:p>
            <a:pPr marL="342000" indent="-457200">
              <a:spcBef>
                <a:spcPts val="600"/>
              </a:spcBef>
              <a:buNone/>
            </a:pPr>
            <a:r>
              <a:rPr lang="en-US" dirty="0"/>
              <a:t>Or, to apply a more external view:</a:t>
            </a:r>
          </a:p>
          <a:p>
            <a:pPr marL="342000" indent="-457200">
              <a:spcBef>
                <a:spcPts val="600"/>
              </a:spcBef>
              <a:buNone/>
            </a:pPr>
            <a:r>
              <a:rPr lang="en-US" dirty="0"/>
              <a:t>Let us assume </a:t>
            </a:r>
            <a:r>
              <a:rPr lang="en-US" dirty="0" smtClean="0"/>
              <a:t>that we have learned from </a:t>
            </a:r>
            <a:r>
              <a:rPr lang="en-US" dirty="0"/>
              <a:t>the </a:t>
            </a:r>
            <a:r>
              <a:rPr lang="en-US" dirty="0" smtClean="0"/>
              <a:t>results </a:t>
            </a:r>
            <a:r>
              <a:rPr lang="en-US" dirty="0"/>
              <a:t>of a person’s answers to a psychometric </a:t>
            </a:r>
            <a:r>
              <a:rPr lang="en-US" b="1" dirty="0"/>
              <a:t>“personality”</a:t>
            </a:r>
            <a:r>
              <a:rPr lang="en-US" dirty="0"/>
              <a:t> (I would prefer to say: “temperament”) </a:t>
            </a:r>
            <a:r>
              <a:rPr lang="en-US" b="1" dirty="0"/>
              <a:t>test</a:t>
            </a:r>
            <a:r>
              <a:rPr lang="en-US" dirty="0"/>
              <a:t> </a:t>
            </a:r>
            <a:r>
              <a:rPr lang="en-US" dirty="0" smtClean="0"/>
              <a:t>that </a:t>
            </a:r>
            <a:r>
              <a:rPr lang="en-US" dirty="0"/>
              <a:t>she harbors a strong tendency to </a:t>
            </a:r>
            <a:r>
              <a:rPr lang="en-US" b="1" dirty="0"/>
              <a:t>blow her top.</a:t>
            </a:r>
          </a:p>
          <a:p>
            <a:pPr marL="342000" indent="-457200">
              <a:spcBef>
                <a:spcPts val="600"/>
              </a:spcBef>
              <a:buNone/>
            </a:pPr>
            <a:r>
              <a:rPr lang="en-US" dirty="0"/>
              <a:t>Once </a:t>
            </a:r>
            <a:r>
              <a:rPr lang="en-US" dirty="0" smtClean="0"/>
              <a:t>the latter </a:t>
            </a:r>
            <a:r>
              <a:rPr lang="en-US" dirty="0"/>
              <a:t>actually happens, </a:t>
            </a:r>
            <a:r>
              <a:rPr lang="en-US" dirty="0" smtClean="0"/>
              <a:t>we </a:t>
            </a:r>
            <a:r>
              <a:rPr lang="en-US" dirty="0"/>
              <a:t>will </a:t>
            </a:r>
            <a:r>
              <a:rPr lang="en-US" dirty="0" smtClean="0"/>
              <a:t>then probably be </a:t>
            </a:r>
            <a:r>
              <a:rPr lang="en-US" dirty="0"/>
              <a:t>less surprised (albeit </a:t>
            </a:r>
            <a:r>
              <a:rPr lang="en-US" dirty="0" smtClean="0"/>
              <a:t>perhaps not any less </a:t>
            </a:r>
            <a:r>
              <a:rPr lang="en-US" dirty="0"/>
              <a:t>scared) that it does </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114</a:t>
            </a:fld>
            <a:endParaRPr lang="da-DK"/>
          </a:p>
        </p:txBody>
      </p:sp>
    </p:spTree>
    <p:extLst>
      <p:ext uri="{BB962C8B-B14F-4D97-AF65-F5344CB8AC3E}">
        <p14:creationId xmlns:p14="http://schemas.microsoft.com/office/powerpoint/2010/main" val="410983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a:latin typeface="Futura Extra Black BT" panose="020B0903020204020204" pitchFamily="34" charset="0"/>
              </a:rPr>
              <a:t>AN OBSERVATION FROM PSYCHOMETRIC </a:t>
            </a:r>
            <a:r>
              <a:rPr lang="en-US" sz="3200" dirty="0" smtClean="0">
                <a:latin typeface="Futura Extra Black BT" panose="020B0903020204020204" pitchFamily="34" charset="0"/>
              </a:rPr>
              <a:t>TESTING (2)</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smtClean="0"/>
              <a:t>… and </a:t>
            </a:r>
            <a:r>
              <a:rPr lang="en-US" dirty="0"/>
              <a:t>most likely </a:t>
            </a:r>
            <a:r>
              <a:rPr lang="en-US" dirty="0" smtClean="0"/>
              <a:t>we </a:t>
            </a:r>
            <a:r>
              <a:rPr lang="en-US" dirty="0"/>
              <a:t>will also </a:t>
            </a:r>
            <a:r>
              <a:rPr lang="en-US" b="1" dirty="0"/>
              <a:t>not</a:t>
            </a:r>
            <a:r>
              <a:rPr lang="en-US" dirty="0"/>
              <a:t> be </a:t>
            </a:r>
            <a:r>
              <a:rPr lang="en-US" dirty="0" smtClean="0"/>
              <a:t>surprised </a:t>
            </a:r>
            <a:r>
              <a:rPr lang="en-US" dirty="0"/>
              <a:t>by </a:t>
            </a:r>
            <a:r>
              <a:rPr lang="en-US" dirty="0" smtClean="0"/>
              <a:t>the </a:t>
            </a:r>
            <a:r>
              <a:rPr lang="en-US" b="1" dirty="0" smtClean="0"/>
              <a:t>kinds</a:t>
            </a:r>
            <a:r>
              <a:rPr lang="en-US" dirty="0" smtClean="0"/>
              <a:t> of </a:t>
            </a:r>
            <a:r>
              <a:rPr lang="en-US" dirty="0"/>
              <a:t>actual </a:t>
            </a:r>
            <a:r>
              <a:rPr lang="en-US" b="1" dirty="0"/>
              <a:t>acts</a:t>
            </a:r>
            <a:r>
              <a:rPr lang="en-US" dirty="0"/>
              <a:t> </a:t>
            </a:r>
            <a:r>
              <a:rPr lang="en-US" dirty="0" smtClean="0"/>
              <a:t>she </a:t>
            </a:r>
            <a:r>
              <a:rPr lang="en-US" b="1" dirty="0"/>
              <a:t>performs</a:t>
            </a:r>
            <a:r>
              <a:rPr lang="en-US" dirty="0"/>
              <a:t> </a:t>
            </a:r>
            <a:r>
              <a:rPr lang="en-US" dirty="0" smtClean="0"/>
              <a:t>while </a:t>
            </a:r>
            <a:r>
              <a:rPr lang="en-US" dirty="0"/>
              <a:t>in the grips of her temper tantrum </a:t>
            </a:r>
            <a:r>
              <a:rPr lang="en-US" dirty="0" smtClean="0"/>
              <a:t>― such </a:t>
            </a:r>
            <a:r>
              <a:rPr lang="en-US" dirty="0"/>
              <a:t>as: </a:t>
            </a:r>
            <a:endParaRPr lang="en-US" dirty="0" smtClean="0"/>
          </a:p>
          <a:p>
            <a:pPr marL="342000" indent="-457200">
              <a:spcBef>
                <a:spcPts val="600"/>
              </a:spcBef>
              <a:buNone/>
            </a:pPr>
            <a:r>
              <a:rPr lang="en-US" dirty="0" smtClean="0"/>
              <a:t>Shouting</a:t>
            </a:r>
            <a:r>
              <a:rPr lang="en-US" dirty="0"/>
              <a:t>, cursing, </a:t>
            </a:r>
            <a:r>
              <a:rPr lang="en-US" dirty="0" smtClean="0"/>
              <a:t>hammering a hand in the tabletop, breaking </a:t>
            </a:r>
            <a:r>
              <a:rPr lang="en-US" dirty="0"/>
              <a:t>things, punching others on the nose, &amp;c</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115</a:t>
            </a:fld>
            <a:endParaRPr lang="da-DK"/>
          </a:p>
        </p:txBody>
      </p:sp>
    </p:spTree>
    <p:extLst>
      <p:ext uri="{BB962C8B-B14F-4D97-AF65-F5344CB8AC3E}">
        <p14:creationId xmlns:p14="http://schemas.microsoft.com/office/powerpoint/2010/main" val="146740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a:latin typeface="Futura Extra Black BT" panose="020B0903020204020204" pitchFamily="34" charset="0"/>
              </a:rPr>
              <a:t>AN OBSERVATION FROM PSYCHOMETRIC </a:t>
            </a:r>
            <a:r>
              <a:rPr lang="en-US" sz="3200" dirty="0" smtClean="0">
                <a:latin typeface="Futura Extra Black BT" panose="020B0903020204020204" pitchFamily="34" charset="0"/>
              </a:rPr>
              <a:t>TESTING (3)</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600200"/>
            <a:ext cx="8229600" cy="4709120"/>
          </a:xfrm>
        </p:spPr>
        <p:txBody>
          <a:bodyPr anchor="ctr">
            <a:normAutofit lnSpcReduction="10000"/>
          </a:bodyPr>
          <a:lstStyle/>
          <a:p>
            <a:pPr marL="342000" indent="-457200">
              <a:spcBef>
                <a:spcPts val="600"/>
              </a:spcBef>
              <a:buNone/>
            </a:pPr>
            <a:r>
              <a:rPr lang="en-US" dirty="0" smtClean="0"/>
              <a:t>Now, for </a:t>
            </a:r>
            <a:r>
              <a:rPr lang="en-US" dirty="0"/>
              <a:t>comparison, let us imagine that a person’s answers to a psychometric </a:t>
            </a:r>
            <a:r>
              <a:rPr lang="en-US" b="1" dirty="0"/>
              <a:t>ability</a:t>
            </a:r>
            <a:r>
              <a:rPr lang="en-US" dirty="0"/>
              <a:t> (or intelligence) test </a:t>
            </a:r>
            <a:r>
              <a:rPr lang="en-US" dirty="0" smtClean="0"/>
              <a:t>have suggested </a:t>
            </a:r>
            <a:r>
              <a:rPr lang="en-US" dirty="0"/>
              <a:t>that </a:t>
            </a:r>
            <a:endParaRPr lang="en-US" dirty="0" smtClean="0"/>
          </a:p>
          <a:p>
            <a:pPr marL="342000" indent="-457200">
              <a:spcBef>
                <a:spcPts val="600"/>
              </a:spcBef>
              <a:buNone/>
            </a:pPr>
            <a:r>
              <a:rPr lang="en-US" dirty="0" smtClean="0"/>
              <a:t>she </a:t>
            </a:r>
            <a:r>
              <a:rPr lang="en-US" dirty="0"/>
              <a:t>is </a:t>
            </a:r>
            <a:r>
              <a:rPr lang="en-US" b="1" dirty="0"/>
              <a:t>extremely gifted</a:t>
            </a:r>
            <a:r>
              <a:rPr lang="en-US" dirty="0"/>
              <a:t> in some area of </a:t>
            </a:r>
            <a:r>
              <a:rPr lang="en-US" b="1" dirty="0"/>
              <a:t>mathematics</a:t>
            </a:r>
            <a:r>
              <a:rPr lang="en-US" dirty="0"/>
              <a:t> (say, “algebraic topology” ― though I haven’t the faintest idea what that is).</a:t>
            </a:r>
          </a:p>
          <a:p>
            <a:pPr marL="342000" indent="-457200">
              <a:spcBef>
                <a:spcPts val="600"/>
              </a:spcBef>
              <a:buNone/>
            </a:pPr>
            <a:r>
              <a:rPr lang="en-US" dirty="0" smtClean="0"/>
              <a:t>Then we may not </a:t>
            </a:r>
            <a:r>
              <a:rPr lang="en-US" dirty="0"/>
              <a:t>be greatly surprised if one day </a:t>
            </a:r>
            <a:r>
              <a:rPr lang="en-US" dirty="0" smtClean="0"/>
              <a:t>we </a:t>
            </a:r>
            <a:r>
              <a:rPr lang="en-US" dirty="0"/>
              <a:t>learn that she has been awarded the Abel Prize (a Nobel cousin of sorts</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116</a:t>
            </a:fld>
            <a:endParaRPr lang="da-DK"/>
          </a:p>
        </p:txBody>
      </p:sp>
    </p:spTree>
    <p:extLst>
      <p:ext uri="{BB962C8B-B14F-4D97-AF65-F5344CB8AC3E}">
        <p14:creationId xmlns:p14="http://schemas.microsoft.com/office/powerpoint/2010/main" val="211119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a:latin typeface="Futura Extra Black BT" panose="020B0903020204020204" pitchFamily="34" charset="0"/>
              </a:rPr>
              <a:t>AN OBSERVATION FROM PSYCHOMETRIC </a:t>
            </a:r>
            <a:r>
              <a:rPr lang="en-US" sz="3200" dirty="0" smtClean="0">
                <a:latin typeface="Futura Extra Black BT" panose="020B0903020204020204" pitchFamily="34" charset="0"/>
              </a:rPr>
              <a:t>TESTING (4)</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lnSpcReduction="10000"/>
          </a:bodyPr>
          <a:lstStyle/>
          <a:p>
            <a:pPr marL="342000" indent="-457200">
              <a:spcBef>
                <a:spcPts val="600"/>
              </a:spcBef>
              <a:buNone/>
            </a:pPr>
            <a:r>
              <a:rPr lang="en-US" dirty="0" smtClean="0"/>
              <a:t>But would our </a:t>
            </a:r>
            <a:r>
              <a:rPr lang="en-US" dirty="0"/>
              <a:t>(or better: another mathematician’s) knowledge of her test result </a:t>
            </a:r>
            <a:r>
              <a:rPr lang="en-US" dirty="0" smtClean="0"/>
              <a:t>have enabled us (or rather: her math colleague)</a:t>
            </a:r>
          </a:p>
          <a:p>
            <a:pPr marL="342000" indent="-457200">
              <a:spcBef>
                <a:spcPts val="600"/>
              </a:spcBef>
              <a:buNone/>
            </a:pPr>
            <a:r>
              <a:rPr lang="en-US" dirty="0" smtClean="0"/>
              <a:t>to </a:t>
            </a:r>
            <a:r>
              <a:rPr lang="en-US" b="1" dirty="0" smtClean="0"/>
              <a:t>predict</a:t>
            </a:r>
            <a:r>
              <a:rPr lang="en-US" dirty="0" smtClean="0"/>
              <a:t> the </a:t>
            </a:r>
            <a:r>
              <a:rPr lang="en-US" b="1" dirty="0" smtClean="0"/>
              <a:t>actual content</a:t>
            </a:r>
            <a:r>
              <a:rPr lang="en-US" dirty="0" smtClean="0"/>
              <a:t> </a:t>
            </a:r>
            <a:r>
              <a:rPr lang="en-US" dirty="0"/>
              <a:t>of </a:t>
            </a:r>
            <a:r>
              <a:rPr lang="en-US" dirty="0" smtClean="0"/>
              <a:t>the entirely new mathematical </a:t>
            </a:r>
            <a:r>
              <a:rPr lang="en-US" dirty="0"/>
              <a:t>discovery </a:t>
            </a:r>
            <a:r>
              <a:rPr lang="en-US" dirty="0" smtClean="0"/>
              <a:t>(or proof) that she has made, and which merited </a:t>
            </a:r>
            <a:r>
              <a:rPr lang="en-US" dirty="0"/>
              <a:t>this prestigious award</a:t>
            </a:r>
            <a:r>
              <a:rPr lang="en-US" dirty="0" smtClean="0"/>
              <a:t>?</a:t>
            </a:r>
          </a:p>
          <a:p>
            <a:pPr marL="342000" indent="-457200">
              <a:spcBef>
                <a:spcPts val="600"/>
              </a:spcBef>
              <a:buNone/>
            </a:pPr>
            <a:r>
              <a:rPr lang="en-US" dirty="0" smtClean="0"/>
              <a:t>Clearly not!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117</a:t>
            </a:fld>
            <a:endParaRPr lang="da-DK"/>
          </a:p>
        </p:txBody>
      </p:sp>
    </p:spTree>
    <p:extLst>
      <p:ext uri="{BB962C8B-B14F-4D97-AF65-F5344CB8AC3E}">
        <p14:creationId xmlns:p14="http://schemas.microsoft.com/office/powerpoint/2010/main" val="244672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a:latin typeface="Futura Extra Black BT" panose="020B0903020204020204" pitchFamily="34" charset="0"/>
              </a:rPr>
              <a:t>THE “TRIUNE BRAIN”:</a:t>
            </a:r>
            <a:br>
              <a:rPr lang="da-DK" sz="3200" dirty="0">
                <a:latin typeface="Futura Extra Black BT" panose="020B0903020204020204" pitchFamily="34" charset="0"/>
              </a:rPr>
            </a:br>
            <a:r>
              <a:rPr lang="da-DK" sz="3200" dirty="0" err="1" smtClean="0">
                <a:latin typeface="Futura Extra Black BT" panose="020B0903020204020204" pitchFamily="34" charset="0"/>
              </a:rPr>
              <a:t>MacLEAN’s</a:t>
            </a:r>
            <a:r>
              <a:rPr lang="da-DK" sz="3200" dirty="0" smtClean="0">
                <a:latin typeface="Futura Extra Black BT" panose="020B0903020204020204" pitchFamily="34" charset="0"/>
              </a:rPr>
              <a:t> ANTHROPOLOGY (1)</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a:t>This difference (and many others) </a:t>
            </a:r>
            <a:r>
              <a:rPr lang="en-US" dirty="0" smtClean="0"/>
              <a:t>between similar pairs of </a:t>
            </a:r>
            <a:r>
              <a:rPr lang="en-US" b="1" dirty="0" smtClean="0"/>
              <a:t>“meta-properties</a:t>
            </a:r>
            <a:r>
              <a:rPr lang="en-US" b="1" dirty="0"/>
              <a:t>”</a:t>
            </a:r>
            <a:r>
              <a:rPr lang="en-US" dirty="0"/>
              <a:t> of different brain circuits</a:t>
            </a:r>
          </a:p>
          <a:p>
            <a:pPr marL="342000" indent="-457200">
              <a:spcBef>
                <a:spcPts val="600"/>
              </a:spcBef>
              <a:buNone/>
            </a:pPr>
            <a:r>
              <a:rPr lang="en-US" dirty="0"/>
              <a:t>was of course the main, built-in point of Paul D. MacLean’s famous </a:t>
            </a:r>
            <a:r>
              <a:rPr lang="en-US" b="1" dirty="0"/>
              <a:t>“triune brain”</a:t>
            </a:r>
            <a:r>
              <a:rPr lang="en-US" dirty="0"/>
              <a:t> </a:t>
            </a:r>
            <a:r>
              <a:rPr lang="en-US" dirty="0" smtClean="0"/>
              <a:t>model:</a:t>
            </a:r>
          </a:p>
          <a:p>
            <a:pPr marL="342000" indent="-457200">
              <a:spcBef>
                <a:spcPts val="600"/>
              </a:spcBef>
              <a:buNone/>
            </a:pPr>
            <a:r>
              <a:rPr lang="en-US" dirty="0"/>
              <a:t>An original attempt at creating a </a:t>
            </a:r>
            <a:r>
              <a:rPr lang="en-US" dirty="0" smtClean="0"/>
              <a:t>neuroscience-based </a:t>
            </a:r>
            <a:r>
              <a:rPr lang="en-US" b="1" dirty="0"/>
              <a:t>“anthropology,”</a:t>
            </a:r>
            <a:r>
              <a:rPr lang="en-US" dirty="0"/>
              <a:t> I would argue ―</a:t>
            </a:r>
          </a:p>
        </p:txBody>
      </p:sp>
      <p:sp>
        <p:nvSpPr>
          <p:cNvPr id="4" name="Pladsholder til diasnummer 3"/>
          <p:cNvSpPr>
            <a:spLocks noGrp="1"/>
          </p:cNvSpPr>
          <p:nvPr>
            <p:ph type="sldNum" sz="quarter" idx="12"/>
          </p:nvPr>
        </p:nvSpPr>
        <p:spPr/>
        <p:txBody>
          <a:bodyPr/>
          <a:lstStyle/>
          <a:p>
            <a:fld id="{8E15ED7A-7D97-43EF-A7D1-975E9F0ACDAC}" type="slidenum">
              <a:rPr lang="da-DK" smtClean="0"/>
              <a:t>118</a:t>
            </a:fld>
            <a:endParaRPr lang="da-DK"/>
          </a:p>
        </p:txBody>
      </p:sp>
    </p:spTree>
    <p:extLst>
      <p:ext uri="{BB962C8B-B14F-4D97-AF65-F5344CB8AC3E}">
        <p14:creationId xmlns:p14="http://schemas.microsoft.com/office/powerpoint/2010/main" val="195016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THE </a:t>
            </a:r>
            <a:r>
              <a:rPr lang="da-DK" sz="3200" dirty="0">
                <a:latin typeface="Futura XBlk BT" panose="020B0903020204020204" pitchFamily="34" charset="0"/>
              </a:rPr>
              <a:t>“TRIUNE </a:t>
            </a:r>
            <a:r>
              <a:rPr lang="da-DK" sz="3200" dirty="0" smtClean="0">
                <a:latin typeface="Futura XBlk BT" panose="020B0903020204020204" pitchFamily="34" charset="0"/>
              </a:rPr>
              <a:t>BRAIN” MODEL</a:t>
            </a:r>
            <a:endParaRPr lang="da-DK" sz="3200" dirty="0">
              <a:latin typeface="Futura XBlk BT" panose="020B0903020204020204" pitchFamily="34" charset="0"/>
            </a:endParaRPr>
          </a:p>
        </p:txBody>
      </p:sp>
      <p:sp>
        <p:nvSpPr>
          <p:cNvPr id="4" name="Pladsholder til diasnummer 3"/>
          <p:cNvSpPr>
            <a:spLocks noGrp="1"/>
          </p:cNvSpPr>
          <p:nvPr>
            <p:ph type="sldNum" sz="quarter" idx="12"/>
          </p:nvPr>
        </p:nvSpPr>
        <p:spPr/>
        <p:txBody>
          <a:bodyPr/>
          <a:lstStyle/>
          <a:p>
            <a:fld id="{C9BA031C-000E-44FB-A785-C1AD6BE75C61}" type="slidenum">
              <a:rPr lang="da-DK" smtClean="0">
                <a:solidFill>
                  <a:prstClr val="black">
                    <a:tint val="75000"/>
                  </a:prstClr>
                </a:solidFill>
              </a:rPr>
              <a:pPr/>
              <a:t>119</a:t>
            </a:fld>
            <a:endParaRPr lang="da-DK" dirty="0">
              <a:solidFill>
                <a:prstClr val="black">
                  <a:tint val="75000"/>
                </a:prstClr>
              </a:solidFill>
            </a:endParaRPr>
          </a:p>
        </p:txBody>
      </p:sp>
      <p:pic>
        <p:nvPicPr>
          <p:cNvPr id="7" name="Pladsholder til indhold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7339" y="1412776"/>
            <a:ext cx="5514125" cy="4896544"/>
          </a:xfrm>
          <a:prstGeom prst="rect">
            <a:avLst/>
          </a:prstGeom>
        </p:spPr>
      </p:pic>
    </p:spTree>
    <p:extLst>
      <p:ext uri="{BB962C8B-B14F-4D97-AF65-F5344CB8AC3E}">
        <p14:creationId xmlns:p14="http://schemas.microsoft.com/office/powerpoint/2010/main" val="111946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a:latin typeface="Futura XBlk BT" panose="020B0903020204020204" pitchFamily="34" charset="0"/>
              </a:rPr>
              <a:t>PROXIMATE ANSWER</a:t>
            </a:r>
            <a:br>
              <a:rPr lang="en-US" sz="3200" dirty="0">
                <a:latin typeface="Futura XBlk BT" panose="020B0903020204020204" pitchFamily="34" charset="0"/>
              </a:rPr>
            </a:br>
            <a:r>
              <a:rPr lang="en-US" sz="3200" dirty="0">
                <a:latin typeface="Futura XBlk BT" panose="020B0903020204020204" pitchFamily="34" charset="0"/>
              </a:rPr>
              <a:t>TO FIRST QUESTION</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600200"/>
            <a:ext cx="8363272" cy="4637112"/>
          </a:xfrm>
        </p:spPr>
        <p:txBody>
          <a:bodyPr anchor="ctr">
            <a:normAutofit fontScale="92500"/>
          </a:bodyPr>
          <a:lstStyle/>
          <a:p>
            <a:pPr marL="342000" indent="-457200">
              <a:spcBef>
                <a:spcPts val="600"/>
              </a:spcBef>
              <a:buNone/>
            </a:pPr>
            <a:r>
              <a:rPr lang="en-US" dirty="0"/>
              <a:t>The proximate answer to my first question is </a:t>
            </a:r>
            <a:r>
              <a:rPr lang="en-US" dirty="0" smtClean="0"/>
              <a:t>that: </a:t>
            </a:r>
            <a:r>
              <a:rPr lang="en-US" b="1" dirty="0" smtClean="0"/>
              <a:t>we have more neurons in our brain modules</a:t>
            </a:r>
            <a:r>
              <a:rPr lang="en-US" dirty="0" smtClean="0"/>
              <a:t> </a:t>
            </a:r>
            <a:r>
              <a:rPr lang="en-US" dirty="0"/>
              <a:t>(or circuits</a:t>
            </a:r>
            <a:r>
              <a:rPr lang="en-US" dirty="0" smtClean="0"/>
              <a:t>) than, say, the chimps.</a:t>
            </a:r>
          </a:p>
          <a:p>
            <a:pPr marL="342000" indent="-457200">
              <a:spcBef>
                <a:spcPts val="600"/>
              </a:spcBef>
              <a:buNone/>
            </a:pPr>
            <a:r>
              <a:rPr lang="en-US" dirty="0" smtClean="0"/>
              <a:t>That </a:t>
            </a:r>
            <a:r>
              <a:rPr lang="en-US" dirty="0"/>
              <a:t>may sound self-evident or trite, but other “candidates” (such as number of synapses) were for many decades </a:t>
            </a:r>
            <a:r>
              <a:rPr lang="en-US" dirty="0" smtClean="0"/>
              <a:t>considered </a:t>
            </a:r>
            <a:r>
              <a:rPr lang="en-US" dirty="0"/>
              <a:t>serious rivals</a:t>
            </a:r>
            <a:r>
              <a:rPr lang="en-US" dirty="0" smtClean="0"/>
              <a:t>,</a:t>
            </a:r>
          </a:p>
          <a:p>
            <a:pPr marL="342000" indent="-457200">
              <a:spcBef>
                <a:spcPts val="600"/>
              </a:spcBef>
              <a:buNone/>
            </a:pPr>
            <a:r>
              <a:rPr lang="en-US" dirty="0" smtClean="0"/>
              <a:t>and </a:t>
            </a:r>
            <a:r>
              <a:rPr lang="en-US" dirty="0"/>
              <a:t>the fact of the matter was only finally established after the turn of the millennium (by Brazilian neuroscientist </a:t>
            </a:r>
            <a:r>
              <a:rPr lang="en-US" dirty="0" err="1"/>
              <a:t>Suzana</a:t>
            </a:r>
            <a:r>
              <a:rPr lang="en-US" dirty="0"/>
              <a:t> </a:t>
            </a:r>
            <a:r>
              <a:rPr lang="en-US" dirty="0" err="1"/>
              <a:t>Herculano-Houzel</a:t>
            </a:r>
            <a:r>
              <a:rPr lang="en-US" dirty="0"/>
              <a:t>).</a:t>
            </a:r>
            <a:endParaRPr lang="da-DK" dirty="0"/>
          </a:p>
        </p:txBody>
      </p:sp>
      <p:sp>
        <p:nvSpPr>
          <p:cNvPr id="4" name="Pladsholder til diasnummer 3"/>
          <p:cNvSpPr>
            <a:spLocks noGrp="1"/>
          </p:cNvSpPr>
          <p:nvPr>
            <p:ph type="sldNum" sz="quarter" idx="12"/>
          </p:nvPr>
        </p:nvSpPr>
        <p:spPr/>
        <p:txBody>
          <a:bodyPr/>
          <a:lstStyle/>
          <a:p>
            <a:fld id="{8E15ED7A-7D97-43EF-A7D1-975E9F0ACDAC}" type="slidenum">
              <a:rPr lang="da-DK" smtClean="0"/>
              <a:t>12</a:t>
            </a:fld>
            <a:endParaRPr lang="da-DK" dirty="0"/>
          </a:p>
        </p:txBody>
      </p:sp>
    </p:spTree>
    <p:extLst>
      <p:ext uri="{BB962C8B-B14F-4D97-AF65-F5344CB8AC3E}">
        <p14:creationId xmlns:p14="http://schemas.microsoft.com/office/powerpoint/2010/main" val="69603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a:solidFill>
                  <a:prstClr val="black"/>
                </a:solidFill>
                <a:latin typeface="Futura Extra Black BT" panose="020B0903020204020204" pitchFamily="34" charset="0"/>
              </a:rPr>
              <a:t>THE “TRIUNE BRAIN”:</a:t>
            </a:r>
            <a:br>
              <a:rPr lang="da-DK" sz="3200" dirty="0">
                <a:solidFill>
                  <a:prstClr val="black"/>
                </a:solidFill>
                <a:latin typeface="Futura Extra Black BT" panose="020B0903020204020204" pitchFamily="34" charset="0"/>
              </a:rPr>
            </a:br>
            <a:r>
              <a:rPr lang="da-DK" sz="3200" dirty="0" err="1">
                <a:solidFill>
                  <a:prstClr val="black"/>
                </a:solidFill>
                <a:latin typeface="Futura Extra Black BT" panose="020B0903020204020204" pitchFamily="34" charset="0"/>
              </a:rPr>
              <a:t>MacLEAN’s</a:t>
            </a:r>
            <a:r>
              <a:rPr lang="da-DK" sz="3200" dirty="0">
                <a:solidFill>
                  <a:prstClr val="black"/>
                </a:solidFill>
                <a:latin typeface="Futura Extra Black BT" panose="020B0903020204020204" pitchFamily="34" charset="0"/>
              </a:rPr>
              <a:t> ANTHROPOLOGY </a:t>
            </a:r>
            <a:r>
              <a:rPr lang="da-DK" sz="3200" dirty="0" smtClean="0">
                <a:solidFill>
                  <a:prstClr val="black"/>
                </a:solidFill>
                <a:latin typeface="Futura Extra Black BT" panose="020B0903020204020204" pitchFamily="34" charset="0"/>
              </a:rPr>
              <a:t>(2)</a:t>
            </a:r>
            <a:endParaRPr lang="da-DK" dirty="0"/>
          </a:p>
        </p:txBody>
      </p:sp>
      <p:sp>
        <p:nvSpPr>
          <p:cNvPr id="3" name="Pladsholder til indhold 2"/>
          <p:cNvSpPr>
            <a:spLocks noGrp="1"/>
          </p:cNvSpPr>
          <p:nvPr>
            <p:ph idx="1"/>
          </p:nvPr>
        </p:nvSpPr>
        <p:spPr/>
        <p:txBody>
          <a:bodyPr anchor="ctr">
            <a:normAutofit lnSpcReduction="10000"/>
          </a:bodyPr>
          <a:lstStyle/>
          <a:p>
            <a:pPr marL="342000" indent="-457200">
              <a:spcBef>
                <a:spcPts val="600"/>
              </a:spcBef>
              <a:buNone/>
            </a:pPr>
            <a:r>
              <a:rPr lang="en-US" dirty="0" smtClean="0"/>
              <a:t>... which </a:t>
            </a:r>
            <a:r>
              <a:rPr lang="en-US" dirty="0"/>
              <a:t>has fallen out of fashion with our colleagues from </a:t>
            </a:r>
            <a:r>
              <a:rPr lang="en-US" dirty="0" smtClean="0"/>
              <a:t>neuropsychology ―</a:t>
            </a:r>
            <a:endParaRPr lang="en-US" dirty="0"/>
          </a:p>
          <a:p>
            <a:pPr marL="342000" indent="-457200">
              <a:spcBef>
                <a:spcPts val="600"/>
              </a:spcBef>
              <a:buNone/>
            </a:pPr>
            <a:r>
              <a:rPr lang="en-US" dirty="0" smtClean="0"/>
              <a:t>probably </a:t>
            </a:r>
            <a:r>
              <a:rPr lang="en-US" dirty="0"/>
              <a:t>because they feel </a:t>
            </a:r>
            <a:r>
              <a:rPr lang="en-US" dirty="0" smtClean="0"/>
              <a:t>that it </a:t>
            </a:r>
            <a:r>
              <a:rPr lang="en-US" dirty="0"/>
              <a:t>is of little help </a:t>
            </a:r>
            <a:r>
              <a:rPr lang="en-US" dirty="0" smtClean="0"/>
              <a:t>for conducting </a:t>
            </a:r>
            <a:r>
              <a:rPr lang="en-US" dirty="0"/>
              <a:t>research </a:t>
            </a:r>
            <a:r>
              <a:rPr lang="en-US" dirty="0" smtClean="0"/>
              <a:t>projects </a:t>
            </a:r>
            <a:r>
              <a:rPr lang="en-US" dirty="0"/>
              <a:t>on </a:t>
            </a:r>
            <a:r>
              <a:rPr lang="en-US" dirty="0" smtClean="0"/>
              <a:t>the workings of highly domain-specific neural circuits.</a:t>
            </a:r>
          </a:p>
          <a:p>
            <a:pPr marL="342000" indent="-457200">
              <a:spcBef>
                <a:spcPts val="600"/>
              </a:spcBef>
              <a:buNone/>
            </a:pPr>
            <a:r>
              <a:rPr lang="en-US" dirty="0" smtClean="0"/>
              <a:t>Even </a:t>
            </a:r>
            <a:r>
              <a:rPr lang="en-US" dirty="0" err="1"/>
              <a:t>Suzana</a:t>
            </a:r>
            <a:r>
              <a:rPr lang="en-US" dirty="0"/>
              <a:t> </a:t>
            </a:r>
            <a:r>
              <a:rPr lang="en-US" dirty="0" err="1"/>
              <a:t>Herculano-Houzel</a:t>
            </a:r>
            <a:r>
              <a:rPr lang="en-US" dirty="0"/>
              <a:t>, whose work I shall </a:t>
            </a:r>
            <a:r>
              <a:rPr lang="en-US" dirty="0" smtClean="0"/>
              <a:t>introduce shortly</a:t>
            </a:r>
            <a:r>
              <a:rPr lang="en-US" dirty="0"/>
              <a:t>, doesn’t like it </a:t>
            </a:r>
            <a:r>
              <a:rPr lang="en-US" dirty="0" smtClean="0"/>
              <a:t>either.</a:t>
            </a:r>
          </a:p>
          <a:p>
            <a:pPr marL="342000" indent="-457200" algn="r">
              <a:spcBef>
                <a:spcPts val="0"/>
              </a:spcBef>
              <a:buNone/>
            </a:pPr>
            <a:r>
              <a:rPr lang="en-US" dirty="0" smtClean="0">
                <a:solidFill>
                  <a:srgbClr val="FF0000"/>
                </a:solidFill>
                <a:sym typeface="Wingdings" panose="05000000000000000000" pitchFamily="2" charset="2"/>
              </a:rPr>
              <a:t></a:t>
            </a:r>
            <a:endParaRPr lang="en-US" dirty="0">
              <a:solidFill>
                <a:srgbClr val="FF0000"/>
              </a:solidFill>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t>120</a:t>
            </a:fld>
            <a:endParaRPr lang="da-DK"/>
          </a:p>
        </p:txBody>
      </p:sp>
    </p:spTree>
    <p:extLst>
      <p:ext uri="{BB962C8B-B14F-4D97-AF65-F5344CB8AC3E}">
        <p14:creationId xmlns:p14="http://schemas.microsoft.com/office/powerpoint/2010/main" val="213158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80">
                                          <p:stCondLst>
                                            <p:cond delay="0"/>
                                          </p:stCondLst>
                                        </p:cTn>
                                        <p:tgtEl>
                                          <p:spTgt spid="3">
                                            <p:txEl>
                                              <p:pRg st="3" end="3"/>
                                            </p:txEl>
                                          </p:spTgt>
                                        </p:tgtEl>
                                      </p:cBhvr>
                                    </p:animEffect>
                                    <p:anim calcmode="lin" valueType="num">
                                      <p:cBhvr>
                                        <p:cTn id="20"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xEl>
                                              <p:pRg st="3" end="3"/>
                                            </p:txEl>
                                          </p:spTgt>
                                        </p:tgtEl>
                                      </p:cBhvr>
                                      <p:to x="100000" y="60000"/>
                                    </p:animScale>
                                    <p:animScale>
                                      <p:cBhvr>
                                        <p:cTn id="26" dur="166" decel="50000">
                                          <p:stCondLst>
                                            <p:cond delay="676"/>
                                          </p:stCondLst>
                                        </p:cTn>
                                        <p:tgtEl>
                                          <p:spTgt spid="3">
                                            <p:txEl>
                                              <p:pRg st="3" end="3"/>
                                            </p:txEl>
                                          </p:spTgt>
                                        </p:tgtEl>
                                      </p:cBhvr>
                                      <p:to x="100000" y="100000"/>
                                    </p:animScale>
                                    <p:animScale>
                                      <p:cBhvr>
                                        <p:cTn id="27" dur="26">
                                          <p:stCondLst>
                                            <p:cond delay="1312"/>
                                          </p:stCondLst>
                                        </p:cTn>
                                        <p:tgtEl>
                                          <p:spTgt spid="3">
                                            <p:txEl>
                                              <p:pRg st="3" end="3"/>
                                            </p:txEl>
                                          </p:spTgt>
                                        </p:tgtEl>
                                      </p:cBhvr>
                                      <p:to x="100000" y="80000"/>
                                    </p:animScale>
                                    <p:animScale>
                                      <p:cBhvr>
                                        <p:cTn id="28" dur="166" decel="50000">
                                          <p:stCondLst>
                                            <p:cond delay="1338"/>
                                          </p:stCondLst>
                                        </p:cTn>
                                        <p:tgtEl>
                                          <p:spTgt spid="3">
                                            <p:txEl>
                                              <p:pRg st="3" end="3"/>
                                            </p:txEl>
                                          </p:spTgt>
                                        </p:tgtEl>
                                      </p:cBhvr>
                                      <p:to x="100000" y="100000"/>
                                    </p:animScale>
                                    <p:animScale>
                                      <p:cBhvr>
                                        <p:cTn id="29" dur="26">
                                          <p:stCondLst>
                                            <p:cond delay="1642"/>
                                          </p:stCondLst>
                                        </p:cTn>
                                        <p:tgtEl>
                                          <p:spTgt spid="3">
                                            <p:txEl>
                                              <p:pRg st="3" end="3"/>
                                            </p:txEl>
                                          </p:spTgt>
                                        </p:tgtEl>
                                      </p:cBhvr>
                                      <p:to x="100000" y="90000"/>
                                    </p:animScale>
                                    <p:animScale>
                                      <p:cBhvr>
                                        <p:cTn id="30" dur="166" decel="50000">
                                          <p:stCondLst>
                                            <p:cond delay="1668"/>
                                          </p:stCondLst>
                                        </p:cTn>
                                        <p:tgtEl>
                                          <p:spTgt spid="3">
                                            <p:txEl>
                                              <p:pRg st="3" end="3"/>
                                            </p:txEl>
                                          </p:spTgt>
                                        </p:tgtEl>
                                      </p:cBhvr>
                                      <p:to x="100000" y="100000"/>
                                    </p:animScale>
                                    <p:animScale>
                                      <p:cBhvr>
                                        <p:cTn id="31" dur="26">
                                          <p:stCondLst>
                                            <p:cond delay="1808"/>
                                          </p:stCondLst>
                                        </p:cTn>
                                        <p:tgtEl>
                                          <p:spTgt spid="3">
                                            <p:txEl>
                                              <p:pRg st="3" end="3"/>
                                            </p:txEl>
                                          </p:spTgt>
                                        </p:tgtEl>
                                      </p:cBhvr>
                                      <p:to x="100000" y="95000"/>
                                    </p:animScale>
                                    <p:animScale>
                                      <p:cBhvr>
                                        <p:cTn id="32"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PAUL D. MacLEAN (1913-2007)</a:t>
            </a:r>
            <a:endParaRPr lang="da-DK" sz="3200" dirty="0">
              <a:latin typeface="Futura XBlk BT" panose="020B0903020204020204" pitchFamily="34" charset="0"/>
            </a:endParaRPr>
          </a:p>
        </p:txBody>
      </p:sp>
      <p:sp>
        <p:nvSpPr>
          <p:cNvPr id="4" name="Pladsholder til diasnummer 3"/>
          <p:cNvSpPr>
            <a:spLocks noGrp="1"/>
          </p:cNvSpPr>
          <p:nvPr>
            <p:ph type="sldNum" sz="quarter" idx="12"/>
          </p:nvPr>
        </p:nvSpPr>
        <p:spPr/>
        <p:txBody>
          <a:bodyPr/>
          <a:lstStyle/>
          <a:p>
            <a:fld id="{C9BA031C-000E-44FB-A785-C1AD6BE75C61}" type="slidenum">
              <a:rPr lang="da-DK" smtClean="0">
                <a:solidFill>
                  <a:prstClr val="black">
                    <a:tint val="75000"/>
                  </a:prstClr>
                </a:solidFill>
              </a:rPr>
              <a:pPr/>
              <a:t>121</a:t>
            </a:fld>
            <a:endParaRPr lang="da-DK" dirty="0">
              <a:solidFill>
                <a:prstClr val="black">
                  <a:tint val="75000"/>
                </a:prstClr>
              </a:solidFill>
            </a:endParaRPr>
          </a:p>
        </p:txBody>
      </p:sp>
      <p:pic>
        <p:nvPicPr>
          <p:cNvPr id="5" name="Pladsholder til indhol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0231" y="1396236"/>
            <a:ext cx="3673977" cy="4841076"/>
          </a:xfrm>
          <a:prstGeom prst="rect">
            <a:avLst/>
          </a:prstGeom>
        </p:spPr>
      </p:pic>
    </p:spTree>
    <p:extLst>
      <p:ext uri="{BB962C8B-B14F-4D97-AF65-F5344CB8AC3E}">
        <p14:creationId xmlns:p14="http://schemas.microsoft.com/office/powerpoint/2010/main" val="161100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74638"/>
            <a:ext cx="8352928" cy="1143000"/>
          </a:xfrm>
        </p:spPr>
        <p:txBody>
          <a:bodyPr>
            <a:normAutofit/>
          </a:bodyPr>
          <a:lstStyle/>
          <a:p>
            <a:r>
              <a:rPr lang="da-DK" sz="3200" dirty="0" smtClean="0">
                <a:latin typeface="Futura Extra Black BT" panose="020B0903020204020204" pitchFamily="34" charset="0"/>
              </a:rPr>
              <a:t>PHYLOGENETIC ALLUVIAL (1)</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a:bodyPr>
          <a:lstStyle/>
          <a:p>
            <a:pPr marL="324000" indent="-432000">
              <a:spcBef>
                <a:spcPts val="600"/>
              </a:spcBef>
              <a:buNone/>
            </a:pPr>
            <a:r>
              <a:rPr lang="en-US" dirty="0" smtClean="0"/>
              <a:t>But: from </a:t>
            </a:r>
            <a:r>
              <a:rPr lang="en-US" dirty="0"/>
              <a:t>one perspective, </a:t>
            </a:r>
            <a:r>
              <a:rPr lang="en-US" b="1" dirty="0"/>
              <a:t>the human mind and brain is a conglomerate “alluvial,”</a:t>
            </a:r>
            <a:r>
              <a:rPr lang="en-US" dirty="0"/>
              <a:t> as it were</a:t>
            </a:r>
            <a:r>
              <a:rPr lang="en-US" dirty="0" smtClean="0"/>
              <a:t>, of </a:t>
            </a:r>
            <a:r>
              <a:rPr lang="en-US" dirty="0"/>
              <a:t>different </a:t>
            </a:r>
            <a:r>
              <a:rPr lang="en-US" b="1" dirty="0"/>
              <a:t>“sediments”</a:t>
            </a:r>
            <a:r>
              <a:rPr lang="en-US" dirty="0"/>
              <a:t> </a:t>
            </a:r>
            <a:endParaRPr lang="en-US" dirty="0" smtClean="0"/>
          </a:p>
          <a:p>
            <a:pPr marL="324000" indent="-432000">
              <a:spcBef>
                <a:spcPts val="600"/>
              </a:spcBef>
              <a:buNone/>
            </a:pPr>
            <a:r>
              <a:rPr lang="en-US" dirty="0" smtClean="0"/>
              <a:t>which </a:t>
            </a:r>
            <a:r>
              <a:rPr lang="en-US" dirty="0"/>
              <a:t>epochal “waves</a:t>
            </a:r>
            <a:r>
              <a:rPr lang="en-US" dirty="0" smtClean="0"/>
              <a:t>” of the </a:t>
            </a:r>
            <a:r>
              <a:rPr lang="en-US" b="1" dirty="0"/>
              <a:t>evolution</a:t>
            </a:r>
            <a:r>
              <a:rPr lang="en-US" dirty="0"/>
              <a:t> of the species </a:t>
            </a:r>
            <a:r>
              <a:rPr lang="en-US" dirty="0" smtClean="0"/>
              <a:t>have </a:t>
            </a:r>
            <a:r>
              <a:rPr lang="en-US" dirty="0"/>
              <a:t>left in us</a:t>
            </a:r>
          </a:p>
          <a:p>
            <a:pPr marL="324000" indent="-432000">
              <a:spcBef>
                <a:spcPts val="600"/>
              </a:spcBef>
              <a:buNone/>
            </a:pPr>
            <a:r>
              <a:rPr lang="en-US" dirty="0"/>
              <a:t>because they at one time proved beneficial to our </a:t>
            </a:r>
            <a:r>
              <a:rPr lang="en-US" dirty="0" smtClean="0"/>
              <a:t>survival </a:t>
            </a:r>
          </a:p>
          <a:p>
            <a:pPr marL="324000" indent="-432000">
              <a:spcBef>
                <a:spcPts val="600"/>
              </a:spcBef>
              <a:buNone/>
            </a:pPr>
            <a:r>
              <a:rPr lang="en-US" dirty="0" smtClean="0"/>
              <a:t>(and, nota bene, have </a:t>
            </a:r>
            <a:r>
              <a:rPr lang="en-US" dirty="0"/>
              <a:t>continued to </a:t>
            </a:r>
            <a:r>
              <a:rPr lang="en-US" dirty="0" smtClean="0"/>
              <a:t>do </a:t>
            </a:r>
            <a:r>
              <a:rPr lang="en-US" dirty="0"/>
              <a:t>so) ―</a:t>
            </a:r>
          </a:p>
        </p:txBody>
      </p:sp>
      <p:sp>
        <p:nvSpPr>
          <p:cNvPr id="4" name="Pladsholder til diasnummer 3"/>
          <p:cNvSpPr>
            <a:spLocks noGrp="1"/>
          </p:cNvSpPr>
          <p:nvPr>
            <p:ph type="sldNum" sz="quarter" idx="12"/>
          </p:nvPr>
        </p:nvSpPr>
        <p:spPr/>
        <p:txBody>
          <a:bodyPr/>
          <a:lstStyle/>
          <a:p>
            <a:fld id="{5B903BB9-6A8D-4BFB-AA81-0CDD18EA6CE5}" type="slidenum">
              <a:rPr lang="da-DK" smtClean="0">
                <a:solidFill>
                  <a:prstClr val="black">
                    <a:tint val="75000"/>
                  </a:prstClr>
                </a:solidFill>
              </a:rPr>
              <a:pPr/>
              <a:t>122</a:t>
            </a:fld>
            <a:endParaRPr lang="da-DK">
              <a:solidFill>
                <a:prstClr val="black">
                  <a:tint val="75000"/>
                </a:prstClr>
              </a:solidFill>
            </a:endParaRPr>
          </a:p>
        </p:txBody>
      </p:sp>
    </p:spTree>
    <p:extLst>
      <p:ext uri="{BB962C8B-B14F-4D97-AF65-F5344CB8AC3E}">
        <p14:creationId xmlns:p14="http://schemas.microsoft.com/office/powerpoint/2010/main" val="121316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74638"/>
            <a:ext cx="8352928" cy="1143000"/>
          </a:xfrm>
        </p:spPr>
        <p:txBody>
          <a:bodyPr>
            <a:normAutofit/>
          </a:bodyPr>
          <a:lstStyle/>
          <a:p>
            <a:r>
              <a:rPr lang="da-DK" sz="3200" dirty="0" smtClean="0">
                <a:latin typeface="Futura Extra Black BT" panose="020B0903020204020204" pitchFamily="34" charset="0"/>
              </a:rPr>
              <a:t>PHYLOGENETIC ALLUVIAL (2)</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a:bodyPr>
          <a:lstStyle/>
          <a:p>
            <a:pPr marL="324000" indent="-432000">
              <a:spcBef>
                <a:spcPts val="600"/>
              </a:spcBef>
              <a:buNone/>
            </a:pPr>
            <a:r>
              <a:rPr lang="en-US" dirty="0" smtClean="0"/>
              <a:t>… and </a:t>
            </a:r>
            <a:r>
              <a:rPr lang="en-US" dirty="0"/>
              <a:t>I believe that MacLean was basically right when he said that </a:t>
            </a:r>
            <a:r>
              <a:rPr lang="en-US" b="1" dirty="0" smtClean="0"/>
              <a:t>sequences</a:t>
            </a:r>
            <a:r>
              <a:rPr lang="en-US" dirty="0" smtClean="0"/>
              <a:t> of</a:t>
            </a:r>
            <a:endParaRPr lang="en-US" dirty="0"/>
          </a:p>
          <a:p>
            <a:pPr marL="324000" indent="-432000">
              <a:spcBef>
                <a:spcPts val="600"/>
              </a:spcBef>
              <a:buNone/>
            </a:pPr>
            <a:r>
              <a:rPr lang="en-US" b="1" dirty="0"/>
              <a:t>our </a:t>
            </a:r>
            <a:r>
              <a:rPr lang="en-US" b="1" dirty="0" smtClean="0"/>
              <a:t>evolutionary past</a:t>
            </a:r>
            <a:r>
              <a:rPr lang="en-US" dirty="0"/>
              <a:t> </a:t>
            </a:r>
            <a:r>
              <a:rPr lang="en-US" dirty="0" smtClean="0"/>
              <a:t>are </a:t>
            </a:r>
            <a:r>
              <a:rPr lang="en-US" dirty="0"/>
              <a:t>primarily </a:t>
            </a:r>
            <a:r>
              <a:rPr lang="en-US" dirty="0" smtClean="0"/>
              <a:t>reflected in the “bottom-up</a:t>
            </a:r>
            <a:r>
              <a:rPr lang="en-US" dirty="0"/>
              <a:t>” </a:t>
            </a:r>
            <a:r>
              <a:rPr lang="en-US" dirty="0" smtClean="0"/>
              <a:t>arrangement of circuits (producing qualitatively different behaviors)</a:t>
            </a:r>
          </a:p>
          <a:p>
            <a:pPr marL="324000" indent="-432000">
              <a:spcBef>
                <a:spcPts val="600"/>
              </a:spcBef>
              <a:buNone/>
            </a:pPr>
            <a:r>
              <a:rPr lang="en-US" dirty="0" smtClean="0"/>
              <a:t>along the </a:t>
            </a:r>
            <a:r>
              <a:rPr lang="en-US" b="1" dirty="0"/>
              <a:t>vertical axis</a:t>
            </a:r>
            <a:r>
              <a:rPr lang="en-US" dirty="0"/>
              <a:t> of our brains</a:t>
            </a:r>
            <a:r>
              <a:rPr lang="en-US" dirty="0" smtClean="0"/>
              <a:t>.</a:t>
            </a:r>
            <a:endParaRPr lang="en-US" dirty="0"/>
          </a:p>
        </p:txBody>
      </p:sp>
      <p:sp>
        <p:nvSpPr>
          <p:cNvPr id="4" name="Pladsholder til diasnummer 3"/>
          <p:cNvSpPr>
            <a:spLocks noGrp="1"/>
          </p:cNvSpPr>
          <p:nvPr>
            <p:ph type="sldNum" sz="quarter" idx="12"/>
          </p:nvPr>
        </p:nvSpPr>
        <p:spPr/>
        <p:txBody>
          <a:bodyPr/>
          <a:lstStyle/>
          <a:p>
            <a:fld id="{5B903BB9-6A8D-4BFB-AA81-0CDD18EA6CE5}" type="slidenum">
              <a:rPr lang="da-DK" smtClean="0">
                <a:solidFill>
                  <a:prstClr val="black">
                    <a:tint val="75000"/>
                  </a:prstClr>
                </a:solidFill>
              </a:rPr>
              <a:pPr/>
              <a:t>123</a:t>
            </a:fld>
            <a:endParaRPr lang="da-DK">
              <a:solidFill>
                <a:prstClr val="black">
                  <a:tint val="75000"/>
                </a:prstClr>
              </a:solidFill>
            </a:endParaRPr>
          </a:p>
        </p:txBody>
      </p:sp>
    </p:spTree>
    <p:extLst>
      <p:ext uri="{BB962C8B-B14F-4D97-AF65-F5344CB8AC3E}">
        <p14:creationId xmlns:p14="http://schemas.microsoft.com/office/powerpoint/2010/main" val="264662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39552" y="1500174"/>
            <a:ext cx="8136904" cy="4714908"/>
          </a:xfrm>
        </p:spPr>
        <p:txBody>
          <a:bodyPr>
            <a:noAutofit/>
          </a:bodyPr>
          <a:lstStyle/>
          <a:p>
            <a:pPr>
              <a:spcBef>
                <a:spcPts val="0"/>
              </a:spcBef>
              <a:spcAft>
                <a:spcPts val="1200"/>
              </a:spcAft>
            </a:pPr>
            <a:r>
              <a:rPr lang="en-US" sz="4000" dirty="0" smtClean="0">
                <a:solidFill>
                  <a:prstClr val="black"/>
                </a:solidFill>
                <a:latin typeface="Futura XBlk BT" pitchFamily="34" charset="0"/>
              </a:rPr>
              <a:t>6</a:t>
            </a:r>
            <a:r>
              <a:rPr lang="en-US" sz="800" dirty="0" smtClean="0">
                <a:solidFill>
                  <a:prstClr val="black"/>
                </a:solidFill>
                <a:latin typeface="Futura XBlk BT" pitchFamily="34" charset="0"/>
              </a:rPr>
              <a:t/>
            </a:r>
            <a:br>
              <a:rPr lang="en-US" sz="800" dirty="0" smtClean="0">
                <a:solidFill>
                  <a:prstClr val="black"/>
                </a:solidFill>
                <a:latin typeface="Futura XBlk BT" pitchFamily="34" charset="0"/>
              </a:rPr>
            </a:br>
            <a:r>
              <a:rPr lang="en-US" sz="800" dirty="0" smtClean="0">
                <a:solidFill>
                  <a:prstClr val="black"/>
                </a:solidFill>
                <a:latin typeface="Futura XBlk BT" pitchFamily="34" charset="0"/>
              </a:rPr>
              <a:t/>
            </a:r>
            <a:br>
              <a:rPr lang="en-US" sz="800" dirty="0" smtClean="0">
                <a:solidFill>
                  <a:prstClr val="black"/>
                </a:solidFill>
                <a:latin typeface="Futura XBlk BT" pitchFamily="34" charset="0"/>
              </a:rPr>
            </a:br>
            <a:r>
              <a:rPr lang="en-US" sz="4000" dirty="0" smtClean="0">
                <a:solidFill>
                  <a:prstClr val="black"/>
                </a:solidFill>
                <a:latin typeface="Futura XBlk BT" pitchFamily="34" charset="0"/>
              </a:rPr>
              <a:t>WHY </a:t>
            </a:r>
            <a:r>
              <a:rPr lang="en-US" sz="4000" dirty="0">
                <a:solidFill>
                  <a:prstClr val="black"/>
                </a:solidFill>
                <a:latin typeface="Futura XBlk BT" pitchFamily="34" charset="0"/>
              </a:rPr>
              <a:t>ONLY US</a:t>
            </a:r>
            <a:r>
              <a:rPr lang="en-US" sz="4000" dirty="0" smtClean="0">
                <a:solidFill>
                  <a:prstClr val="black"/>
                </a:solidFill>
                <a:latin typeface="Futura XBlk BT" pitchFamily="34" charset="0"/>
              </a:rPr>
              <a:t>?</a:t>
            </a:r>
            <a:r>
              <a:rPr lang="en-US" sz="900" dirty="0" smtClean="0">
                <a:solidFill>
                  <a:prstClr val="black"/>
                </a:solidFill>
                <a:latin typeface="Futura XBlk BT" pitchFamily="34" charset="0"/>
              </a:rPr>
              <a:t/>
            </a:r>
            <a:br>
              <a:rPr lang="en-US" sz="900" dirty="0" smtClean="0">
                <a:solidFill>
                  <a:prstClr val="black"/>
                </a:solidFill>
                <a:latin typeface="Futura XBlk BT" pitchFamily="34" charset="0"/>
              </a:rPr>
            </a:br>
            <a:r>
              <a:rPr lang="en-US" sz="900" dirty="0" smtClean="0">
                <a:solidFill>
                  <a:prstClr val="black"/>
                </a:solidFill>
                <a:latin typeface="Futura XBlk BT" pitchFamily="34" charset="0"/>
              </a:rPr>
              <a:t/>
            </a:r>
            <a:br>
              <a:rPr lang="en-US" sz="900" dirty="0" smtClean="0">
                <a:solidFill>
                  <a:prstClr val="black"/>
                </a:solidFill>
                <a:latin typeface="Futura XBlk BT" pitchFamily="34" charset="0"/>
              </a:rPr>
            </a:br>
            <a:r>
              <a:rPr lang="en-US" sz="4000" i="1" dirty="0" smtClean="0">
                <a:solidFill>
                  <a:prstClr val="black"/>
                </a:solidFill>
                <a:latin typeface="Garamond" panose="02020404030301010803" pitchFamily="18" charset="0"/>
              </a:rPr>
              <a:t>Proximate causes</a:t>
            </a:r>
            <a:endParaRPr lang="en-US" sz="4000" i="1" dirty="0">
              <a:solidFill>
                <a:prstClr val="black"/>
              </a:solidFill>
              <a:latin typeface="Garamond" panose="02020404030301010803" pitchFamily="18" charset="0"/>
            </a:endParaRPr>
          </a:p>
        </p:txBody>
      </p:sp>
      <p:sp>
        <p:nvSpPr>
          <p:cNvPr id="5" name="Pladsholder til diasnummer 4"/>
          <p:cNvSpPr>
            <a:spLocks noGrp="1"/>
          </p:cNvSpPr>
          <p:nvPr>
            <p:ph type="sldNum" sz="quarter" idx="12"/>
          </p:nvPr>
        </p:nvSpPr>
        <p:spPr/>
        <p:txBody>
          <a:bodyPr/>
          <a:lstStyle/>
          <a:p>
            <a:fld id="{ACEB7656-9849-4073-9CB9-EAB462FBDF4D}" type="slidenum">
              <a:rPr lang="da-DK" smtClean="0">
                <a:solidFill>
                  <a:prstClr val="black">
                    <a:tint val="75000"/>
                  </a:prstClr>
                </a:solidFill>
              </a:rPr>
              <a:pPr/>
              <a:t>124</a:t>
            </a:fld>
            <a:endParaRPr lang="da-DK">
              <a:solidFill>
                <a:prstClr val="black">
                  <a:tint val="75000"/>
                </a:prstClr>
              </a:solidFill>
            </a:endParaRPr>
          </a:p>
        </p:txBody>
      </p:sp>
      <p:sp>
        <p:nvSpPr>
          <p:cNvPr id="7" name="Rectangle 1"/>
          <p:cNvSpPr>
            <a:spLocks noChangeArrowheads="1"/>
          </p:cNvSpPr>
          <p:nvPr/>
        </p:nvSpPr>
        <p:spPr bwMode="auto">
          <a:xfrm>
            <a:off x="6264000" y="252000"/>
            <a:ext cx="255577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en-US" sz="1400" dirty="0" smtClean="0">
                <a:solidFill>
                  <a:srgbClr val="FF0000"/>
                </a:solidFill>
                <a:latin typeface="Futura XBlk BT" pitchFamily="34" charset="0"/>
                <a:ea typeface="Calibri" pitchFamily="34" charset="0"/>
                <a:cs typeface="Helvetica"/>
              </a:rPr>
              <a:t>C</a:t>
            </a:r>
            <a:r>
              <a:rPr lang="en-US" sz="1400" dirty="0" smtClean="0">
                <a:solidFill>
                  <a:srgbClr val="FFC000"/>
                </a:solidFill>
                <a:latin typeface="Futura XBlk BT" pitchFamily="34" charset="0"/>
                <a:ea typeface="Calibri" pitchFamily="34" charset="0"/>
                <a:cs typeface="Helvetica"/>
              </a:rPr>
              <a:t>A</a:t>
            </a:r>
            <a:r>
              <a:rPr lang="en-US" sz="1400" dirty="0" smtClean="0">
                <a:solidFill>
                  <a:srgbClr val="800080"/>
                </a:solidFill>
                <a:latin typeface="Futura XBlk BT" pitchFamily="34" charset="0"/>
                <a:ea typeface="Calibri" pitchFamily="34" charset="0"/>
                <a:cs typeface="Helvetica"/>
              </a:rPr>
              <a:t>P</a:t>
            </a:r>
            <a:r>
              <a:rPr lang="en-US" sz="1400" dirty="0" smtClean="0">
                <a:solidFill>
                  <a:srgbClr val="0000CC"/>
                </a:solidFill>
                <a:latin typeface="Futura XBlk BT" pitchFamily="34" charset="0"/>
                <a:ea typeface="Calibri" pitchFamily="34" charset="0"/>
                <a:cs typeface="Helvetica"/>
              </a:rPr>
              <a:t>A</a:t>
            </a:r>
            <a:r>
              <a:rPr lang="en-US" sz="1400" dirty="0" smtClean="0">
                <a:solidFill>
                  <a:srgbClr val="FF00FF"/>
                </a:solidFill>
                <a:latin typeface="Futura XBlk BT" pitchFamily="34" charset="0"/>
                <a:ea typeface="Calibri" pitchFamily="34" charset="0"/>
                <a:cs typeface="Helvetica"/>
              </a:rPr>
              <a:t>B</a:t>
            </a:r>
            <a:r>
              <a:rPr lang="en-US" sz="1400" dirty="0" smtClean="0">
                <a:solidFill>
                  <a:srgbClr val="FF3300"/>
                </a:solidFill>
                <a:latin typeface="Futura XBlk BT" pitchFamily="34" charset="0"/>
                <a:ea typeface="Calibri" pitchFamily="34" charset="0"/>
                <a:cs typeface="Helvetica"/>
              </a:rPr>
              <a:t>I</a:t>
            </a:r>
            <a:r>
              <a:rPr lang="en-US" sz="1400" dirty="0" smtClean="0">
                <a:solidFill>
                  <a:srgbClr val="FFC000"/>
                </a:solidFill>
                <a:latin typeface="Futura XBlk BT" pitchFamily="34" charset="0"/>
                <a:ea typeface="Calibri" pitchFamily="34" charset="0"/>
                <a:cs typeface="Helvetica"/>
              </a:rPr>
              <a:t>L</a:t>
            </a:r>
            <a:r>
              <a:rPr lang="en-US" sz="1400" dirty="0" smtClean="0">
                <a:solidFill>
                  <a:srgbClr val="800080"/>
                </a:solidFill>
                <a:latin typeface="Futura XBlk BT" pitchFamily="34" charset="0"/>
                <a:ea typeface="Calibri" pitchFamily="34" charset="0"/>
                <a:cs typeface="Helvetica"/>
              </a:rPr>
              <a:t>I</a:t>
            </a:r>
            <a:r>
              <a:rPr lang="en-US" sz="1400" dirty="0" smtClean="0">
                <a:solidFill>
                  <a:srgbClr val="0000CC"/>
                </a:solidFill>
                <a:latin typeface="Futura XBlk BT" pitchFamily="34" charset="0"/>
                <a:ea typeface="Calibri" pitchFamily="34" charset="0"/>
                <a:cs typeface="Helvetica"/>
              </a:rPr>
              <a:t>T</a:t>
            </a:r>
            <a:r>
              <a:rPr lang="en-US" sz="1400" dirty="0" smtClean="0">
                <a:solidFill>
                  <a:srgbClr val="FF33CC"/>
                </a:solidFill>
                <a:latin typeface="Futura XBlk BT" pitchFamily="34" charset="0"/>
                <a:ea typeface="Calibri" pitchFamily="34" charset="0"/>
                <a:cs typeface="Helvetica"/>
              </a:rPr>
              <a:t>Y</a:t>
            </a:r>
            <a:r>
              <a:rPr lang="en-US" sz="1400" dirty="0" smtClean="0">
                <a:solidFill>
                  <a:srgbClr val="FF33CC"/>
                </a:solidFill>
              </a:rPr>
              <a:t> </a:t>
            </a:r>
            <a:endParaRPr lang="en-US" sz="1400" i="1" dirty="0" smtClean="0">
              <a:solidFill>
                <a:srgbClr val="000000"/>
              </a:solidFill>
              <a:latin typeface="Garamond" pitchFamily="18" charset="0"/>
              <a:ea typeface="Times New Roman" pitchFamily="18" charset="0"/>
              <a:cs typeface="Gill Sans MT" pitchFamily="34" charset="0"/>
            </a:endParaRPr>
          </a:p>
          <a:p>
            <a:pPr algn="r" eaLnBrk="0" fontAlgn="base" hangingPunct="0">
              <a:spcBef>
                <a:spcPct val="0"/>
              </a:spcBef>
              <a:spcAft>
                <a:spcPct val="0"/>
              </a:spcAft>
            </a:pPr>
            <a:r>
              <a:rPr lang="en-US" sz="1400" i="1" dirty="0" smtClean="0">
                <a:solidFill>
                  <a:srgbClr val="000000"/>
                </a:solidFill>
                <a:latin typeface="Garamond" pitchFamily="18" charset="0"/>
                <a:ea typeface="Times New Roman" pitchFamily="18" charset="0"/>
                <a:cs typeface="Gill Sans MT" pitchFamily="34" charset="0"/>
              </a:rPr>
              <a:t>Enabling good work</a:t>
            </a:r>
            <a:endParaRPr lang="da-DK" sz="1400" dirty="0" smtClean="0">
              <a:solidFill>
                <a:prstClr val="black"/>
              </a:solidFill>
              <a:latin typeface="Arial" pitchFamily="34" charset="0"/>
            </a:endParaRPr>
          </a:p>
        </p:txBody>
      </p:sp>
    </p:spTree>
    <p:extLst>
      <p:ext uri="{BB962C8B-B14F-4D97-AF65-F5344CB8AC3E}">
        <p14:creationId xmlns:p14="http://schemas.microsoft.com/office/powerpoint/2010/main" val="370130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HISTORICAL DEVELOPMENT:</a:t>
            </a:r>
            <a:br>
              <a:rPr lang="da-DK" sz="3200" dirty="0" smtClean="0">
                <a:latin typeface="Futura XBlk BT" panose="020B0903020204020204" pitchFamily="34" charset="0"/>
              </a:rPr>
            </a:br>
            <a:r>
              <a:rPr lang="da-DK" sz="3200" dirty="0" smtClean="0">
                <a:latin typeface="Futura XBlk BT" panose="020B0903020204020204" pitchFamily="34" charset="0"/>
              </a:rPr>
              <a:t>WHY ONLY US?</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600200"/>
            <a:ext cx="8229600" cy="4709120"/>
          </a:xfrm>
        </p:spPr>
        <p:txBody>
          <a:bodyPr anchor="ctr">
            <a:normAutofit/>
          </a:bodyPr>
          <a:lstStyle/>
          <a:p>
            <a:pPr marL="342000" indent="-457200">
              <a:spcBef>
                <a:spcPts val="600"/>
              </a:spcBef>
              <a:buNone/>
            </a:pPr>
            <a:r>
              <a:rPr lang="en-US" dirty="0" smtClean="0"/>
              <a:t>So: Why </a:t>
            </a:r>
            <a:r>
              <a:rPr lang="en-US" b="1" dirty="0" smtClean="0"/>
              <a:t>do</a:t>
            </a:r>
            <a:r>
              <a:rPr lang="en-US" dirty="0" smtClean="0"/>
              <a:t> we have a history?</a:t>
            </a:r>
          </a:p>
          <a:p>
            <a:pPr marL="742050" lvl="1" indent="-457200">
              <a:spcBef>
                <a:spcPts val="600"/>
              </a:spcBef>
              <a:buNone/>
            </a:pPr>
            <a:r>
              <a:rPr lang="en-US" sz="3200" dirty="0" smtClean="0"/>
              <a:t>(Or rather</a:t>
            </a:r>
            <a:r>
              <a:rPr lang="en-US" sz="3200" dirty="0"/>
              <a:t>: Why do </a:t>
            </a:r>
            <a:r>
              <a:rPr lang="en-US" sz="3200" b="1" dirty="0"/>
              <a:t>we</a:t>
            </a:r>
            <a:r>
              <a:rPr lang="en-US" sz="3200" dirty="0"/>
              <a:t> have a history</a:t>
            </a:r>
            <a:r>
              <a:rPr lang="en-US" sz="3200" dirty="0" smtClean="0"/>
              <a:t>?</a:t>
            </a:r>
            <a:r>
              <a:rPr lang="en-US" sz="3200" dirty="0"/>
              <a:t>)</a:t>
            </a:r>
          </a:p>
        </p:txBody>
      </p:sp>
      <p:sp>
        <p:nvSpPr>
          <p:cNvPr id="4" name="Pladsholder til diasnummer 3"/>
          <p:cNvSpPr>
            <a:spLocks noGrp="1"/>
          </p:cNvSpPr>
          <p:nvPr>
            <p:ph type="sldNum" sz="quarter" idx="12"/>
          </p:nvPr>
        </p:nvSpPr>
        <p:spPr/>
        <p:txBody>
          <a:bodyPr/>
          <a:lstStyle/>
          <a:p>
            <a:fld id="{8E15ED7A-7D97-43EF-A7D1-975E9F0ACDAC}" type="slidenum">
              <a:rPr lang="da-DK" smtClean="0"/>
              <a:t>125</a:t>
            </a:fld>
            <a:endParaRPr lang="da-DK"/>
          </a:p>
        </p:txBody>
      </p:sp>
    </p:spTree>
    <p:extLst>
      <p:ext uri="{BB962C8B-B14F-4D97-AF65-F5344CB8AC3E}">
        <p14:creationId xmlns:p14="http://schemas.microsoft.com/office/powerpoint/2010/main" val="380947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THE PROXIMATE CAUSE</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34800" indent="-457200">
              <a:spcBef>
                <a:spcPts val="600"/>
              </a:spcBef>
              <a:buNone/>
            </a:pPr>
            <a:r>
              <a:rPr lang="en-US" dirty="0"/>
              <a:t>In the case of human cognitive capability, there has long been consensus that the </a:t>
            </a:r>
            <a:r>
              <a:rPr lang="en-US" b="1" dirty="0"/>
              <a:t>proximate</a:t>
            </a:r>
            <a:r>
              <a:rPr lang="en-US" dirty="0"/>
              <a:t> cause </a:t>
            </a:r>
            <a:r>
              <a:rPr lang="en-US" dirty="0" smtClean="0"/>
              <a:t>must be </a:t>
            </a:r>
            <a:r>
              <a:rPr lang="en-US" dirty="0"/>
              <a:t>that </a:t>
            </a:r>
            <a:endParaRPr lang="en-US" dirty="0" smtClean="0"/>
          </a:p>
          <a:p>
            <a:pPr marL="334800" indent="-457200">
              <a:spcBef>
                <a:spcPts val="600"/>
              </a:spcBef>
              <a:buNone/>
            </a:pPr>
            <a:r>
              <a:rPr lang="en-US" dirty="0" smtClean="0"/>
              <a:t>our </a:t>
            </a:r>
            <a:r>
              <a:rPr lang="en-US" b="1" dirty="0"/>
              <a:t>brains</a:t>
            </a:r>
            <a:r>
              <a:rPr lang="en-US" dirty="0"/>
              <a:t> are somehow </a:t>
            </a:r>
            <a:r>
              <a:rPr lang="en-US" b="1" dirty="0" smtClean="0"/>
              <a:t>more capable</a:t>
            </a:r>
            <a:r>
              <a:rPr lang="en-US" dirty="0" smtClean="0"/>
              <a:t> than </a:t>
            </a:r>
            <a:r>
              <a:rPr lang="en-US" dirty="0"/>
              <a:t>those of other species ― </a:t>
            </a:r>
            <a:r>
              <a:rPr lang="en-US" dirty="0" smtClean="0"/>
              <a:t>though</a:t>
            </a:r>
          </a:p>
          <a:p>
            <a:pPr marL="334800" indent="-457200">
              <a:spcBef>
                <a:spcPts val="600"/>
              </a:spcBef>
              <a:buNone/>
            </a:pPr>
            <a:r>
              <a:rPr lang="en-US" dirty="0" smtClean="0"/>
              <a:t>exactly </a:t>
            </a:r>
            <a:r>
              <a:rPr lang="en-US" b="1" dirty="0"/>
              <a:t>how has been a matter of some debate.</a:t>
            </a:r>
            <a:endParaRPr lang="da-DK" b="1" dirty="0"/>
          </a:p>
        </p:txBody>
      </p:sp>
      <p:sp>
        <p:nvSpPr>
          <p:cNvPr id="4" name="Pladsholder til diasnummer 3"/>
          <p:cNvSpPr>
            <a:spLocks noGrp="1"/>
          </p:cNvSpPr>
          <p:nvPr>
            <p:ph type="sldNum" sz="quarter" idx="12"/>
          </p:nvPr>
        </p:nvSpPr>
        <p:spPr/>
        <p:txBody>
          <a:bodyPr/>
          <a:lstStyle/>
          <a:p>
            <a:fld id="{8E15ED7A-7D97-43EF-A7D1-975E9F0ACDAC}" type="slidenum">
              <a:rPr lang="da-DK" smtClean="0"/>
              <a:t>126</a:t>
            </a:fld>
            <a:endParaRPr lang="da-DK"/>
          </a:p>
        </p:txBody>
      </p:sp>
    </p:spTree>
    <p:extLst>
      <p:ext uri="{BB962C8B-B14F-4D97-AF65-F5344CB8AC3E}">
        <p14:creationId xmlns:p14="http://schemas.microsoft.com/office/powerpoint/2010/main" val="309504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a:latin typeface="Futura Extra Black BT" panose="020B0903020204020204" pitchFamily="34" charset="0"/>
              </a:rPr>
              <a:t>OUR 86 BILLION BRAIN NEURONS:</a:t>
            </a:r>
            <a:br>
              <a:rPr lang="en-US" sz="3200" dirty="0">
                <a:latin typeface="Futura Extra Black BT" panose="020B0903020204020204" pitchFamily="34" charset="0"/>
              </a:rPr>
            </a:br>
            <a:r>
              <a:rPr lang="en-US" sz="3200" dirty="0">
                <a:latin typeface="Futura Extra Black BT" panose="020B0903020204020204" pitchFamily="34" charset="0"/>
              </a:rPr>
              <a:t>SHE COUNTED THEM</a:t>
            </a:r>
            <a:r>
              <a:rPr lang="en-US" sz="3200" dirty="0" smtClean="0">
                <a:latin typeface="Futura Extra Black BT" panose="020B0903020204020204" pitchFamily="34" charset="0"/>
              </a:rPr>
              <a:t>! (1)</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34800" indent="-457200">
              <a:spcBef>
                <a:spcPts val="600"/>
              </a:spcBef>
              <a:buNone/>
            </a:pPr>
            <a:r>
              <a:rPr lang="en-US" dirty="0"/>
              <a:t>The issue was only settled after the turn of the millennium, </a:t>
            </a:r>
            <a:endParaRPr lang="en-US" dirty="0" smtClean="0"/>
          </a:p>
          <a:p>
            <a:pPr marL="334800" indent="-457200">
              <a:spcBef>
                <a:spcPts val="600"/>
              </a:spcBef>
              <a:buNone/>
            </a:pPr>
            <a:r>
              <a:rPr lang="en-US" dirty="0" smtClean="0"/>
              <a:t>when </a:t>
            </a:r>
            <a:r>
              <a:rPr lang="en-US" dirty="0"/>
              <a:t>Brazilian neuroscientist </a:t>
            </a:r>
            <a:r>
              <a:rPr lang="en-US" dirty="0" err="1"/>
              <a:t>Suzana</a:t>
            </a:r>
            <a:r>
              <a:rPr lang="en-US" dirty="0"/>
              <a:t> </a:t>
            </a:r>
            <a:r>
              <a:rPr lang="en-US" dirty="0" err="1"/>
              <a:t>Herculano-Houzel</a:t>
            </a:r>
            <a:r>
              <a:rPr lang="en-US" dirty="0"/>
              <a:t> (b. 1972) </a:t>
            </a:r>
            <a:endParaRPr lang="en-US" dirty="0" smtClean="0"/>
          </a:p>
          <a:p>
            <a:pPr marL="334800" indent="-457200">
              <a:spcBef>
                <a:spcPts val="600"/>
              </a:spcBef>
              <a:buNone/>
            </a:pPr>
            <a:r>
              <a:rPr lang="en-US" dirty="0" smtClean="0"/>
              <a:t>developed </a:t>
            </a:r>
            <a:r>
              <a:rPr lang="en-US" dirty="0"/>
              <a:t>a method for actually </a:t>
            </a:r>
            <a:r>
              <a:rPr lang="en-US" b="1" dirty="0"/>
              <a:t>counting</a:t>
            </a:r>
            <a:r>
              <a:rPr lang="en-US" dirty="0"/>
              <a:t> the number of neurons in the human </a:t>
            </a:r>
            <a:r>
              <a:rPr lang="en-US" dirty="0" smtClean="0"/>
              <a:t>brain.</a:t>
            </a:r>
            <a:endParaRPr lang="da-DK" dirty="0"/>
          </a:p>
        </p:txBody>
      </p:sp>
      <p:sp>
        <p:nvSpPr>
          <p:cNvPr id="4" name="Pladsholder til diasnummer 3"/>
          <p:cNvSpPr>
            <a:spLocks noGrp="1"/>
          </p:cNvSpPr>
          <p:nvPr>
            <p:ph type="sldNum" sz="quarter" idx="12"/>
          </p:nvPr>
        </p:nvSpPr>
        <p:spPr/>
        <p:txBody>
          <a:bodyPr/>
          <a:lstStyle/>
          <a:p>
            <a:fld id="{8E15ED7A-7D97-43EF-A7D1-975E9F0ACDAC}" type="slidenum">
              <a:rPr lang="da-DK" smtClean="0"/>
              <a:t>127</a:t>
            </a:fld>
            <a:endParaRPr lang="da-DK"/>
          </a:p>
        </p:txBody>
      </p:sp>
    </p:spTree>
    <p:extLst>
      <p:ext uri="{BB962C8B-B14F-4D97-AF65-F5344CB8AC3E}">
        <p14:creationId xmlns:p14="http://schemas.microsoft.com/office/powerpoint/2010/main" val="86305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3200" dirty="0">
                <a:solidFill>
                  <a:prstClr val="black"/>
                </a:solidFill>
                <a:latin typeface="Futura Extra Black BT" panose="020B0903020204020204" pitchFamily="34" charset="0"/>
              </a:rPr>
              <a:t>OUR 86 BILLION BRAIN NEURONS:</a:t>
            </a:r>
            <a:br>
              <a:rPr lang="en-US" sz="3200" dirty="0">
                <a:solidFill>
                  <a:prstClr val="black"/>
                </a:solidFill>
                <a:latin typeface="Futura Extra Black BT" panose="020B0903020204020204" pitchFamily="34" charset="0"/>
              </a:rPr>
            </a:br>
            <a:r>
              <a:rPr lang="en-US" sz="3200" dirty="0">
                <a:solidFill>
                  <a:prstClr val="black"/>
                </a:solidFill>
                <a:latin typeface="Futura Extra Black BT" panose="020B0903020204020204" pitchFamily="34" charset="0"/>
              </a:rPr>
              <a:t>SHE COUNTED THEM! (2)</a:t>
            </a:r>
            <a:endParaRPr lang="da-DK" dirty="0"/>
          </a:p>
        </p:txBody>
      </p:sp>
      <p:sp>
        <p:nvSpPr>
          <p:cNvPr id="3" name="Pladsholder til indhold 2"/>
          <p:cNvSpPr>
            <a:spLocks noGrp="1"/>
          </p:cNvSpPr>
          <p:nvPr>
            <p:ph idx="1"/>
          </p:nvPr>
        </p:nvSpPr>
        <p:spPr/>
        <p:txBody>
          <a:bodyPr anchor="ctr"/>
          <a:lstStyle/>
          <a:p>
            <a:pPr marL="334800" indent="-457200">
              <a:spcBef>
                <a:spcPts val="600"/>
              </a:spcBef>
              <a:buNone/>
            </a:pPr>
            <a:r>
              <a:rPr lang="en-US" dirty="0"/>
              <a:t>Until she did that, we </a:t>
            </a:r>
            <a:r>
              <a:rPr lang="en-US" dirty="0" smtClean="0"/>
              <a:t>only </a:t>
            </a:r>
            <a:r>
              <a:rPr lang="en-US" dirty="0"/>
              <a:t>had estimates </a:t>
            </a:r>
            <a:r>
              <a:rPr lang="en-US" dirty="0" smtClean="0"/>
              <a:t>―</a:t>
            </a:r>
          </a:p>
          <a:p>
            <a:pPr marL="334800" indent="-457200">
              <a:spcBef>
                <a:spcPts val="600"/>
              </a:spcBef>
              <a:buNone/>
            </a:pPr>
            <a:r>
              <a:rPr lang="en-US" dirty="0" smtClean="0"/>
              <a:t>	which </a:t>
            </a:r>
            <a:r>
              <a:rPr lang="en-US" dirty="0"/>
              <a:t>turned out to </a:t>
            </a:r>
            <a:r>
              <a:rPr lang="en-US" b="1" dirty="0"/>
              <a:t>over</a:t>
            </a:r>
            <a:r>
              <a:rPr lang="en-US" dirty="0"/>
              <a:t>-estimates </a:t>
            </a:r>
            <a:endParaRPr lang="en-US" dirty="0" smtClean="0"/>
          </a:p>
          <a:p>
            <a:pPr marL="334800" indent="-457200">
              <a:spcBef>
                <a:spcPts val="600"/>
              </a:spcBef>
              <a:buNone/>
            </a:pPr>
            <a:r>
              <a:rPr lang="en-US" dirty="0" smtClean="0"/>
              <a:t>(</a:t>
            </a:r>
            <a:r>
              <a:rPr lang="en-US" dirty="0"/>
              <a:t>as was also the case with estimated number of single genes in the human genome before </a:t>
            </a:r>
            <a:r>
              <a:rPr lang="en-US" dirty="0" smtClean="0"/>
              <a:t>the HUGO project was completed in 2003).</a:t>
            </a:r>
            <a:endParaRPr lang="da-DK" dirty="0"/>
          </a:p>
        </p:txBody>
      </p:sp>
      <p:sp>
        <p:nvSpPr>
          <p:cNvPr id="4" name="Pladsholder til diasnummer 3"/>
          <p:cNvSpPr>
            <a:spLocks noGrp="1"/>
          </p:cNvSpPr>
          <p:nvPr>
            <p:ph type="sldNum" sz="quarter" idx="12"/>
          </p:nvPr>
        </p:nvSpPr>
        <p:spPr/>
        <p:txBody>
          <a:bodyPr/>
          <a:lstStyle/>
          <a:p>
            <a:fld id="{8E15ED7A-7D97-43EF-A7D1-975E9F0ACDAC}" type="slidenum">
              <a:rPr lang="da-DK" smtClean="0"/>
              <a:t>128</a:t>
            </a:fld>
            <a:endParaRPr lang="da-DK"/>
          </a:p>
        </p:txBody>
      </p:sp>
    </p:spTree>
    <p:extLst>
      <p:ext uri="{BB962C8B-B14F-4D97-AF65-F5344CB8AC3E}">
        <p14:creationId xmlns:p14="http://schemas.microsoft.com/office/powerpoint/2010/main" val="241071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74638"/>
            <a:ext cx="8712968" cy="1143000"/>
          </a:xfrm>
        </p:spPr>
        <p:txBody>
          <a:bodyPr>
            <a:normAutofit/>
          </a:bodyPr>
          <a:lstStyle/>
          <a:p>
            <a:r>
              <a:rPr lang="da-DK" sz="3000" dirty="0" smtClean="0">
                <a:latin typeface="Futura XBlk BT" panose="020B0903020204020204" pitchFamily="34" charset="0"/>
              </a:rPr>
              <a:t>SUZANA HERCULANO-HOUZEL (b. 1972)</a:t>
            </a:r>
            <a:endParaRPr lang="da-DK" sz="3000" dirty="0">
              <a:latin typeface="Futura XBlk BT" panose="020B0903020204020204" pitchFamily="34" charset="0"/>
            </a:endParaRPr>
          </a:p>
        </p:txBody>
      </p:sp>
      <p:sp>
        <p:nvSpPr>
          <p:cNvPr id="4" name="Pladsholder til diasnummer 3"/>
          <p:cNvSpPr>
            <a:spLocks noGrp="1"/>
          </p:cNvSpPr>
          <p:nvPr>
            <p:ph type="sldNum" sz="quarter" idx="12"/>
          </p:nvPr>
        </p:nvSpPr>
        <p:spPr/>
        <p:txBody>
          <a:bodyPr/>
          <a:lstStyle/>
          <a:p>
            <a:fld id="{C9BA031C-000E-44FB-A785-C1AD6BE75C61}" type="slidenum">
              <a:rPr lang="da-DK" smtClean="0">
                <a:solidFill>
                  <a:prstClr val="black">
                    <a:tint val="75000"/>
                  </a:prstClr>
                </a:solidFill>
              </a:rPr>
              <a:pPr/>
              <a:t>129</a:t>
            </a:fld>
            <a:endParaRPr lang="da-DK" dirty="0">
              <a:solidFill>
                <a:prstClr val="black">
                  <a:tint val="75000"/>
                </a:prstClr>
              </a:solidFill>
            </a:endParaRPr>
          </a:p>
        </p:txBody>
      </p:sp>
      <p:pic>
        <p:nvPicPr>
          <p:cNvPr id="5" name="Picture 2" descr="D:\Saved Pictures\Personer\Celebs\Herculano-Houzel, Suzana 201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9885" y="1341438"/>
            <a:ext cx="7864230" cy="511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48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a:latin typeface="Futura Extra Black BT" panose="020B0903020204020204" pitchFamily="34" charset="0"/>
              </a:rPr>
              <a:t>“</a:t>
            </a:r>
            <a:r>
              <a:rPr lang="da-DK" sz="3200" dirty="0" smtClean="0">
                <a:latin typeface="Futura Extra Black BT" panose="020B0903020204020204" pitchFamily="34" charset="0"/>
              </a:rPr>
              <a:t>UNGLEICHZEITIGKEIT”</a:t>
            </a:r>
            <a:br>
              <a:rPr lang="da-DK" sz="3200" dirty="0" smtClean="0">
                <a:latin typeface="Futura Extra Black BT" panose="020B0903020204020204" pitchFamily="34" charset="0"/>
              </a:rPr>
            </a:br>
            <a:r>
              <a:rPr lang="da-DK" sz="3200" dirty="0" smtClean="0">
                <a:latin typeface="Futura Extra Black BT" panose="020B0903020204020204" pitchFamily="34" charset="0"/>
              </a:rPr>
              <a:t>IN </a:t>
            </a:r>
            <a:r>
              <a:rPr lang="da-DK" sz="3200" dirty="0">
                <a:latin typeface="Futura Extra Black BT" panose="020B0903020204020204" pitchFamily="34" charset="0"/>
              </a:rPr>
              <a:t>THE BRAIN?</a:t>
            </a:r>
          </a:p>
        </p:txBody>
      </p:sp>
      <p:sp>
        <p:nvSpPr>
          <p:cNvPr id="3" name="Pladsholder til indhold 2"/>
          <p:cNvSpPr>
            <a:spLocks noGrp="1"/>
          </p:cNvSpPr>
          <p:nvPr>
            <p:ph idx="1"/>
          </p:nvPr>
        </p:nvSpPr>
        <p:spPr/>
        <p:txBody>
          <a:bodyPr anchor="ctr"/>
          <a:lstStyle/>
          <a:p>
            <a:pPr marL="342000" indent="-457200">
              <a:spcBef>
                <a:spcPts val="600"/>
              </a:spcBef>
              <a:buNone/>
            </a:pPr>
            <a:r>
              <a:rPr lang="en-US" dirty="0"/>
              <a:t>If we compare </a:t>
            </a:r>
            <a:r>
              <a:rPr lang="en-US" dirty="0" smtClean="0"/>
              <a:t>our </a:t>
            </a:r>
            <a:r>
              <a:rPr lang="en-US" dirty="0"/>
              <a:t>own brain with that of other great apes</a:t>
            </a:r>
            <a:r>
              <a:rPr lang="en-US" dirty="0" smtClean="0"/>
              <a:t>, however, </a:t>
            </a:r>
            <a:r>
              <a:rPr lang="en-US" b="1" dirty="0"/>
              <a:t>it is the </a:t>
            </a:r>
            <a:r>
              <a:rPr lang="en-US" b="1" dirty="0" smtClean="0"/>
              <a:t>cortex,</a:t>
            </a:r>
            <a:endParaRPr lang="en-US" b="1" dirty="0"/>
          </a:p>
          <a:p>
            <a:pPr marL="342000" indent="-457200">
              <a:spcBef>
                <a:spcPts val="600"/>
              </a:spcBef>
              <a:buNone/>
            </a:pPr>
            <a:r>
              <a:rPr lang="en-US" b="1" dirty="0"/>
              <a:t>not the subcortical areas or the </a:t>
            </a:r>
            <a:r>
              <a:rPr lang="en-US" b="1" dirty="0" smtClean="0"/>
              <a:t>cerebellum,</a:t>
            </a:r>
            <a:endParaRPr lang="en-US" b="1" dirty="0"/>
          </a:p>
          <a:p>
            <a:pPr marL="342000" indent="-457200">
              <a:spcBef>
                <a:spcPts val="600"/>
              </a:spcBef>
              <a:buNone/>
            </a:pPr>
            <a:r>
              <a:rPr lang="en-US" b="1" dirty="0"/>
              <a:t>that has added more neurons.</a:t>
            </a:r>
          </a:p>
          <a:p>
            <a:pPr marL="342000" indent="-457200">
              <a:spcBef>
                <a:spcPts val="600"/>
              </a:spcBef>
              <a:buNone/>
            </a:pPr>
            <a:r>
              <a:rPr lang="en-US" dirty="0"/>
              <a:t>One might argue that this has created a kind of “</a:t>
            </a:r>
            <a:r>
              <a:rPr lang="en-US" dirty="0" err="1"/>
              <a:t>Ungleichzeitigkeit</a:t>
            </a:r>
            <a:r>
              <a:rPr lang="en-US" dirty="0"/>
              <a:t>” between different </a:t>
            </a:r>
            <a:r>
              <a:rPr lang="en-US" dirty="0" smtClean="0"/>
              <a:t>parts </a:t>
            </a:r>
            <a:r>
              <a:rPr lang="en-US" dirty="0"/>
              <a:t>of our </a:t>
            </a:r>
            <a:r>
              <a:rPr lang="en-US" dirty="0" smtClean="0"/>
              <a:t>brains, minds, and behaviors.</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13</a:t>
            </a:fld>
            <a:endParaRPr lang="da-DK" dirty="0"/>
          </a:p>
        </p:txBody>
      </p:sp>
    </p:spTree>
    <p:extLst>
      <p:ext uri="{BB962C8B-B14F-4D97-AF65-F5344CB8AC3E}">
        <p14:creationId xmlns:p14="http://schemas.microsoft.com/office/powerpoint/2010/main" val="401696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C9BA031C-000E-44FB-A785-C1AD6BE75C61}" type="slidenum">
              <a:rPr lang="da-DK" smtClean="0">
                <a:solidFill>
                  <a:prstClr val="black">
                    <a:tint val="75000"/>
                  </a:prstClr>
                </a:solidFill>
              </a:rPr>
              <a:pPr/>
              <a:t>130</a:t>
            </a:fld>
            <a:endParaRPr lang="da-DK" dirty="0">
              <a:solidFill>
                <a:prstClr val="black">
                  <a:tint val="75000"/>
                </a:prstClr>
              </a:solidFill>
            </a:endParaRPr>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5838" y="620688"/>
            <a:ext cx="3843670" cy="5688632"/>
          </a:xfrm>
          <a:prstGeom prst="rect">
            <a:avLst/>
          </a:prstGeom>
        </p:spPr>
      </p:pic>
    </p:spTree>
    <p:extLst>
      <p:ext uri="{BB962C8B-B14F-4D97-AF65-F5344CB8AC3E}">
        <p14:creationId xmlns:p14="http://schemas.microsoft.com/office/powerpoint/2010/main" val="328167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a:latin typeface="Futura Extra Black BT" panose="020B0903020204020204" pitchFamily="34" charset="0"/>
              </a:rPr>
              <a:t>16 BILLION </a:t>
            </a:r>
            <a:r>
              <a:rPr lang="en-US" sz="3200" dirty="0" smtClean="0">
                <a:latin typeface="Futura Extra Black BT" panose="020B0903020204020204" pitchFamily="34" charset="0"/>
              </a:rPr>
              <a:t>NEURONS</a:t>
            </a:r>
            <a:br>
              <a:rPr lang="en-US" sz="3200" dirty="0" smtClean="0">
                <a:latin typeface="Futura Extra Black BT" panose="020B0903020204020204" pitchFamily="34" charset="0"/>
              </a:rPr>
            </a:br>
            <a:r>
              <a:rPr lang="en-US" sz="3200" dirty="0" smtClean="0">
                <a:latin typeface="Futura Extra Black BT" panose="020B0903020204020204" pitchFamily="34" charset="0"/>
              </a:rPr>
              <a:t>IN </a:t>
            </a:r>
            <a:r>
              <a:rPr lang="en-US" sz="3200" dirty="0">
                <a:latin typeface="Futura Extra Black BT" panose="020B0903020204020204" pitchFamily="34" charset="0"/>
              </a:rPr>
              <a:t>THE HUMAN NEOCORTEX</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395536" y="1600200"/>
            <a:ext cx="8424936" cy="4525963"/>
          </a:xfrm>
        </p:spPr>
        <p:txBody>
          <a:bodyPr anchor="ctr">
            <a:normAutofit/>
          </a:bodyPr>
          <a:lstStyle/>
          <a:p>
            <a:pPr marL="342000" indent="-457200">
              <a:spcBef>
                <a:spcPts val="600"/>
              </a:spcBef>
              <a:buNone/>
            </a:pPr>
            <a:r>
              <a:rPr lang="en-US" dirty="0"/>
              <a:t>The human </a:t>
            </a:r>
            <a:r>
              <a:rPr lang="en-US" dirty="0" smtClean="0"/>
              <a:t>brain, it turned out, contains a </a:t>
            </a:r>
            <a:r>
              <a:rPr lang="en-US" dirty="0"/>
              <a:t>total of </a:t>
            </a:r>
            <a:r>
              <a:rPr lang="en-US" b="1" dirty="0"/>
              <a:t>86 billion</a:t>
            </a:r>
            <a:r>
              <a:rPr lang="en-US" dirty="0"/>
              <a:t> neurons ―</a:t>
            </a:r>
          </a:p>
          <a:p>
            <a:pPr marL="342000" indent="-457200">
              <a:spcBef>
                <a:spcPts val="600"/>
              </a:spcBef>
              <a:buNone/>
            </a:pPr>
            <a:r>
              <a:rPr lang="en-US" dirty="0"/>
              <a:t>glia (astrocytes, oligodendrocytes, and microglia) not included.</a:t>
            </a:r>
          </a:p>
          <a:p>
            <a:pPr marL="342000" indent="-457200">
              <a:spcBef>
                <a:spcPts val="600"/>
              </a:spcBef>
              <a:buNone/>
            </a:pPr>
            <a:r>
              <a:rPr lang="en-US" dirty="0"/>
              <a:t>Of these, </a:t>
            </a:r>
          </a:p>
          <a:p>
            <a:pPr>
              <a:spcBef>
                <a:spcPts val="600"/>
              </a:spcBef>
            </a:pPr>
            <a:r>
              <a:rPr lang="en-US" b="1" dirty="0"/>
              <a:t>59 billion</a:t>
            </a:r>
            <a:r>
              <a:rPr lang="en-US" dirty="0"/>
              <a:t> are located in the </a:t>
            </a:r>
            <a:r>
              <a:rPr lang="en-US" b="1" dirty="0"/>
              <a:t>hippocampus,</a:t>
            </a:r>
            <a:r>
              <a:rPr lang="en-US" dirty="0"/>
              <a:t> and</a:t>
            </a:r>
          </a:p>
          <a:p>
            <a:pPr>
              <a:spcBef>
                <a:spcPts val="600"/>
              </a:spcBef>
            </a:pPr>
            <a:r>
              <a:rPr lang="en-US" b="1" dirty="0"/>
              <a:t>16 billion</a:t>
            </a:r>
            <a:r>
              <a:rPr lang="en-US" dirty="0"/>
              <a:t> in the </a:t>
            </a:r>
            <a:r>
              <a:rPr lang="en-US" b="1" dirty="0" smtClean="0"/>
              <a:t>neocortex</a:t>
            </a:r>
            <a:r>
              <a:rPr lang="en-US" dirty="0" smtClean="0"/>
              <a:t> …</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131</a:t>
            </a:fld>
            <a:endParaRPr lang="da-DK"/>
          </a:p>
        </p:txBody>
      </p:sp>
    </p:spTree>
    <p:extLst>
      <p:ext uri="{BB962C8B-B14F-4D97-AF65-F5344CB8AC3E}">
        <p14:creationId xmlns:p14="http://schemas.microsoft.com/office/powerpoint/2010/main" val="53428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a:latin typeface="Futura Extra Black BT" panose="020B0903020204020204" pitchFamily="34" charset="0"/>
              </a:rPr>
              <a:t>IN TERMS OF NUMBER OF NEURONS</a:t>
            </a:r>
            <a:br>
              <a:rPr lang="en-US" sz="3200" dirty="0">
                <a:latin typeface="Futura Extra Black BT" panose="020B0903020204020204" pitchFamily="34" charset="0"/>
              </a:rPr>
            </a:br>
            <a:r>
              <a:rPr lang="en-US" sz="3200" dirty="0">
                <a:latin typeface="Futura Extra Black BT" panose="020B0903020204020204" pitchFamily="34" charset="0"/>
              </a:rPr>
              <a:t>SUB-CORTICAL AREAS ARE </a:t>
            </a:r>
            <a:r>
              <a:rPr lang="en-US" sz="3200" dirty="0" smtClean="0">
                <a:latin typeface="Futura Extra Black BT" panose="020B0903020204020204" pitchFamily="34" charset="0"/>
              </a:rPr>
              <a:t>TINY</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smtClean="0"/>
              <a:t>― </a:t>
            </a:r>
            <a:r>
              <a:rPr lang="en-US" dirty="0"/>
              <a:t>which leaves us with a mere </a:t>
            </a:r>
            <a:r>
              <a:rPr lang="en-US" b="1" dirty="0"/>
              <a:t>one billion</a:t>
            </a:r>
            <a:r>
              <a:rPr lang="en-US" dirty="0"/>
              <a:t> located in </a:t>
            </a:r>
            <a:r>
              <a:rPr lang="en-US" b="1" dirty="0"/>
              <a:t>sub-cortical areas</a:t>
            </a:r>
            <a:r>
              <a:rPr lang="en-US" dirty="0"/>
              <a:t> </a:t>
            </a:r>
            <a:endParaRPr lang="en-US" dirty="0" smtClean="0"/>
          </a:p>
          <a:p>
            <a:pPr marL="342000" indent="0">
              <a:spcBef>
                <a:spcPts val="0"/>
              </a:spcBef>
              <a:buNone/>
            </a:pPr>
            <a:r>
              <a:rPr lang="en-US" dirty="0" smtClean="0"/>
              <a:t>(</a:t>
            </a:r>
            <a:r>
              <a:rPr lang="en-US" dirty="0"/>
              <a:t>largely = MacLean’s “limbic system</a:t>
            </a:r>
            <a:r>
              <a:rPr lang="en-US" dirty="0" smtClean="0"/>
              <a:t>”).</a:t>
            </a:r>
          </a:p>
          <a:p>
            <a:pPr marL="342000" indent="-457200">
              <a:spcBef>
                <a:spcPts val="1200"/>
              </a:spcBef>
              <a:buNone/>
            </a:pPr>
            <a:r>
              <a:rPr lang="en-US" dirty="0" smtClean="0"/>
              <a:t>(Astrocytes, by the way, </a:t>
            </a:r>
            <a:r>
              <a:rPr lang="en-US" dirty="0"/>
              <a:t>are assumed to be more abundant than neurons, but remain uncounted</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132</a:t>
            </a:fld>
            <a:endParaRPr lang="da-DK"/>
          </a:p>
        </p:txBody>
      </p:sp>
    </p:spTree>
    <p:extLst>
      <p:ext uri="{BB962C8B-B14F-4D97-AF65-F5344CB8AC3E}">
        <p14:creationId xmlns:p14="http://schemas.microsoft.com/office/powerpoint/2010/main" val="344005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3200" dirty="0" smtClean="0">
                <a:solidFill>
                  <a:prstClr val="black"/>
                </a:solidFill>
                <a:latin typeface="Futura Extra Black BT" panose="020B0903020204020204" pitchFamily="34" charset="0"/>
              </a:rPr>
              <a:t>6 </a:t>
            </a:r>
            <a:r>
              <a:rPr lang="en-US" sz="3200" dirty="0">
                <a:solidFill>
                  <a:prstClr val="black"/>
                </a:solidFill>
                <a:latin typeface="Futura Extra Black BT" panose="020B0903020204020204" pitchFamily="34" charset="0"/>
              </a:rPr>
              <a:t>BILLION NEURONS</a:t>
            </a:r>
            <a:br>
              <a:rPr lang="en-US" sz="3200" dirty="0">
                <a:solidFill>
                  <a:prstClr val="black"/>
                </a:solidFill>
                <a:latin typeface="Futura Extra Black BT" panose="020B0903020204020204" pitchFamily="34" charset="0"/>
              </a:rPr>
            </a:br>
            <a:r>
              <a:rPr lang="en-US" sz="3200" dirty="0">
                <a:solidFill>
                  <a:prstClr val="black"/>
                </a:solidFill>
                <a:latin typeface="Futura Extra Black BT" panose="020B0903020204020204" pitchFamily="34" charset="0"/>
              </a:rPr>
              <a:t>IN THE </a:t>
            </a:r>
            <a:r>
              <a:rPr lang="en-US" sz="3200" dirty="0" smtClean="0">
                <a:solidFill>
                  <a:prstClr val="black"/>
                </a:solidFill>
                <a:latin typeface="Futura Extra Black BT" panose="020B0903020204020204" pitchFamily="34" charset="0"/>
              </a:rPr>
              <a:t>CHIMP </a:t>
            </a:r>
            <a:r>
              <a:rPr lang="en-US" sz="3200" dirty="0">
                <a:solidFill>
                  <a:prstClr val="black"/>
                </a:solidFill>
                <a:latin typeface="Futura Extra Black BT" panose="020B0903020204020204" pitchFamily="34" charset="0"/>
              </a:rPr>
              <a:t>NEOCORTEX</a:t>
            </a:r>
            <a:endParaRPr lang="da-DK" dirty="0"/>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a:t>To my knowledge, no similar </a:t>
            </a:r>
            <a:r>
              <a:rPr lang="en-US" dirty="0" smtClean="0"/>
              <a:t>exact “census</a:t>
            </a:r>
            <a:r>
              <a:rPr lang="en-US" dirty="0"/>
              <a:t>” has been conducted for the neurons in the brain of our close evolutionary cousin, the chimpanzee ―</a:t>
            </a:r>
          </a:p>
          <a:p>
            <a:pPr marL="342000" indent="-457200">
              <a:spcBef>
                <a:spcPts val="600"/>
              </a:spcBef>
              <a:buNone/>
            </a:pPr>
            <a:r>
              <a:rPr lang="en-US" dirty="0"/>
              <a:t>but </a:t>
            </a:r>
            <a:r>
              <a:rPr lang="en-US" dirty="0" err="1"/>
              <a:t>Herculano-Houzel’s</a:t>
            </a:r>
            <a:r>
              <a:rPr lang="en-US" dirty="0"/>
              <a:t> estimate is that the </a:t>
            </a:r>
            <a:r>
              <a:rPr lang="en-US" b="1" dirty="0"/>
              <a:t>chimp cortex probably contains some 6 billion neurons</a:t>
            </a:r>
            <a:r>
              <a:rPr lang="en-US" b="1" dirty="0" smtClean="0"/>
              <a:t>.</a:t>
            </a:r>
            <a:endParaRPr lang="en-US" b="1" dirty="0"/>
          </a:p>
        </p:txBody>
      </p:sp>
      <p:sp>
        <p:nvSpPr>
          <p:cNvPr id="4" name="Pladsholder til diasnummer 3"/>
          <p:cNvSpPr>
            <a:spLocks noGrp="1"/>
          </p:cNvSpPr>
          <p:nvPr>
            <p:ph type="sldNum" sz="quarter" idx="12"/>
          </p:nvPr>
        </p:nvSpPr>
        <p:spPr/>
        <p:txBody>
          <a:bodyPr/>
          <a:lstStyle/>
          <a:p>
            <a:fld id="{8E15ED7A-7D97-43EF-A7D1-975E9F0ACDAC}" type="slidenum">
              <a:rPr lang="da-DK" smtClean="0"/>
              <a:t>133</a:t>
            </a:fld>
            <a:endParaRPr lang="da-DK"/>
          </a:p>
        </p:txBody>
      </p:sp>
    </p:spTree>
    <p:extLst>
      <p:ext uri="{BB962C8B-B14F-4D97-AF65-F5344CB8AC3E}">
        <p14:creationId xmlns:p14="http://schemas.microsoft.com/office/powerpoint/2010/main" val="46818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a:latin typeface="Futura Extra Black BT" panose="020B0903020204020204" pitchFamily="34" charset="0"/>
              </a:rPr>
              <a:t>“MISSING LINKS”</a:t>
            </a:r>
            <a:r>
              <a:rPr lang="da-DK" dirty="0"/>
              <a:t> </a:t>
            </a:r>
            <a:r>
              <a:rPr lang="da-DK" sz="3600" dirty="0" smtClean="0">
                <a:solidFill>
                  <a:srgbClr val="0070C0"/>
                </a:solidFill>
                <a:latin typeface="Garamond"/>
              </a:rPr>
              <a:t>☺</a:t>
            </a:r>
            <a:endParaRPr lang="da-DK" sz="3600" dirty="0">
              <a:solidFill>
                <a:srgbClr val="0070C0"/>
              </a:solidFill>
            </a:endParaRPr>
          </a:p>
        </p:txBody>
      </p:sp>
      <p:sp>
        <p:nvSpPr>
          <p:cNvPr id="3" name="Pladsholder til indhold 2"/>
          <p:cNvSpPr>
            <a:spLocks noGrp="1"/>
          </p:cNvSpPr>
          <p:nvPr>
            <p:ph idx="1"/>
          </p:nvPr>
        </p:nvSpPr>
        <p:spPr>
          <a:xfrm>
            <a:off x="457200" y="1600200"/>
            <a:ext cx="8291264" cy="4525963"/>
          </a:xfrm>
        </p:spPr>
        <p:txBody>
          <a:bodyPr anchor="ctr">
            <a:normAutofit/>
          </a:bodyPr>
          <a:lstStyle/>
          <a:p>
            <a:pPr marL="342000" indent="-457200">
              <a:spcBef>
                <a:spcPts val="600"/>
              </a:spcBef>
              <a:buNone/>
            </a:pPr>
            <a:r>
              <a:rPr lang="en-US" dirty="0"/>
              <a:t>This difference between the chimps and us is quite </a:t>
            </a:r>
            <a:r>
              <a:rPr lang="en-US" b="1" dirty="0"/>
              <a:t>dramatic</a:t>
            </a:r>
            <a:r>
              <a:rPr lang="en-US" dirty="0"/>
              <a:t> and, needless to say, </a:t>
            </a:r>
          </a:p>
          <a:p>
            <a:pPr marL="342000" indent="-457200">
              <a:spcBef>
                <a:spcPts val="600"/>
              </a:spcBef>
              <a:buNone/>
            </a:pPr>
            <a:r>
              <a:rPr lang="en-US" dirty="0"/>
              <a:t>the more so because </a:t>
            </a:r>
            <a:r>
              <a:rPr lang="en-US" b="1" dirty="0"/>
              <a:t>all</a:t>
            </a:r>
            <a:r>
              <a:rPr lang="en-US" dirty="0"/>
              <a:t> those </a:t>
            </a:r>
            <a:r>
              <a:rPr lang="en-US" b="1" dirty="0" smtClean="0"/>
              <a:t>other member </a:t>
            </a:r>
            <a:r>
              <a:rPr lang="en-US" b="1" dirty="0"/>
              <a:t>species</a:t>
            </a:r>
            <a:r>
              <a:rPr lang="en-US" dirty="0"/>
              <a:t> of the </a:t>
            </a:r>
            <a:r>
              <a:rPr lang="en-US" i="1" dirty="0" smtClean="0"/>
              <a:t>Genus homo</a:t>
            </a:r>
            <a:r>
              <a:rPr lang="en-US" dirty="0" smtClean="0"/>
              <a:t> that </a:t>
            </a:r>
            <a:r>
              <a:rPr lang="en-US" dirty="0"/>
              <a:t>went before us</a:t>
            </a:r>
          </a:p>
          <a:p>
            <a:pPr marL="342000" indent="0">
              <a:spcBef>
                <a:spcPts val="600"/>
              </a:spcBef>
              <a:buNone/>
            </a:pPr>
            <a:r>
              <a:rPr lang="en-US" dirty="0"/>
              <a:t>(and who undoubtedly </a:t>
            </a:r>
            <a:r>
              <a:rPr lang="en-US" dirty="0" smtClean="0"/>
              <a:t>also had </a:t>
            </a:r>
            <a:r>
              <a:rPr lang="en-US" dirty="0"/>
              <a:t>many more neurons in their cortexes than </a:t>
            </a:r>
            <a:r>
              <a:rPr lang="en-US" dirty="0" smtClean="0"/>
              <a:t>had </a:t>
            </a:r>
            <a:r>
              <a:rPr lang="en-US" dirty="0"/>
              <a:t>the chimps)</a:t>
            </a:r>
          </a:p>
          <a:p>
            <a:pPr marL="342000" indent="-457200">
              <a:spcBef>
                <a:spcPts val="600"/>
              </a:spcBef>
              <a:buNone/>
            </a:pPr>
            <a:r>
              <a:rPr lang="en-US" dirty="0"/>
              <a:t>have long been </a:t>
            </a:r>
            <a:r>
              <a:rPr lang="en-US" b="1" dirty="0"/>
              <a:t>extinct</a:t>
            </a:r>
            <a:r>
              <a:rPr lang="en-US" b="1" dirty="0" smtClean="0"/>
              <a:t>.</a:t>
            </a:r>
            <a:endParaRPr lang="en-US" b="1" dirty="0"/>
          </a:p>
        </p:txBody>
      </p:sp>
      <p:sp>
        <p:nvSpPr>
          <p:cNvPr id="4" name="Pladsholder til diasnummer 3"/>
          <p:cNvSpPr>
            <a:spLocks noGrp="1"/>
          </p:cNvSpPr>
          <p:nvPr>
            <p:ph type="sldNum" sz="quarter" idx="12"/>
          </p:nvPr>
        </p:nvSpPr>
        <p:spPr/>
        <p:txBody>
          <a:bodyPr/>
          <a:lstStyle/>
          <a:p>
            <a:fld id="{8E15ED7A-7D97-43EF-A7D1-975E9F0ACDAC}" type="slidenum">
              <a:rPr lang="da-DK" smtClean="0"/>
              <a:t>134</a:t>
            </a:fld>
            <a:endParaRPr lang="da-DK"/>
          </a:p>
        </p:txBody>
      </p:sp>
    </p:spTree>
    <p:extLst>
      <p:ext uri="{BB962C8B-B14F-4D97-AF65-F5344CB8AC3E}">
        <p14:creationId xmlns:p14="http://schemas.microsoft.com/office/powerpoint/2010/main" val="294815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t>135</a:t>
            </a:fld>
            <a:endParaRPr lang="da-DK"/>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76" y="908721"/>
            <a:ext cx="8644047" cy="5040560"/>
          </a:xfrm>
          <a:prstGeom prst="rect">
            <a:avLst/>
          </a:prstGeom>
        </p:spPr>
      </p:pic>
    </p:spTree>
    <p:extLst>
      <p:ext uri="{BB962C8B-B14F-4D97-AF65-F5344CB8AC3E}">
        <p14:creationId xmlns:p14="http://schemas.microsoft.com/office/powerpoint/2010/main" val="131701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a:latin typeface="Futura Extra Black BT" panose="020B0903020204020204" pitchFamily="34" charset="0"/>
              </a:rPr>
              <a:t>EXTINCT “</a:t>
            </a:r>
            <a:r>
              <a:rPr lang="da-DK" sz="3200" dirty="0" smtClean="0">
                <a:latin typeface="Futura Extra Black BT" panose="020B0903020204020204" pitchFamily="34" charset="0"/>
              </a:rPr>
              <a:t>HISTORY” </a:t>
            </a:r>
            <a:r>
              <a:rPr lang="da-DK" sz="3200" dirty="0">
                <a:latin typeface="Futura Extra Black BT" panose="020B0903020204020204" pitchFamily="34" charset="0"/>
              </a:rPr>
              <a:t>SPECIES</a:t>
            </a:r>
          </a:p>
        </p:txBody>
      </p:sp>
      <p:sp>
        <p:nvSpPr>
          <p:cNvPr id="3" name="Pladsholder til indhold 2"/>
          <p:cNvSpPr>
            <a:spLocks noGrp="1"/>
          </p:cNvSpPr>
          <p:nvPr>
            <p:ph idx="1"/>
          </p:nvPr>
        </p:nvSpPr>
        <p:spPr>
          <a:xfrm>
            <a:off x="457200" y="1412776"/>
            <a:ext cx="8229600" cy="4896544"/>
          </a:xfrm>
        </p:spPr>
        <p:txBody>
          <a:bodyPr anchor="ctr">
            <a:normAutofit/>
          </a:bodyPr>
          <a:lstStyle/>
          <a:p>
            <a:pPr marL="342000" indent="-457200">
              <a:spcBef>
                <a:spcPts val="600"/>
              </a:spcBef>
              <a:buNone/>
            </a:pPr>
            <a:r>
              <a:rPr lang="en-US" dirty="0"/>
              <a:t>In other words, some </a:t>
            </a:r>
            <a:r>
              <a:rPr lang="en-US" dirty="0" smtClean="0"/>
              <a:t>of the member </a:t>
            </a:r>
            <a:r>
              <a:rPr lang="en-US" dirty="0"/>
              <a:t>species of </a:t>
            </a:r>
            <a:r>
              <a:rPr lang="en-US" i="1" dirty="0" smtClean="0"/>
              <a:t>Genus </a:t>
            </a:r>
            <a:r>
              <a:rPr lang="en-US" i="1" dirty="0"/>
              <a:t>homo</a:t>
            </a:r>
            <a:r>
              <a:rPr lang="en-US" dirty="0"/>
              <a:t> that went before us</a:t>
            </a:r>
          </a:p>
          <a:p>
            <a:pPr marL="342000" indent="-457200">
              <a:spcBef>
                <a:spcPts val="600"/>
              </a:spcBef>
              <a:buNone/>
            </a:pPr>
            <a:r>
              <a:rPr lang="en-US" dirty="0"/>
              <a:t>probably </a:t>
            </a:r>
            <a:r>
              <a:rPr lang="en-US" dirty="0" smtClean="0"/>
              <a:t>were </a:t>
            </a:r>
            <a:r>
              <a:rPr lang="en-US" dirty="0"/>
              <a:t>smart enough to </a:t>
            </a:r>
            <a:r>
              <a:rPr lang="en-US" dirty="0" smtClean="0"/>
              <a:t>also have </a:t>
            </a:r>
            <a:r>
              <a:rPr lang="en-US" dirty="0"/>
              <a:t>gone through a </a:t>
            </a:r>
            <a:r>
              <a:rPr lang="en-US" b="1" dirty="0"/>
              <a:t>historical</a:t>
            </a:r>
            <a:r>
              <a:rPr lang="en-US" dirty="0"/>
              <a:t> development.</a:t>
            </a:r>
          </a:p>
          <a:p>
            <a:pPr marL="342000" indent="-457200">
              <a:spcBef>
                <a:spcPts val="600"/>
              </a:spcBef>
              <a:buNone/>
            </a:pPr>
            <a:r>
              <a:rPr lang="en-US" dirty="0"/>
              <a:t>As we will see (in my coda), </a:t>
            </a:r>
            <a:r>
              <a:rPr lang="en-US" i="1" dirty="0"/>
              <a:t>H. erectus</a:t>
            </a:r>
            <a:r>
              <a:rPr lang="en-US" dirty="0"/>
              <a:t> and </a:t>
            </a:r>
            <a:r>
              <a:rPr lang="en-US" i="1" dirty="0"/>
              <a:t>H. </a:t>
            </a:r>
            <a:r>
              <a:rPr lang="en-US" i="1" dirty="0" err="1"/>
              <a:t>neanderthalensis</a:t>
            </a:r>
            <a:r>
              <a:rPr lang="en-US" dirty="0"/>
              <a:t> almost certainly </a:t>
            </a:r>
            <a:r>
              <a:rPr lang="en-US" b="1" dirty="0"/>
              <a:t>invented new technologies,</a:t>
            </a:r>
            <a:r>
              <a:rPr lang="en-US" dirty="0"/>
              <a:t> </a:t>
            </a:r>
          </a:p>
          <a:p>
            <a:pPr marL="342000" indent="-457200">
              <a:spcBef>
                <a:spcPts val="600"/>
              </a:spcBef>
              <a:buNone/>
            </a:pPr>
            <a:r>
              <a:rPr lang="en-US" dirty="0"/>
              <a:t>and a sub-species of </a:t>
            </a:r>
            <a:r>
              <a:rPr lang="en-US" i="1" dirty="0"/>
              <a:t>H. </a:t>
            </a:r>
            <a:r>
              <a:rPr lang="en-US" i="1" dirty="0" err="1"/>
              <a:t>habilis</a:t>
            </a:r>
            <a:r>
              <a:rPr lang="en-US" i="1" dirty="0"/>
              <a:t>,</a:t>
            </a:r>
            <a:r>
              <a:rPr lang="en-US" dirty="0"/>
              <a:t> named </a:t>
            </a:r>
            <a:r>
              <a:rPr lang="en-US" i="1" dirty="0"/>
              <a:t>H. </a:t>
            </a:r>
            <a:r>
              <a:rPr lang="en-US" i="1" dirty="0" err="1"/>
              <a:t>ergaster</a:t>
            </a:r>
            <a:r>
              <a:rPr lang="en-US" i="1" dirty="0"/>
              <a:t>,</a:t>
            </a:r>
            <a:r>
              <a:rPr lang="en-US" dirty="0"/>
              <a:t> probably did too</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136</a:t>
            </a:fld>
            <a:endParaRPr lang="da-DK"/>
          </a:p>
        </p:txBody>
      </p:sp>
    </p:spTree>
    <p:extLst>
      <p:ext uri="{BB962C8B-B14F-4D97-AF65-F5344CB8AC3E}">
        <p14:creationId xmlns:p14="http://schemas.microsoft.com/office/powerpoint/2010/main" val="108302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282154"/>
          </a:xfrm>
        </p:spPr>
        <p:txBody>
          <a:bodyPr>
            <a:normAutofit/>
          </a:bodyPr>
          <a:lstStyle/>
          <a:p>
            <a:r>
              <a:rPr lang="da-DK" sz="3200" dirty="0" smtClean="0">
                <a:latin typeface="Futura Extra Black BT" panose="020B0903020204020204" pitchFamily="34" charset="0"/>
              </a:rPr>
              <a:t>WERE CHIMPS </a:t>
            </a:r>
            <a:r>
              <a:rPr lang="da-DK" sz="4000" i="1" dirty="0" smtClean="0">
                <a:latin typeface="Garamond" panose="02020404030301010803" pitchFamily="18" charset="0"/>
              </a:rPr>
              <a:t>&amp;</a:t>
            </a:r>
            <a:r>
              <a:rPr lang="da-DK" sz="3200" dirty="0" smtClean="0">
                <a:latin typeface="Futura Extra Black BT" panose="020B0903020204020204" pitchFamily="34" charset="0"/>
              </a:rPr>
              <a:t> </a:t>
            </a:r>
            <a:r>
              <a:rPr lang="da-DK" sz="3200" dirty="0">
                <a:latin typeface="Futura Extra Black BT" panose="020B0903020204020204" pitchFamily="34" charset="0"/>
              </a:rPr>
              <a:t>HUMANS</a:t>
            </a:r>
            <a:r>
              <a:rPr lang="da-DK" sz="3600" dirty="0" smtClean="0">
                <a:latin typeface="Futura Extra Black BT" panose="020B0903020204020204" pitchFamily="34" charset="0"/>
              </a:rPr>
              <a:t/>
            </a:r>
            <a:br>
              <a:rPr lang="da-DK" sz="3600" dirty="0" smtClean="0">
                <a:latin typeface="Futura Extra Black BT" panose="020B0903020204020204" pitchFamily="34" charset="0"/>
              </a:rPr>
            </a:br>
            <a:r>
              <a:rPr lang="da-DK" sz="3200" dirty="0">
                <a:latin typeface="Futura Extra Black BT" panose="020B0903020204020204" pitchFamily="34" charset="0"/>
              </a:rPr>
              <a:t>ALWAYS THAT FAR APART?</a:t>
            </a:r>
          </a:p>
        </p:txBody>
      </p:sp>
      <p:sp>
        <p:nvSpPr>
          <p:cNvPr id="3" name="Pladsholder til indhold 2"/>
          <p:cNvSpPr>
            <a:spLocks noGrp="1"/>
          </p:cNvSpPr>
          <p:nvPr>
            <p:ph idx="1"/>
          </p:nvPr>
        </p:nvSpPr>
        <p:spPr>
          <a:xfrm>
            <a:off x="457200" y="1600200"/>
            <a:ext cx="8363272" cy="4525963"/>
          </a:xfrm>
        </p:spPr>
        <p:txBody>
          <a:bodyPr anchor="ctr">
            <a:normAutofit/>
          </a:bodyPr>
          <a:lstStyle/>
          <a:p>
            <a:pPr marL="342000" indent="-457200">
              <a:spcBef>
                <a:spcPts val="600"/>
              </a:spcBef>
              <a:buNone/>
            </a:pPr>
            <a:r>
              <a:rPr lang="en-US" dirty="0"/>
              <a:t>Yet the question remains: </a:t>
            </a:r>
            <a:r>
              <a:rPr lang="en-US" dirty="0" smtClean="0"/>
              <a:t>Were </a:t>
            </a:r>
            <a:r>
              <a:rPr lang="en-US" dirty="0"/>
              <a:t>our two cousin </a:t>
            </a:r>
            <a:r>
              <a:rPr lang="en-US" dirty="0" smtClean="0"/>
              <a:t>species (chimps &amp; humans) </a:t>
            </a:r>
            <a:r>
              <a:rPr lang="en-US" b="1" dirty="0"/>
              <a:t>always</a:t>
            </a:r>
            <a:r>
              <a:rPr lang="en-US" dirty="0"/>
              <a:t> that far apart</a:t>
            </a:r>
          </a:p>
          <a:p>
            <a:pPr marL="342000" indent="0">
              <a:spcBef>
                <a:spcPts val="600"/>
              </a:spcBef>
              <a:buNone/>
            </a:pPr>
            <a:r>
              <a:rPr lang="en-US" dirty="0"/>
              <a:t>(in terms of number of neurons in the cortex part of our brains),</a:t>
            </a:r>
          </a:p>
          <a:p>
            <a:pPr marL="342000" indent="-457200">
              <a:spcBef>
                <a:spcPts val="600"/>
              </a:spcBef>
              <a:buNone/>
            </a:pPr>
            <a:r>
              <a:rPr lang="en-US" dirty="0" smtClean="0"/>
              <a:t>i.e., </a:t>
            </a:r>
            <a:r>
              <a:rPr lang="en-US" b="1" dirty="0" smtClean="0"/>
              <a:t>right </a:t>
            </a:r>
            <a:r>
              <a:rPr lang="en-US" b="1" dirty="0"/>
              <a:t>from</a:t>
            </a:r>
            <a:r>
              <a:rPr lang="en-US" dirty="0"/>
              <a:t> their respective very </a:t>
            </a:r>
            <a:r>
              <a:rPr lang="en-US" b="1" dirty="0"/>
              <a:t>beginnings</a:t>
            </a:r>
            <a:r>
              <a:rPr lang="en-US" dirty="0"/>
              <a:t> </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137</a:t>
            </a:fld>
            <a:endParaRPr lang="da-DK"/>
          </a:p>
        </p:txBody>
      </p:sp>
    </p:spTree>
    <p:extLst>
      <p:ext uri="{BB962C8B-B14F-4D97-AF65-F5344CB8AC3E}">
        <p14:creationId xmlns:p14="http://schemas.microsoft.com/office/powerpoint/2010/main" val="271478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74638"/>
            <a:ext cx="8640960" cy="1143000"/>
          </a:xfrm>
        </p:spPr>
        <p:txBody>
          <a:bodyPr>
            <a:normAutofit fontScale="90000"/>
          </a:bodyPr>
          <a:lstStyle/>
          <a:p>
            <a:r>
              <a:rPr lang="da-DK" sz="3200" dirty="0" smtClean="0">
                <a:latin typeface="Futura Extra Black BT" panose="020B0903020204020204" pitchFamily="34" charset="0"/>
              </a:rPr>
              <a:t>OR IS PART OF </a:t>
            </a:r>
            <a:r>
              <a:rPr lang="da-DK" sz="3200" dirty="0">
                <a:latin typeface="Futura Extra Black BT" panose="020B0903020204020204" pitchFamily="34" charset="0"/>
              </a:rPr>
              <a:t>OUR “COMPARATIVE </a:t>
            </a:r>
            <a:r>
              <a:rPr lang="da-DK" sz="3200" dirty="0" smtClean="0">
                <a:latin typeface="Futura Extra Black BT" panose="020B0903020204020204" pitchFamily="34" charset="0"/>
              </a:rPr>
              <a:t>ADVANTAGE” OF A MORE RECENT ORIGIN?</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smtClean="0"/>
              <a:t>… or </a:t>
            </a:r>
            <a:r>
              <a:rPr lang="en-US" dirty="0"/>
              <a:t>did we, the humans, only </a:t>
            </a:r>
            <a:r>
              <a:rPr lang="en-US" b="1" dirty="0"/>
              <a:t>gradually add</a:t>
            </a:r>
            <a:r>
              <a:rPr lang="en-US" dirty="0"/>
              <a:t> some significant proportion of our “10 billion </a:t>
            </a:r>
            <a:r>
              <a:rPr lang="en-US" dirty="0" smtClean="0"/>
              <a:t>comparative advantage</a:t>
            </a:r>
            <a:r>
              <a:rPr lang="en-US" dirty="0"/>
              <a:t>” </a:t>
            </a:r>
          </a:p>
          <a:p>
            <a:pPr marL="342000" indent="-457200">
              <a:spcBef>
                <a:spcPts val="600"/>
              </a:spcBef>
              <a:buNone/>
            </a:pPr>
            <a:r>
              <a:rPr lang="en-US" b="1" dirty="0"/>
              <a:t>during</a:t>
            </a:r>
            <a:r>
              <a:rPr lang="en-US" dirty="0"/>
              <a:t> the millennia that we have walked this earth</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138</a:t>
            </a:fld>
            <a:endParaRPr lang="da-DK"/>
          </a:p>
        </p:txBody>
      </p:sp>
    </p:spTree>
    <p:extLst>
      <p:ext uri="{BB962C8B-B14F-4D97-AF65-F5344CB8AC3E}">
        <p14:creationId xmlns:p14="http://schemas.microsoft.com/office/powerpoint/2010/main" val="157522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sz="3200" dirty="0">
                <a:latin typeface="Futura Extra Black BT" panose="020B0903020204020204" pitchFamily="34" charset="0"/>
              </a:rPr>
              <a:t>SOME SAY A HUMAN “COGNITIVE REVOLUTION” ONLY BEGAN SOME 70,000 YEARS AGO</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600200"/>
            <a:ext cx="8229600" cy="4709120"/>
          </a:xfrm>
        </p:spPr>
        <p:txBody>
          <a:bodyPr anchor="ctr">
            <a:normAutofit lnSpcReduction="10000"/>
          </a:bodyPr>
          <a:lstStyle/>
          <a:p>
            <a:pPr marL="342000" indent="-457200">
              <a:spcBef>
                <a:spcPts val="600"/>
              </a:spcBef>
              <a:buNone/>
            </a:pPr>
            <a:r>
              <a:rPr lang="en-US" dirty="0"/>
              <a:t>Some believe </a:t>
            </a:r>
            <a:r>
              <a:rPr lang="en-US" dirty="0" smtClean="0"/>
              <a:t>the latter to be true, </a:t>
            </a:r>
            <a:r>
              <a:rPr lang="en-US" dirty="0"/>
              <a:t>since a number of highly sophisticated “innovative” </a:t>
            </a:r>
            <a:r>
              <a:rPr lang="en-US" dirty="0" smtClean="0"/>
              <a:t>technologies, </a:t>
            </a:r>
            <a:endParaRPr lang="en-US" dirty="0"/>
          </a:p>
          <a:p>
            <a:pPr marL="342000" indent="-457200">
              <a:spcBef>
                <a:spcPts val="600"/>
              </a:spcBef>
              <a:buNone/>
            </a:pPr>
            <a:r>
              <a:rPr lang="en-US" dirty="0" smtClean="0"/>
              <a:t>based </a:t>
            </a:r>
            <a:r>
              <a:rPr lang="en-US" dirty="0"/>
              <a:t>on materials that were always available to our ancestors ―</a:t>
            </a:r>
          </a:p>
          <a:p>
            <a:pPr marL="342000" indent="-457200">
              <a:spcBef>
                <a:spcPts val="600"/>
              </a:spcBef>
              <a:buNone/>
            </a:pPr>
            <a:r>
              <a:rPr lang="en-US" dirty="0" smtClean="0"/>
              <a:t>e.g., </a:t>
            </a:r>
            <a:r>
              <a:rPr lang="en-US" b="1" dirty="0" smtClean="0"/>
              <a:t>boats</a:t>
            </a:r>
            <a:r>
              <a:rPr lang="en-US" b="1" dirty="0"/>
              <a:t>, oil lamps, bows &amp; arrows</a:t>
            </a:r>
            <a:r>
              <a:rPr lang="en-US" dirty="0"/>
              <a:t> and, last but not least, needles made of bone ―</a:t>
            </a:r>
          </a:p>
          <a:p>
            <a:pPr marL="342000" indent="-457200">
              <a:spcBef>
                <a:spcPts val="600"/>
              </a:spcBef>
              <a:buNone/>
            </a:pPr>
            <a:r>
              <a:rPr lang="en-US" dirty="0"/>
              <a:t>all appear to have been introduced </a:t>
            </a:r>
            <a:r>
              <a:rPr lang="en-US" dirty="0" smtClean="0"/>
              <a:t>during a period that </a:t>
            </a:r>
            <a:r>
              <a:rPr lang="en-US" b="1" dirty="0" smtClean="0"/>
              <a:t>only began 70,000 </a:t>
            </a:r>
            <a:r>
              <a:rPr lang="en-US" b="1" dirty="0"/>
              <a:t>years ago</a:t>
            </a:r>
            <a:r>
              <a:rPr lang="en-US" b="1" dirty="0" smtClean="0"/>
              <a:t>.</a:t>
            </a:r>
            <a:endParaRPr lang="en-US" b="1"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139</a:t>
            </a:fld>
            <a:endParaRPr lang="da-DK">
              <a:solidFill>
                <a:prstClr val="black">
                  <a:tint val="75000"/>
                </a:prstClr>
              </a:solidFill>
            </a:endParaRPr>
          </a:p>
        </p:txBody>
      </p:sp>
    </p:spTree>
    <p:extLst>
      <p:ext uri="{BB962C8B-B14F-4D97-AF65-F5344CB8AC3E}">
        <p14:creationId xmlns:p14="http://schemas.microsoft.com/office/powerpoint/2010/main" val="33711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t>14</a:t>
            </a:fld>
            <a:endParaRPr lang="da-DK" dirty="0"/>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975584"/>
            <a:ext cx="8111090" cy="5117712"/>
          </a:xfrm>
          <a:prstGeom prst="rect">
            <a:avLst/>
          </a:prstGeom>
        </p:spPr>
      </p:pic>
    </p:spTree>
    <p:extLst>
      <p:ext uri="{BB962C8B-B14F-4D97-AF65-F5344CB8AC3E}">
        <p14:creationId xmlns:p14="http://schemas.microsoft.com/office/powerpoint/2010/main" val="42038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WETWARE OR MINDWARE?</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600200"/>
            <a:ext cx="8229600" cy="4709120"/>
          </a:xfrm>
        </p:spPr>
        <p:txBody>
          <a:bodyPr anchor="ctr">
            <a:normAutofit/>
          </a:bodyPr>
          <a:lstStyle/>
          <a:p>
            <a:pPr marL="342000" indent="-457200">
              <a:spcBef>
                <a:spcPts val="600"/>
              </a:spcBef>
              <a:buNone/>
            </a:pPr>
            <a:r>
              <a:rPr lang="en-US" dirty="0"/>
              <a:t>That </a:t>
            </a:r>
            <a:r>
              <a:rPr lang="en-US" dirty="0" smtClean="0"/>
              <a:t>sounds </a:t>
            </a:r>
            <a:r>
              <a:rPr lang="en-US" dirty="0"/>
              <a:t>probable to my </a:t>
            </a:r>
            <a:r>
              <a:rPr lang="en-US" dirty="0" smtClean="0"/>
              <a:t>ear.  </a:t>
            </a:r>
          </a:p>
          <a:p>
            <a:pPr marL="342000" indent="-457200">
              <a:spcBef>
                <a:spcPts val="600"/>
              </a:spcBef>
              <a:buNone/>
            </a:pPr>
            <a:r>
              <a:rPr lang="en-US" dirty="0" smtClean="0"/>
              <a:t>Yet </a:t>
            </a:r>
            <a:r>
              <a:rPr lang="en-US" dirty="0"/>
              <a:t>we cannot exclude the possibility that </a:t>
            </a:r>
            <a:r>
              <a:rPr lang="en-US" dirty="0" smtClean="0"/>
              <a:t>those </a:t>
            </a:r>
            <a:r>
              <a:rPr lang="en-US" dirty="0"/>
              <a:t>innovations </a:t>
            </a:r>
            <a:r>
              <a:rPr lang="en-US" dirty="0" smtClean="0"/>
              <a:t>were the result of a </a:t>
            </a:r>
            <a:r>
              <a:rPr lang="en-US" dirty="0"/>
              <a:t>(steady or abrupt) increase </a:t>
            </a:r>
            <a:r>
              <a:rPr lang="en-US" dirty="0" smtClean="0"/>
              <a:t>in accumulated </a:t>
            </a:r>
            <a:r>
              <a:rPr lang="en-US" b="1" dirty="0"/>
              <a:t>“</a:t>
            </a:r>
            <a:r>
              <a:rPr lang="en-US" b="1" dirty="0" err="1"/>
              <a:t>mindware</a:t>
            </a:r>
            <a:r>
              <a:rPr lang="en-US" b="1" dirty="0"/>
              <a:t>”</a:t>
            </a:r>
            <a:r>
              <a:rPr lang="en-US" dirty="0"/>
              <a:t> ― i.e., in knowledge and skill ―</a:t>
            </a:r>
          </a:p>
          <a:p>
            <a:pPr marL="342000" indent="-457200">
              <a:spcBef>
                <a:spcPts val="600"/>
              </a:spcBef>
              <a:buNone/>
            </a:pPr>
            <a:r>
              <a:rPr lang="en-US" dirty="0"/>
              <a:t>that was obtainable on the basis of an </a:t>
            </a:r>
            <a:r>
              <a:rPr lang="en-US" b="1" dirty="0"/>
              <a:t>unaltered, already-sufficient “wetware”</a:t>
            </a:r>
            <a:r>
              <a:rPr lang="en-US" dirty="0"/>
              <a:t> capacity which had been present among our ancestors long before that</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140</a:t>
            </a:fld>
            <a:endParaRPr lang="da-DK">
              <a:solidFill>
                <a:prstClr val="black">
                  <a:tint val="75000"/>
                </a:prstClr>
              </a:solidFill>
            </a:endParaRPr>
          </a:p>
        </p:txBody>
      </p:sp>
    </p:spTree>
    <p:extLst>
      <p:ext uri="{BB962C8B-B14F-4D97-AF65-F5344CB8AC3E}">
        <p14:creationId xmlns:p14="http://schemas.microsoft.com/office/powerpoint/2010/main" val="316688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NO RELIABLE BIOLOGICAL INFORMATION AVAILABLE</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a:t>Within-species differences in </a:t>
            </a:r>
            <a:r>
              <a:rPr lang="en-US" dirty="0" smtClean="0"/>
              <a:t>size-of-skull </a:t>
            </a:r>
            <a:r>
              <a:rPr lang="en-US" dirty="0"/>
              <a:t>are not </a:t>
            </a:r>
            <a:r>
              <a:rPr lang="en-US" dirty="0" smtClean="0"/>
              <a:t>a </a:t>
            </a:r>
            <a:r>
              <a:rPr lang="en-US" dirty="0"/>
              <a:t>reliable indicator of number of </a:t>
            </a:r>
            <a:r>
              <a:rPr lang="en-US" dirty="0" smtClean="0"/>
              <a:t>cortical brain </a:t>
            </a:r>
            <a:r>
              <a:rPr lang="en-US" dirty="0"/>
              <a:t>neurons among vertebrates, and </a:t>
            </a:r>
            <a:endParaRPr lang="en-US" dirty="0" smtClean="0"/>
          </a:p>
          <a:p>
            <a:pPr marL="342000" indent="-457200">
              <a:spcBef>
                <a:spcPts val="600"/>
              </a:spcBef>
              <a:buNone/>
            </a:pPr>
            <a:r>
              <a:rPr lang="en-US" dirty="0" smtClean="0"/>
              <a:t>we </a:t>
            </a:r>
            <a:r>
              <a:rPr lang="en-US" dirty="0"/>
              <a:t>cannot yet predict the latter from (live or dead) </a:t>
            </a:r>
            <a:r>
              <a:rPr lang="en-US" dirty="0" smtClean="0"/>
              <a:t>DNA differences </a:t>
            </a:r>
            <a:r>
              <a:rPr lang="en-US" dirty="0"/>
              <a:t>between the genomes of humans (or other species).</a:t>
            </a:r>
            <a:endParaRPr lang="da-DK"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141</a:t>
            </a:fld>
            <a:endParaRPr lang="da-DK">
              <a:solidFill>
                <a:prstClr val="black">
                  <a:tint val="75000"/>
                </a:prstClr>
              </a:solidFill>
            </a:endParaRPr>
          </a:p>
        </p:txBody>
      </p:sp>
    </p:spTree>
    <p:extLst>
      <p:ext uri="{BB962C8B-B14F-4D97-AF65-F5344CB8AC3E}">
        <p14:creationId xmlns:p14="http://schemas.microsoft.com/office/powerpoint/2010/main" val="331028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smtClean="0">
                <a:solidFill>
                  <a:prstClr val="black"/>
                </a:solidFill>
                <a:latin typeface="Futura Extra Black BT" panose="020B0903020204020204" pitchFamily="34" charset="0"/>
              </a:rPr>
              <a:t>SO WE JUST DUNNO</a:t>
            </a:r>
            <a:endParaRPr lang="da-DK" dirty="0"/>
          </a:p>
        </p:txBody>
      </p:sp>
      <p:sp>
        <p:nvSpPr>
          <p:cNvPr id="3" name="Pladsholder til indhold 2"/>
          <p:cNvSpPr>
            <a:spLocks noGrp="1"/>
          </p:cNvSpPr>
          <p:nvPr>
            <p:ph idx="1"/>
          </p:nvPr>
        </p:nvSpPr>
        <p:spPr/>
        <p:txBody>
          <a:bodyPr anchor="ctr"/>
          <a:lstStyle/>
          <a:p>
            <a:pPr marL="342000" indent="-457200">
              <a:spcBef>
                <a:spcPts val="600"/>
              </a:spcBef>
              <a:buNone/>
            </a:pPr>
            <a:r>
              <a:rPr lang="en-US" dirty="0"/>
              <a:t>Consequently, we cannot yet know whether there has been a (steady or abrupt) increase in the actual “raw material” or “wetware”-based intelligence of our species</a:t>
            </a:r>
          </a:p>
          <a:p>
            <a:pPr marL="342000" indent="-457200">
              <a:spcBef>
                <a:spcPts val="600"/>
              </a:spcBef>
              <a:buNone/>
            </a:pPr>
            <a:r>
              <a:rPr lang="en-US" dirty="0"/>
              <a:t>during the 200,000 </a:t>
            </a:r>
            <a:r>
              <a:rPr lang="en-US" dirty="0" smtClean="0"/>
              <a:t>(or perhaps </a:t>
            </a:r>
            <a:r>
              <a:rPr lang="en-US" dirty="0"/>
              <a:t>even 300,000) years we have walked this </a:t>
            </a:r>
            <a:r>
              <a:rPr lang="en-US" dirty="0" smtClean="0"/>
              <a:t>earth</a:t>
            </a:r>
            <a:r>
              <a:rPr lang="en-US" dirty="0"/>
              <a:t>?</a:t>
            </a:r>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142</a:t>
            </a:fld>
            <a:endParaRPr lang="da-DK">
              <a:solidFill>
                <a:prstClr val="black">
                  <a:tint val="75000"/>
                </a:prstClr>
              </a:solidFill>
            </a:endParaRPr>
          </a:p>
        </p:txBody>
      </p:sp>
    </p:spTree>
    <p:extLst>
      <p:ext uri="{BB962C8B-B14F-4D97-AF65-F5344CB8AC3E}">
        <p14:creationId xmlns:p14="http://schemas.microsoft.com/office/powerpoint/2010/main" val="273009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i="1" dirty="0" smtClean="0">
                <a:latin typeface="Garamond" panose="02020404030301010803" pitchFamily="18" charset="0"/>
              </a:rPr>
              <a:t>Gf &amp; Gc (1)</a:t>
            </a:r>
            <a:endParaRPr lang="da-DK" i="1" dirty="0">
              <a:latin typeface="Garamond" panose="02020404030301010803" pitchFamily="18"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a:t>Borrowing a conceptual pair which rightly </a:t>
            </a:r>
            <a:r>
              <a:rPr lang="en-US" dirty="0" smtClean="0"/>
              <a:t>belongs </a:t>
            </a:r>
            <a:r>
              <a:rPr lang="en-US" dirty="0"/>
              <a:t>to the next, “psychometrics”-oriented </a:t>
            </a:r>
            <a:r>
              <a:rPr lang="en-US" dirty="0" smtClean="0"/>
              <a:t>Part II of </a:t>
            </a:r>
            <a:r>
              <a:rPr lang="en-US" dirty="0"/>
              <a:t>my </a:t>
            </a:r>
            <a:r>
              <a:rPr lang="en-US" dirty="0" smtClean="0"/>
              <a:t>presentation:</a:t>
            </a:r>
            <a:endParaRPr lang="en-US" dirty="0"/>
          </a:p>
          <a:p>
            <a:pPr marL="342000" indent="-457200">
              <a:spcBef>
                <a:spcPts val="600"/>
              </a:spcBef>
              <a:buNone/>
            </a:pPr>
            <a:r>
              <a:rPr lang="en-US" dirty="0"/>
              <a:t>the measurement of </a:t>
            </a:r>
            <a:r>
              <a:rPr lang="en-US" b="1" dirty="0"/>
              <a:t>“fluid abilities”</a:t>
            </a:r>
            <a:r>
              <a:rPr lang="en-US" dirty="0"/>
              <a:t> (</a:t>
            </a:r>
            <a:r>
              <a:rPr lang="en-US" i="1" dirty="0"/>
              <a:t>Gf</a:t>
            </a:r>
            <a:r>
              <a:rPr lang="en-US" dirty="0"/>
              <a:t>) purports to represent an </a:t>
            </a:r>
            <a:r>
              <a:rPr lang="en-US" b="1" dirty="0"/>
              <a:t>approximation</a:t>
            </a:r>
            <a:r>
              <a:rPr lang="en-US" dirty="0"/>
              <a:t> to what we (for want of a better name) may call the </a:t>
            </a:r>
            <a:r>
              <a:rPr lang="en-US" b="1" dirty="0"/>
              <a:t>“raw material” intelligence</a:t>
            </a:r>
            <a:r>
              <a:rPr lang="en-US" dirty="0"/>
              <a:t> of our own (and other) species </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143</a:t>
            </a:fld>
            <a:endParaRPr lang="da-DK">
              <a:solidFill>
                <a:prstClr val="black">
                  <a:tint val="75000"/>
                </a:prstClr>
              </a:solidFill>
            </a:endParaRPr>
          </a:p>
        </p:txBody>
      </p:sp>
    </p:spTree>
    <p:extLst>
      <p:ext uri="{BB962C8B-B14F-4D97-AF65-F5344CB8AC3E}">
        <p14:creationId xmlns:p14="http://schemas.microsoft.com/office/powerpoint/2010/main" val="344341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i="1" dirty="0" smtClean="0">
                <a:latin typeface="Garamond" panose="02020404030301010803" pitchFamily="18" charset="0"/>
              </a:rPr>
              <a:t>Gf &amp; Gc (2)</a:t>
            </a:r>
            <a:endParaRPr lang="da-DK" i="1" dirty="0">
              <a:latin typeface="Garamond" panose="02020404030301010803" pitchFamily="18"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smtClean="0"/>
              <a:t>… and </a:t>
            </a:r>
            <a:r>
              <a:rPr lang="en-US" dirty="0"/>
              <a:t>an </a:t>
            </a:r>
            <a:r>
              <a:rPr lang="en-US" b="1" dirty="0"/>
              <a:t>increase</a:t>
            </a:r>
            <a:r>
              <a:rPr lang="en-US" dirty="0"/>
              <a:t> in the average </a:t>
            </a:r>
            <a:r>
              <a:rPr lang="en-US" i="1" dirty="0"/>
              <a:t>Gf</a:t>
            </a:r>
            <a:r>
              <a:rPr lang="en-US" dirty="0"/>
              <a:t> score of a population over time may, </a:t>
            </a:r>
            <a:r>
              <a:rPr lang="en-US" i="1" dirty="0"/>
              <a:t>at least in theory,</a:t>
            </a:r>
            <a:r>
              <a:rPr lang="en-US" dirty="0"/>
              <a:t> be indicative of an improvement of brain </a:t>
            </a:r>
            <a:r>
              <a:rPr lang="en-US" b="1" dirty="0"/>
              <a:t>“</a:t>
            </a:r>
            <a:r>
              <a:rPr lang="en-US" b="1" dirty="0" smtClean="0"/>
              <a:t>wetware.”</a:t>
            </a:r>
            <a:r>
              <a:rPr lang="en-US" dirty="0" smtClean="0"/>
              <a:t> </a:t>
            </a:r>
          </a:p>
          <a:p>
            <a:pPr marL="342000" indent="-457200">
              <a:spcBef>
                <a:spcPts val="600"/>
              </a:spcBef>
              <a:buNone/>
            </a:pPr>
            <a:r>
              <a:rPr lang="en-US" b="1" dirty="0"/>
              <a:t>“Crystallized abilities”</a:t>
            </a:r>
            <a:r>
              <a:rPr lang="en-US" dirty="0"/>
              <a:t> (</a:t>
            </a:r>
            <a:r>
              <a:rPr lang="en-US" i="1" dirty="0" err="1"/>
              <a:t>Gc</a:t>
            </a:r>
            <a:r>
              <a:rPr lang="en-US" dirty="0"/>
              <a:t>), on the other hand, </a:t>
            </a:r>
            <a:r>
              <a:rPr lang="en-US" dirty="0" smtClean="0"/>
              <a:t>is just </a:t>
            </a:r>
            <a:r>
              <a:rPr lang="en-US" dirty="0"/>
              <a:t>a fancy name for what </a:t>
            </a:r>
            <a:r>
              <a:rPr lang="en-US" dirty="0" smtClean="0"/>
              <a:t>we </a:t>
            </a:r>
            <a:r>
              <a:rPr lang="en-US" dirty="0"/>
              <a:t>in everyday parlor </a:t>
            </a:r>
            <a:r>
              <a:rPr lang="en-US" dirty="0" smtClean="0"/>
              <a:t>call </a:t>
            </a:r>
            <a:r>
              <a:rPr lang="en-US" b="1" dirty="0"/>
              <a:t>“knowledge”</a:t>
            </a:r>
            <a:r>
              <a:rPr lang="en-US" dirty="0"/>
              <a:t> and </a:t>
            </a:r>
            <a:r>
              <a:rPr lang="en-US" b="1" dirty="0"/>
              <a:t>“</a:t>
            </a:r>
            <a:r>
              <a:rPr lang="en-US" b="1" dirty="0" smtClean="0"/>
              <a:t>skill”</a:t>
            </a:r>
            <a:r>
              <a:rPr lang="en-US" dirty="0" smtClean="0"/>
              <a:t> …</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144</a:t>
            </a:fld>
            <a:endParaRPr lang="da-DK">
              <a:solidFill>
                <a:prstClr val="black">
                  <a:tint val="75000"/>
                </a:prstClr>
              </a:solidFill>
            </a:endParaRPr>
          </a:p>
        </p:txBody>
      </p:sp>
    </p:spTree>
    <p:extLst>
      <p:ext uri="{BB962C8B-B14F-4D97-AF65-F5344CB8AC3E}">
        <p14:creationId xmlns:p14="http://schemas.microsoft.com/office/powerpoint/2010/main" val="48815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i="1" dirty="0">
                <a:solidFill>
                  <a:prstClr val="black"/>
                </a:solidFill>
                <a:latin typeface="Garamond" panose="02020404030301010803" pitchFamily="18" charset="0"/>
              </a:rPr>
              <a:t>Gf &amp; Gc </a:t>
            </a:r>
            <a:r>
              <a:rPr lang="da-DK" i="1" dirty="0" smtClean="0">
                <a:solidFill>
                  <a:prstClr val="black"/>
                </a:solidFill>
                <a:latin typeface="Garamond" panose="02020404030301010803" pitchFamily="18" charset="0"/>
              </a:rPr>
              <a:t>(3)</a:t>
            </a:r>
            <a:endParaRPr lang="da-DK" dirty="0"/>
          </a:p>
        </p:txBody>
      </p:sp>
      <p:sp>
        <p:nvSpPr>
          <p:cNvPr id="3" name="Pladsholder til indhold 2"/>
          <p:cNvSpPr>
            <a:spLocks noGrp="1"/>
          </p:cNvSpPr>
          <p:nvPr>
            <p:ph idx="1"/>
          </p:nvPr>
        </p:nvSpPr>
        <p:spPr/>
        <p:txBody>
          <a:bodyPr anchor="ctr"/>
          <a:lstStyle/>
          <a:p>
            <a:pPr marL="342000" indent="-457200">
              <a:spcBef>
                <a:spcPts val="600"/>
              </a:spcBef>
              <a:buNone/>
            </a:pPr>
            <a:r>
              <a:rPr lang="en-US" dirty="0"/>
              <a:t>… </a:t>
            </a:r>
            <a:r>
              <a:rPr lang="en-US" dirty="0" smtClean="0"/>
              <a:t>but </a:t>
            </a:r>
            <a:r>
              <a:rPr lang="en-US" dirty="0"/>
              <a:t>at this moment in time, we cannot yet say for sure whether the “cognitive revolution</a:t>
            </a:r>
            <a:r>
              <a:rPr lang="en-US" dirty="0" smtClean="0"/>
              <a:t>”</a:t>
            </a:r>
          </a:p>
          <a:p>
            <a:pPr marL="342000" indent="-457200">
              <a:spcBef>
                <a:spcPts val="600"/>
              </a:spcBef>
              <a:buNone/>
            </a:pPr>
            <a:r>
              <a:rPr lang="en-US" dirty="0" smtClean="0"/>
              <a:t>that appears </a:t>
            </a:r>
            <a:r>
              <a:rPr lang="en-US" dirty="0"/>
              <a:t>to have begun some 70,000 years ago</a:t>
            </a:r>
          </a:p>
          <a:p>
            <a:pPr marL="342000" indent="-457200">
              <a:spcBef>
                <a:spcPts val="600"/>
              </a:spcBef>
              <a:buNone/>
            </a:pPr>
            <a:r>
              <a:rPr lang="en-US" dirty="0"/>
              <a:t>was </a:t>
            </a:r>
            <a:r>
              <a:rPr lang="en-US" dirty="0" smtClean="0"/>
              <a:t>caused by </a:t>
            </a:r>
            <a:r>
              <a:rPr lang="en-US" dirty="0"/>
              <a:t>an increase in </a:t>
            </a:r>
            <a:r>
              <a:rPr lang="en-US" i="1" dirty="0"/>
              <a:t>Gf</a:t>
            </a:r>
            <a:r>
              <a:rPr lang="en-US" dirty="0"/>
              <a:t> or </a:t>
            </a:r>
            <a:r>
              <a:rPr lang="en-US" i="1" dirty="0" err="1"/>
              <a:t>Gc</a:t>
            </a:r>
            <a:r>
              <a:rPr lang="en-US" dirty="0"/>
              <a:t> ― or both</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145</a:t>
            </a:fld>
            <a:endParaRPr lang="da-DK"/>
          </a:p>
        </p:txBody>
      </p:sp>
    </p:spTree>
    <p:extLst>
      <p:ext uri="{BB962C8B-B14F-4D97-AF65-F5344CB8AC3E}">
        <p14:creationId xmlns:p14="http://schemas.microsoft.com/office/powerpoint/2010/main" val="179383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a:latin typeface="Futura Extra Black BT" panose="020B0903020204020204" pitchFamily="34" charset="0"/>
              </a:rPr>
              <a:t>CONTINUITY </a:t>
            </a:r>
            <a:r>
              <a:rPr lang="da-DK" sz="4000" i="1" dirty="0">
                <a:latin typeface="Garamond" panose="02020404030301010803" pitchFamily="18" charset="0"/>
              </a:rPr>
              <a:t>&amp;</a:t>
            </a:r>
            <a:r>
              <a:rPr lang="da-DK" sz="3200" dirty="0">
                <a:latin typeface="Futura Extra Black BT" panose="020B0903020204020204" pitchFamily="34" charset="0"/>
              </a:rPr>
              <a:t> DISCONTINUITY </a:t>
            </a:r>
            <a:r>
              <a:rPr lang="da-DK" sz="3200" dirty="0" smtClean="0">
                <a:latin typeface="Futura Extra Black BT" panose="020B0903020204020204" pitchFamily="34" charset="0"/>
              </a:rPr>
              <a:t>(1)</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fontScale="92500"/>
          </a:bodyPr>
          <a:lstStyle/>
          <a:p>
            <a:pPr marL="342000" indent="-457200">
              <a:spcBef>
                <a:spcPts val="600"/>
              </a:spcBef>
              <a:buNone/>
            </a:pPr>
            <a:r>
              <a:rPr lang="en-US" dirty="0"/>
              <a:t>Science often appeals to a distinction between allegedly </a:t>
            </a:r>
            <a:r>
              <a:rPr lang="en-US" b="1" dirty="0"/>
              <a:t>“continuous”</a:t>
            </a:r>
            <a:r>
              <a:rPr lang="en-US" dirty="0"/>
              <a:t> and </a:t>
            </a:r>
            <a:r>
              <a:rPr lang="en-US" b="1" dirty="0"/>
              <a:t>“discontinuous”</a:t>
            </a:r>
            <a:r>
              <a:rPr lang="en-US" dirty="0"/>
              <a:t> phenomena.</a:t>
            </a:r>
          </a:p>
          <a:p>
            <a:pPr marL="342000" indent="-457200">
              <a:spcBef>
                <a:spcPts val="600"/>
              </a:spcBef>
              <a:buNone/>
            </a:pPr>
            <a:r>
              <a:rPr lang="en-US" dirty="0"/>
              <a:t>(</a:t>
            </a:r>
            <a:r>
              <a:rPr lang="en-US" dirty="0" smtClean="0"/>
              <a:t>Textbook </a:t>
            </a:r>
            <a:r>
              <a:rPr lang="en-US" dirty="0"/>
              <a:t>examples of the </a:t>
            </a:r>
            <a:r>
              <a:rPr lang="en-US" dirty="0" smtClean="0"/>
              <a:t>latter include: </a:t>
            </a:r>
            <a:r>
              <a:rPr lang="en-US" dirty="0"/>
              <a:t>(mammalian) pregnancy, and “phase transitions” in physics</a:t>
            </a:r>
            <a:r>
              <a:rPr lang="en-US" dirty="0" smtClean="0"/>
              <a:t>.)</a:t>
            </a:r>
          </a:p>
          <a:p>
            <a:pPr marL="342000" indent="-457200">
              <a:spcBef>
                <a:spcPts val="600"/>
              </a:spcBef>
              <a:buNone/>
            </a:pPr>
            <a:r>
              <a:rPr lang="en-US" dirty="0"/>
              <a:t>The word </a:t>
            </a:r>
            <a:r>
              <a:rPr lang="en-US" b="1" dirty="0"/>
              <a:t>“event,”</a:t>
            </a:r>
            <a:r>
              <a:rPr lang="en-US" dirty="0"/>
              <a:t> for example, suggests an element of </a:t>
            </a:r>
            <a:r>
              <a:rPr lang="en-US" b="1" dirty="0"/>
              <a:t>discontinuity</a:t>
            </a:r>
            <a:r>
              <a:rPr lang="en-US" dirty="0"/>
              <a:t> ―</a:t>
            </a:r>
          </a:p>
          <a:p>
            <a:pPr marL="342000" indent="-457200">
              <a:spcBef>
                <a:spcPts val="600"/>
              </a:spcBef>
              <a:buNone/>
            </a:pPr>
            <a:r>
              <a:rPr lang="en-US" dirty="0"/>
              <a:t>and so does biology’s concept of differing </a:t>
            </a:r>
            <a:r>
              <a:rPr lang="en-US" b="1" dirty="0"/>
              <a:t>“species</a:t>
            </a:r>
            <a:r>
              <a:rPr lang="en-US" b="1" dirty="0" smtClean="0"/>
              <a:t>.”</a:t>
            </a:r>
            <a:endParaRPr lang="en-US" b="1" dirty="0"/>
          </a:p>
        </p:txBody>
      </p:sp>
      <p:sp>
        <p:nvSpPr>
          <p:cNvPr id="4" name="Pladsholder til diasnummer 3"/>
          <p:cNvSpPr>
            <a:spLocks noGrp="1"/>
          </p:cNvSpPr>
          <p:nvPr>
            <p:ph type="sldNum" sz="quarter" idx="12"/>
          </p:nvPr>
        </p:nvSpPr>
        <p:spPr/>
        <p:txBody>
          <a:bodyPr/>
          <a:lstStyle/>
          <a:p>
            <a:fld id="{8E15ED7A-7D97-43EF-A7D1-975E9F0ACDAC}" type="slidenum">
              <a:rPr lang="da-DK" smtClean="0"/>
              <a:t>146</a:t>
            </a:fld>
            <a:endParaRPr lang="da-DK"/>
          </a:p>
        </p:txBody>
      </p:sp>
    </p:spTree>
    <p:extLst>
      <p:ext uri="{BB962C8B-B14F-4D97-AF65-F5344CB8AC3E}">
        <p14:creationId xmlns:p14="http://schemas.microsoft.com/office/powerpoint/2010/main" val="207217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a:latin typeface="Futura Extra Black BT" panose="020B0903020204020204" pitchFamily="34" charset="0"/>
              </a:rPr>
              <a:t>CONTINUITY </a:t>
            </a:r>
            <a:r>
              <a:rPr lang="da-DK" sz="4000" i="1" dirty="0">
                <a:latin typeface="Garamond" panose="02020404030301010803" pitchFamily="18" charset="0"/>
              </a:rPr>
              <a:t>&amp;</a:t>
            </a:r>
            <a:r>
              <a:rPr lang="da-DK" sz="3200" dirty="0">
                <a:latin typeface="Futura Extra Black BT" panose="020B0903020204020204" pitchFamily="34" charset="0"/>
              </a:rPr>
              <a:t> DISCONTINUITY </a:t>
            </a:r>
            <a:r>
              <a:rPr lang="da-DK" sz="3200" dirty="0" smtClean="0">
                <a:latin typeface="Futura Extra Black BT" panose="020B0903020204020204" pitchFamily="34" charset="0"/>
              </a:rPr>
              <a:t>(2)</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lvl="0" indent="-457200">
              <a:spcBef>
                <a:spcPts val="600"/>
              </a:spcBef>
              <a:buNone/>
            </a:pPr>
            <a:r>
              <a:rPr lang="en-US" dirty="0">
                <a:solidFill>
                  <a:prstClr val="black"/>
                </a:solidFill>
              </a:rPr>
              <a:t>The distinction certainly “makes </a:t>
            </a:r>
            <a:r>
              <a:rPr lang="en-US" dirty="0" smtClean="0">
                <a:solidFill>
                  <a:prstClr val="black"/>
                </a:solidFill>
              </a:rPr>
              <a:t>sense,” </a:t>
            </a:r>
            <a:r>
              <a:rPr lang="en-US" dirty="0">
                <a:solidFill>
                  <a:prstClr val="black"/>
                </a:solidFill>
              </a:rPr>
              <a:t>and is probably indispensable for our ability to describe the world around us ―</a:t>
            </a:r>
          </a:p>
          <a:p>
            <a:pPr marL="342000" indent="-457200">
              <a:spcBef>
                <a:spcPts val="600"/>
              </a:spcBef>
              <a:buNone/>
            </a:pPr>
            <a:r>
              <a:rPr lang="en-US" dirty="0" smtClean="0"/>
              <a:t>yet</a:t>
            </a:r>
            <a:r>
              <a:rPr lang="en-US" dirty="0"/>
              <a:t>, like many other basic concepts, </a:t>
            </a:r>
            <a:r>
              <a:rPr lang="en-US" dirty="0" smtClean="0"/>
              <a:t>it may </a:t>
            </a:r>
            <a:r>
              <a:rPr lang="en-US" dirty="0"/>
              <a:t>appear less self-evident upon close inspection</a:t>
            </a:r>
            <a:r>
              <a:rPr lang="en-US" dirty="0" smtClean="0"/>
              <a:t>.</a:t>
            </a:r>
          </a:p>
        </p:txBody>
      </p:sp>
      <p:sp>
        <p:nvSpPr>
          <p:cNvPr id="4" name="Pladsholder til diasnummer 3"/>
          <p:cNvSpPr>
            <a:spLocks noGrp="1"/>
          </p:cNvSpPr>
          <p:nvPr>
            <p:ph type="sldNum" sz="quarter" idx="12"/>
          </p:nvPr>
        </p:nvSpPr>
        <p:spPr/>
        <p:txBody>
          <a:bodyPr/>
          <a:lstStyle/>
          <a:p>
            <a:fld id="{8E15ED7A-7D97-43EF-A7D1-975E9F0ACDAC}" type="slidenum">
              <a:rPr lang="da-DK" smtClean="0"/>
              <a:t>147</a:t>
            </a:fld>
            <a:endParaRPr lang="da-DK"/>
          </a:p>
        </p:txBody>
      </p:sp>
    </p:spTree>
    <p:extLst>
      <p:ext uri="{BB962C8B-B14F-4D97-AF65-F5344CB8AC3E}">
        <p14:creationId xmlns:p14="http://schemas.microsoft.com/office/powerpoint/2010/main" val="250150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WHY </a:t>
            </a:r>
            <a:r>
              <a:rPr lang="da-DK" sz="3200" dirty="0">
                <a:latin typeface="Futura Extra Black BT" panose="020B0903020204020204" pitchFamily="34" charset="0"/>
              </a:rPr>
              <a:t>ARE THERE SPECIES</a:t>
            </a:r>
            <a:r>
              <a:rPr lang="da-DK" sz="3200" dirty="0" smtClean="0">
                <a:latin typeface="Futura Extra Black BT" panose="020B0903020204020204" pitchFamily="34" charset="0"/>
              </a:rPr>
              <a:t>?</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a:t>Since </a:t>
            </a:r>
            <a:r>
              <a:rPr lang="en-US" b="1" dirty="0"/>
              <a:t>evolution</a:t>
            </a:r>
            <a:r>
              <a:rPr lang="en-US" dirty="0"/>
              <a:t> is believed to largely proceed </a:t>
            </a:r>
            <a:r>
              <a:rPr lang="en-US" b="1" dirty="0"/>
              <a:t>gradually</a:t>
            </a:r>
            <a:r>
              <a:rPr lang="en-US" dirty="0"/>
              <a:t> or accumulatively (if not incrementally)</a:t>
            </a:r>
          </a:p>
          <a:p>
            <a:pPr marL="342000" indent="-457200">
              <a:spcBef>
                <a:spcPts val="600"/>
              </a:spcBef>
              <a:buNone/>
            </a:pPr>
            <a:r>
              <a:rPr lang="en-US" dirty="0"/>
              <a:t>in a long, continuous series of “small steps,” </a:t>
            </a:r>
          </a:p>
          <a:p>
            <a:pPr marL="342000" indent="-457200">
              <a:spcBef>
                <a:spcPts val="600"/>
              </a:spcBef>
              <a:buNone/>
            </a:pPr>
            <a:r>
              <a:rPr lang="en-US" dirty="0"/>
              <a:t>we may ask why we </a:t>
            </a:r>
            <a:r>
              <a:rPr lang="en-US" dirty="0" smtClean="0"/>
              <a:t>at all do see </a:t>
            </a:r>
            <a:r>
              <a:rPr lang="en-US" dirty="0"/>
              <a:t>different species around us ― </a:t>
            </a:r>
          </a:p>
          <a:p>
            <a:pPr marL="342000" indent="-457200">
              <a:spcBef>
                <a:spcPts val="600"/>
              </a:spcBef>
              <a:buNone/>
            </a:pPr>
            <a:r>
              <a:rPr lang="en-US" dirty="0"/>
              <a:t>and never mistake, e.g., a chimpanzee for another human</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148</a:t>
            </a:fld>
            <a:endParaRPr lang="da-DK"/>
          </a:p>
        </p:txBody>
      </p:sp>
    </p:spTree>
    <p:extLst>
      <p:ext uri="{BB962C8B-B14F-4D97-AF65-F5344CB8AC3E}">
        <p14:creationId xmlns:p14="http://schemas.microsoft.com/office/powerpoint/2010/main" val="243252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ISOLATION </a:t>
            </a:r>
            <a:r>
              <a:rPr lang="da-DK" sz="4000" i="1" dirty="0" smtClean="0">
                <a:latin typeface="Garamond" panose="02020404030301010803" pitchFamily="18" charset="0"/>
              </a:rPr>
              <a:t>&amp;</a:t>
            </a:r>
            <a:r>
              <a:rPr lang="da-DK" sz="3200" dirty="0" smtClean="0">
                <a:latin typeface="Futura Extra Black BT" panose="020B0903020204020204" pitchFamily="34" charset="0"/>
              </a:rPr>
              <a:t> SPECIATION</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smtClean="0"/>
              <a:t>In order to explain this, biologists </a:t>
            </a:r>
            <a:r>
              <a:rPr lang="en-US" dirty="0"/>
              <a:t>have </a:t>
            </a:r>
            <a:r>
              <a:rPr lang="en-US" dirty="0" smtClean="0"/>
              <a:t>collected a rather long list </a:t>
            </a:r>
            <a:r>
              <a:rPr lang="en-US" dirty="0"/>
              <a:t>of </a:t>
            </a:r>
            <a:r>
              <a:rPr lang="en-US" b="1" dirty="0"/>
              <a:t>“isolating” mechanisms</a:t>
            </a:r>
            <a:r>
              <a:rPr lang="en-US" dirty="0"/>
              <a:t> </a:t>
            </a:r>
            <a:endParaRPr lang="en-US" dirty="0" smtClean="0"/>
          </a:p>
          <a:p>
            <a:pPr marL="342000" indent="-457200">
              <a:spcBef>
                <a:spcPts val="600"/>
              </a:spcBef>
              <a:buNone/>
            </a:pPr>
            <a:r>
              <a:rPr lang="en-US" dirty="0" smtClean="0"/>
              <a:t>that </a:t>
            </a:r>
            <a:r>
              <a:rPr lang="en-US" dirty="0"/>
              <a:t>can account </a:t>
            </a:r>
            <a:r>
              <a:rPr lang="en-US" dirty="0" smtClean="0"/>
              <a:t>for speciation</a:t>
            </a:r>
          </a:p>
          <a:p>
            <a:pPr marL="342000" indent="-457200">
              <a:spcBef>
                <a:spcPts val="600"/>
              </a:spcBef>
              <a:buNone/>
            </a:pPr>
            <a:r>
              <a:rPr lang="en-US" dirty="0" smtClean="0"/>
              <a:t>(but which </a:t>
            </a:r>
            <a:r>
              <a:rPr lang="en-US" dirty="0"/>
              <a:t>I will </a:t>
            </a:r>
            <a:r>
              <a:rPr lang="en-US" dirty="0" smtClean="0"/>
              <a:t>not </a:t>
            </a:r>
            <a:r>
              <a:rPr lang="en-US" dirty="0"/>
              <a:t>summarize today).</a:t>
            </a:r>
          </a:p>
        </p:txBody>
      </p:sp>
      <p:sp>
        <p:nvSpPr>
          <p:cNvPr id="4" name="Pladsholder til diasnummer 3"/>
          <p:cNvSpPr>
            <a:spLocks noGrp="1"/>
          </p:cNvSpPr>
          <p:nvPr>
            <p:ph type="sldNum" sz="quarter" idx="12"/>
          </p:nvPr>
        </p:nvSpPr>
        <p:spPr/>
        <p:txBody>
          <a:bodyPr/>
          <a:lstStyle/>
          <a:p>
            <a:fld id="{8E15ED7A-7D97-43EF-A7D1-975E9F0ACDAC}" type="slidenum">
              <a:rPr lang="da-DK" smtClean="0"/>
              <a:t>149</a:t>
            </a:fld>
            <a:endParaRPr lang="da-DK"/>
          </a:p>
        </p:txBody>
      </p:sp>
    </p:spTree>
    <p:extLst>
      <p:ext uri="{BB962C8B-B14F-4D97-AF65-F5344CB8AC3E}">
        <p14:creationId xmlns:p14="http://schemas.microsoft.com/office/powerpoint/2010/main" val="125387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t>15</a:t>
            </a:fld>
            <a:endParaRPr lang="da-DK" dirty="0"/>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490" y="548680"/>
            <a:ext cx="6957902" cy="5843690"/>
          </a:xfrm>
          <a:prstGeom prst="rect">
            <a:avLst/>
          </a:prstGeom>
        </p:spPr>
      </p:pic>
    </p:spTree>
    <p:extLst>
      <p:ext uri="{BB962C8B-B14F-4D97-AF65-F5344CB8AC3E}">
        <p14:creationId xmlns:p14="http://schemas.microsoft.com/office/powerpoint/2010/main" val="141865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74638"/>
            <a:ext cx="8640960" cy="1143000"/>
          </a:xfrm>
        </p:spPr>
        <p:txBody>
          <a:bodyPr>
            <a:normAutofit fontScale="90000"/>
          </a:bodyPr>
          <a:lstStyle/>
          <a:p>
            <a:r>
              <a:rPr lang="en-US" sz="3200" dirty="0" smtClean="0">
                <a:latin typeface="Futura Extra Black BT" panose="020B0903020204020204" pitchFamily="34" charset="0"/>
              </a:rPr>
              <a:t>MEMBERS </a:t>
            </a:r>
            <a:r>
              <a:rPr lang="en-US" sz="3200" dirty="0">
                <a:latin typeface="Futura Extra Black BT" panose="020B0903020204020204" pitchFamily="34" charset="0"/>
              </a:rPr>
              <a:t>OF </a:t>
            </a:r>
            <a:r>
              <a:rPr lang="en-US" sz="3600" i="1" dirty="0" smtClean="0">
                <a:latin typeface="Garamond" panose="02020404030301010803" pitchFamily="18" charset="0"/>
              </a:rPr>
              <a:t>Genus h.</a:t>
            </a:r>
            <a:r>
              <a:rPr lang="en-US" sz="3200" dirty="0" smtClean="0">
                <a:latin typeface="Futura Extra Black BT" panose="020B0903020204020204" pitchFamily="34" charset="0"/>
              </a:rPr>
              <a:t> </a:t>
            </a:r>
            <a:r>
              <a:rPr lang="en-US" sz="3200" dirty="0">
                <a:latin typeface="Futura Extra Black BT" panose="020B0903020204020204" pitchFamily="34" charset="0"/>
              </a:rPr>
              <a:t>PROBABLY DO NOT CONSTITUTE DIFFERENT SPECIES AT </a:t>
            </a:r>
            <a:r>
              <a:rPr lang="en-US" sz="3200" dirty="0" smtClean="0">
                <a:latin typeface="Futura Extra Black BT" panose="020B0903020204020204" pitchFamily="34" charset="0"/>
              </a:rPr>
              <a:t>ALL (1)</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412776"/>
            <a:ext cx="8229600" cy="4824536"/>
          </a:xfrm>
        </p:spPr>
        <p:txBody>
          <a:bodyPr anchor="ctr">
            <a:normAutofit/>
          </a:bodyPr>
          <a:lstStyle/>
          <a:p>
            <a:pPr marL="342000" indent="-457200">
              <a:spcBef>
                <a:spcPts val="600"/>
              </a:spcBef>
              <a:buNone/>
            </a:pPr>
            <a:r>
              <a:rPr lang="en-US" dirty="0" smtClean="0"/>
              <a:t>Suffice to say that one commonly proposed criterion is the claim </a:t>
            </a:r>
            <a:r>
              <a:rPr lang="en-US" dirty="0"/>
              <a:t>that </a:t>
            </a:r>
            <a:endParaRPr lang="en-US" dirty="0" smtClean="0"/>
          </a:p>
          <a:p>
            <a:pPr marL="342000" indent="-457200">
              <a:spcBef>
                <a:spcPts val="600"/>
              </a:spcBef>
              <a:buNone/>
            </a:pPr>
            <a:r>
              <a:rPr lang="en-US" dirty="0" smtClean="0"/>
              <a:t>two </a:t>
            </a:r>
            <a:r>
              <a:rPr lang="en-US" dirty="0"/>
              <a:t>lineages (of multicellular, sexually reproducing individuals) descending from a common ancestor </a:t>
            </a:r>
          </a:p>
          <a:p>
            <a:pPr marL="342000" indent="-457200">
              <a:spcBef>
                <a:spcPts val="600"/>
              </a:spcBef>
              <a:buNone/>
            </a:pPr>
            <a:r>
              <a:rPr lang="en-US" dirty="0"/>
              <a:t>will constitute two </a:t>
            </a:r>
            <a:r>
              <a:rPr lang="en-US" b="1" dirty="0"/>
              <a:t>different species</a:t>
            </a:r>
            <a:r>
              <a:rPr lang="en-US" dirty="0"/>
              <a:t> the moment their members </a:t>
            </a:r>
            <a:r>
              <a:rPr lang="en-US" b="1" dirty="0"/>
              <a:t>can no longer </a:t>
            </a:r>
            <a:r>
              <a:rPr lang="en-US" b="1" dirty="0" smtClean="0"/>
              <a:t>interbreed</a:t>
            </a:r>
          </a:p>
          <a:p>
            <a:pPr marL="342000" indent="-457200">
              <a:spcBef>
                <a:spcPts val="600"/>
              </a:spcBef>
              <a:buNone/>
            </a:pPr>
            <a:r>
              <a:rPr lang="en-US" dirty="0" smtClean="0"/>
              <a:t>and produce </a:t>
            </a:r>
            <a:r>
              <a:rPr lang="en-US" b="1" dirty="0" smtClean="0"/>
              <a:t>fertile offspring.</a:t>
            </a:r>
            <a:endParaRPr lang="en-US" b="1" dirty="0"/>
          </a:p>
        </p:txBody>
      </p:sp>
      <p:sp>
        <p:nvSpPr>
          <p:cNvPr id="4" name="Pladsholder til diasnummer 3"/>
          <p:cNvSpPr>
            <a:spLocks noGrp="1"/>
          </p:cNvSpPr>
          <p:nvPr>
            <p:ph type="sldNum" sz="quarter" idx="12"/>
          </p:nvPr>
        </p:nvSpPr>
        <p:spPr/>
        <p:txBody>
          <a:bodyPr/>
          <a:lstStyle/>
          <a:p>
            <a:fld id="{8E15ED7A-7D97-43EF-A7D1-975E9F0ACDAC}" type="slidenum">
              <a:rPr lang="da-DK" smtClean="0"/>
              <a:t>150</a:t>
            </a:fld>
            <a:endParaRPr lang="da-DK"/>
          </a:p>
        </p:txBody>
      </p:sp>
    </p:spTree>
    <p:extLst>
      <p:ext uri="{BB962C8B-B14F-4D97-AF65-F5344CB8AC3E}">
        <p14:creationId xmlns:p14="http://schemas.microsoft.com/office/powerpoint/2010/main" val="311530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74638"/>
            <a:ext cx="8640960" cy="1143000"/>
          </a:xfrm>
        </p:spPr>
        <p:txBody>
          <a:bodyPr>
            <a:normAutofit fontScale="90000"/>
          </a:bodyPr>
          <a:lstStyle/>
          <a:p>
            <a:r>
              <a:rPr lang="en-US" sz="3200" dirty="0" smtClean="0">
                <a:latin typeface="Futura Extra Black BT" panose="020B0903020204020204" pitchFamily="34" charset="0"/>
              </a:rPr>
              <a:t>MEMBERS </a:t>
            </a:r>
            <a:r>
              <a:rPr lang="en-US" sz="3200" dirty="0">
                <a:latin typeface="Futura Extra Black BT" panose="020B0903020204020204" pitchFamily="34" charset="0"/>
              </a:rPr>
              <a:t>OF </a:t>
            </a:r>
            <a:r>
              <a:rPr lang="en-US" sz="3600" i="1" dirty="0" smtClean="0">
                <a:latin typeface="Garamond" panose="02020404030301010803" pitchFamily="18" charset="0"/>
              </a:rPr>
              <a:t>Genus h.</a:t>
            </a:r>
            <a:r>
              <a:rPr lang="en-US" sz="3200" dirty="0" smtClean="0">
                <a:latin typeface="Futura Extra Black BT" panose="020B0903020204020204" pitchFamily="34" charset="0"/>
              </a:rPr>
              <a:t> </a:t>
            </a:r>
            <a:r>
              <a:rPr lang="en-US" sz="3200" dirty="0">
                <a:latin typeface="Futura Extra Black BT" panose="020B0903020204020204" pitchFamily="34" charset="0"/>
              </a:rPr>
              <a:t>PROBABLY DO NOT CONSTITUTE DIFFERENT SPECIES AT </a:t>
            </a:r>
            <a:r>
              <a:rPr lang="en-US" sz="3200" dirty="0" smtClean="0">
                <a:latin typeface="Futura Extra Black BT" panose="020B0903020204020204" pitchFamily="34" charset="0"/>
              </a:rPr>
              <a:t>ALL (2)</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a:t>Judged by this criterion, we (</a:t>
            </a:r>
            <a:r>
              <a:rPr lang="en-US" i="1" dirty="0"/>
              <a:t>H. sapiens</a:t>
            </a:r>
            <a:r>
              <a:rPr lang="en-US" dirty="0"/>
              <a:t>) and our ancestors in the </a:t>
            </a:r>
            <a:r>
              <a:rPr lang="en-US" i="1" dirty="0" smtClean="0"/>
              <a:t>Genus </a:t>
            </a:r>
            <a:r>
              <a:rPr lang="en-US" i="1" dirty="0"/>
              <a:t>h</a:t>
            </a:r>
            <a:r>
              <a:rPr lang="en-US" i="1" dirty="0" smtClean="0"/>
              <a:t>omo</a:t>
            </a:r>
            <a:r>
              <a:rPr lang="en-US" dirty="0" smtClean="0"/>
              <a:t> </a:t>
            </a:r>
            <a:r>
              <a:rPr lang="en-US" dirty="0"/>
              <a:t>―</a:t>
            </a:r>
          </a:p>
          <a:p>
            <a:pPr marL="342000" indent="-457200">
              <a:spcBef>
                <a:spcPts val="600"/>
              </a:spcBef>
              <a:buNone/>
            </a:pPr>
            <a:r>
              <a:rPr lang="en-US" dirty="0"/>
              <a:t>such as: </a:t>
            </a:r>
            <a:r>
              <a:rPr lang="en-US" i="1" dirty="0"/>
              <a:t>H. </a:t>
            </a:r>
            <a:r>
              <a:rPr lang="en-US" i="1" dirty="0" err="1"/>
              <a:t>habilis</a:t>
            </a:r>
            <a:r>
              <a:rPr lang="en-US" i="1" dirty="0"/>
              <a:t>, H. erectus, </a:t>
            </a:r>
            <a:endParaRPr lang="en-US" i="1" dirty="0" smtClean="0"/>
          </a:p>
          <a:p>
            <a:pPr marL="342000" indent="0">
              <a:spcBef>
                <a:spcPts val="0"/>
              </a:spcBef>
              <a:buNone/>
            </a:pPr>
            <a:r>
              <a:rPr lang="en-US" i="1" dirty="0" smtClean="0"/>
              <a:t>H</a:t>
            </a:r>
            <a:r>
              <a:rPr lang="en-US" i="1" dirty="0"/>
              <a:t>. </a:t>
            </a:r>
            <a:r>
              <a:rPr lang="en-US" i="1" dirty="0" err="1"/>
              <a:t>heidelbergensis</a:t>
            </a:r>
            <a:r>
              <a:rPr lang="en-US" i="1" dirty="0"/>
              <a:t>,</a:t>
            </a:r>
            <a:r>
              <a:rPr lang="en-US" dirty="0"/>
              <a:t> and </a:t>
            </a:r>
            <a:r>
              <a:rPr lang="en-US" i="1" dirty="0"/>
              <a:t>H. </a:t>
            </a:r>
            <a:r>
              <a:rPr lang="en-US" i="1" dirty="0" err="1"/>
              <a:t>neanderthalensis</a:t>
            </a:r>
            <a:r>
              <a:rPr lang="en-US" dirty="0"/>
              <a:t> ―</a:t>
            </a:r>
          </a:p>
          <a:p>
            <a:pPr marL="342000" indent="-457200">
              <a:spcBef>
                <a:spcPts val="600"/>
              </a:spcBef>
              <a:buNone/>
            </a:pPr>
            <a:r>
              <a:rPr lang="en-US" b="1" dirty="0"/>
              <a:t>probably</a:t>
            </a:r>
            <a:r>
              <a:rPr lang="en-US" dirty="0"/>
              <a:t> </a:t>
            </a:r>
            <a:r>
              <a:rPr lang="en-US" dirty="0" smtClean="0"/>
              <a:t>were (or are) </a:t>
            </a:r>
            <a:r>
              <a:rPr lang="en-US" b="1" dirty="0" smtClean="0"/>
              <a:t>not</a:t>
            </a:r>
            <a:r>
              <a:rPr lang="en-US" dirty="0" smtClean="0"/>
              <a:t> </a:t>
            </a:r>
            <a:r>
              <a:rPr lang="en-US" dirty="0"/>
              <a:t>different species at all</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151</a:t>
            </a:fld>
            <a:endParaRPr lang="da-DK"/>
          </a:p>
        </p:txBody>
      </p:sp>
    </p:spTree>
    <p:extLst>
      <p:ext uri="{BB962C8B-B14F-4D97-AF65-F5344CB8AC3E}">
        <p14:creationId xmlns:p14="http://schemas.microsoft.com/office/powerpoint/2010/main" val="119816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23528" y="1500174"/>
            <a:ext cx="8496248" cy="4714908"/>
          </a:xfrm>
        </p:spPr>
        <p:txBody>
          <a:bodyPr>
            <a:noAutofit/>
          </a:bodyPr>
          <a:lstStyle/>
          <a:p>
            <a:pPr>
              <a:spcBef>
                <a:spcPts val="1800"/>
              </a:spcBef>
            </a:pPr>
            <a:r>
              <a:rPr lang="en-US" sz="4000" dirty="0" smtClean="0">
                <a:solidFill>
                  <a:prstClr val="black"/>
                </a:solidFill>
                <a:latin typeface="Garamond" panose="02020404030301010803" pitchFamily="18" charset="0"/>
              </a:rPr>
              <a:t>Part II</a:t>
            </a:r>
            <a:r>
              <a:rPr lang="en-US" sz="800" dirty="0" smtClean="0">
                <a:solidFill>
                  <a:prstClr val="black"/>
                </a:solidFill>
                <a:latin typeface="Futura XBlk BT" pitchFamily="34" charset="0"/>
              </a:rPr>
              <a:t/>
            </a:r>
            <a:br>
              <a:rPr lang="en-US" sz="800" dirty="0" smtClean="0">
                <a:solidFill>
                  <a:prstClr val="black"/>
                </a:solidFill>
                <a:latin typeface="Futura XBlk BT" pitchFamily="34" charset="0"/>
              </a:rPr>
            </a:br>
            <a:r>
              <a:rPr lang="en-US" sz="800" dirty="0" smtClean="0">
                <a:solidFill>
                  <a:prstClr val="black"/>
                </a:solidFill>
                <a:latin typeface="Futura XBlk BT" pitchFamily="34" charset="0"/>
              </a:rPr>
              <a:t/>
            </a:r>
            <a:br>
              <a:rPr lang="en-US" sz="800" dirty="0" smtClean="0">
                <a:solidFill>
                  <a:prstClr val="black"/>
                </a:solidFill>
                <a:latin typeface="Futura XBlk BT" pitchFamily="34" charset="0"/>
              </a:rPr>
            </a:br>
            <a:r>
              <a:rPr lang="en-US" sz="4000" dirty="0" smtClean="0">
                <a:solidFill>
                  <a:prstClr val="black"/>
                </a:solidFill>
                <a:latin typeface="Garamond" panose="02020404030301010803" pitchFamily="18" charset="0"/>
              </a:rPr>
              <a:t>PSYCHOMETRICS-BASED SPECULATIONS</a:t>
            </a:r>
            <a:br>
              <a:rPr lang="en-US" sz="4000" dirty="0" smtClean="0">
                <a:solidFill>
                  <a:prstClr val="black"/>
                </a:solidFill>
                <a:latin typeface="Garamond" panose="02020404030301010803" pitchFamily="18" charset="0"/>
              </a:rPr>
            </a:br>
            <a:r>
              <a:rPr lang="en-US" sz="4000" dirty="0" smtClean="0">
                <a:solidFill>
                  <a:prstClr val="black"/>
                </a:solidFill>
                <a:latin typeface="Garamond" panose="02020404030301010803" pitchFamily="18" charset="0"/>
              </a:rPr>
              <a:t>on </a:t>
            </a:r>
            <a:r>
              <a:rPr lang="en-US" sz="4000" dirty="0">
                <a:solidFill>
                  <a:prstClr val="black"/>
                </a:solidFill>
                <a:latin typeface="Garamond" panose="02020404030301010803" pitchFamily="18" charset="0"/>
              </a:rPr>
              <a:t>our </a:t>
            </a:r>
            <a:r>
              <a:rPr lang="en-US" sz="4000" dirty="0" smtClean="0">
                <a:solidFill>
                  <a:prstClr val="black"/>
                </a:solidFill>
                <a:latin typeface="Garamond" panose="02020404030301010803" pitchFamily="18" charset="0"/>
              </a:rPr>
              <a:t>69+ </a:t>
            </a:r>
            <a:r>
              <a:rPr lang="en-US" sz="4000" dirty="0">
                <a:solidFill>
                  <a:prstClr val="black"/>
                </a:solidFill>
                <a:latin typeface="Garamond" panose="02020404030301010803" pitchFamily="18" charset="0"/>
              </a:rPr>
              <a:t>differentiated </a:t>
            </a:r>
            <a:r>
              <a:rPr lang="en-US" sz="4000" dirty="0" smtClean="0">
                <a:solidFill>
                  <a:prstClr val="black"/>
                </a:solidFill>
                <a:latin typeface="Garamond" panose="02020404030301010803" pitchFamily="18" charset="0"/>
              </a:rPr>
              <a:t>abilities</a:t>
            </a:r>
            <a:endParaRPr lang="en-US" sz="4000" i="1" dirty="0">
              <a:latin typeface="Garamond" pitchFamily="18" charset="0"/>
            </a:endParaRPr>
          </a:p>
        </p:txBody>
      </p:sp>
      <p:sp>
        <p:nvSpPr>
          <p:cNvPr id="5" name="Pladsholder til diasnummer 4"/>
          <p:cNvSpPr>
            <a:spLocks noGrp="1"/>
          </p:cNvSpPr>
          <p:nvPr>
            <p:ph type="sldNum" sz="quarter" idx="12"/>
          </p:nvPr>
        </p:nvSpPr>
        <p:spPr/>
        <p:txBody>
          <a:bodyPr/>
          <a:lstStyle/>
          <a:p>
            <a:fld id="{ACEB7656-9849-4073-9CB9-EAB462FBDF4D}" type="slidenum">
              <a:rPr lang="da-DK" smtClean="0">
                <a:solidFill>
                  <a:prstClr val="black">
                    <a:tint val="75000"/>
                  </a:prstClr>
                </a:solidFill>
              </a:rPr>
              <a:pPr/>
              <a:t>152</a:t>
            </a:fld>
            <a:endParaRPr lang="da-DK">
              <a:solidFill>
                <a:prstClr val="black">
                  <a:tint val="75000"/>
                </a:prstClr>
              </a:solidFill>
            </a:endParaRPr>
          </a:p>
        </p:txBody>
      </p:sp>
      <p:sp>
        <p:nvSpPr>
          <p:cNvPr id="7" name="Rectangle 1"/>
          <p:cNvSpPr>
            <a:spLocks noChangeArrowheads="1"/>
          </p:cNvSpPr>
          <p:nvPr/>
        </p:nvSpPr>
        <p:spPr bwMode="auto">
          <a:xfrm>
            <a:off x="6264000" y="252000"/>
            <a:ext cx="255577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en-US" sz="1400" dirty="0" smtClean="0">
                <a:solidFill>
                  <a:srgbClr val="FF0000"/>
                </a:solidFill>
                <a:latin typeface="Futura XBlk BT" pitchFamily="34" charset="0"/>
                <a:ea typeface="Calibri" pitchFamily="34" charset="0"/>
                <a:cs typeface="Helvetica"/>
              </a:rPr>
              <a:t>C</a:t>
            </a:r>
            <a:r>
              <a:rPr lang="en-US" sz="1400" dirty="0" smtClean="0">
                <a:solidFill>
                  <a:srgbClr val="FFC000"/>
                </a:solidFill>
                <a:latin typeface="Futura XBlk BT" pitchFamily="34" charset="0"/>
                <a:ea typeface="Calibri" pitchFamily="34" charset="0"/>
                <a:cs typeface="Helvetica"/>
              </a:rPr>
              <a:t>A</a:t>
            </a:r>
            <a:r>
              <a:rPr lang="en-US" sz="1400" dirty="0" smtClean="0">
                <a:solidFill>
                  <a:srgbClr val="800080"/>
                </a:solidFill>
                <a:latin typeface="Futura XBlk BT" pitchFamily="34" charset="0"/>
                <a:ea typeface="Calibri" pitchFamily="34" charset="0"/>
                <a:cs typeface="Helvetica"/>
              </a:rPr>
              <a:t>P</a:t>
            </a:r>
            <a:r>
              <a:rPr lang="en-US" sz="1400" dirty="0" smtClean="0">
                <a:solidFill>
                  <a:srgbClr val="0000CC"/>
                </a:solidFill>
                <a:latin typeface="Futura XBlk BT" pitchFamily="34" charset="0"/>
                <a:ea typeface="Calibri" pitchFamily="34" charset="0"/>
                <a:cs typeface="Helvetica"/>
              </a:rPr>
              <a:t>A</a:t>
            </a:r>
            <a:r>
              <a:rPr lang="en-US" sz="1400" dirty="0" smtClean="0">
                <a:solidFill>
                  <a:srgbClr val="FF00FF"/>
                </a:solidFill>
                <a:latin typeface="Futura XBlk BT" pitchFamily="34" charset="0"/>
                <a:ea typeface="Calibri" pitchFamily="34" charset="0"/>
                <a:cs typeface="Helvetica"/>
              </a:rPr>
              <a:t>B</a:t>
            </a:r>
            <a:r>
              <a:rPr lang="en-US" sz="1400" dirty="0" smtClean="0">
                <a:solidFill>
                  <a:srgbClr val="FF3300"/>
                </a:solidFill>
                <a:latin typeface="Futura XBlk BT" pitchFamily="34" charset="0"/>
                <a:ea typeface="Calibri" pitchFamily="34" charset="0"/>
                <a:cs typeface="Helvetica"/>
              </a:rPr>
              <a:t>I</a:t>
            </a:r>
            <a:r>
              <a:rPr lang="en-US" sz="1400" dirty="0" smtClean="0">
                <a:solidFill>
                  <a:srgbClr val="FFC000"/>
                </a:solidFill>
                <a:latin typeface="Futura XBlk BT" pitchFamily="34" charset="0"/>
                <a:ea typeface="Calibri" pitchFamily="34" charset="0"/>
                <a:cs typeface="Helvetica"/>
              </a:rPr>
              <a:t>L</a:t>
            </a:r>
            <a:r>
              <a:rPr lang="en-US" sz="1400" dirty="0" smtClean="0">
                <a:solidFill>
                  <a:srgbClr val="800080"/>
                </a:solidFill>
                <a:latin typeface="Futura XBlk BT" pitchFamily="34" charset="0"/>
                <a:ea typeface="Calibri" pitchFamily="34" charset="0"/>
                <a:cs typeface="Helvetica"/>
              </a:rPr>
              <a:t>I</a:t>
            </a:r>
            <a:r>
              <a:rPr lang="en-US" sz="1400" dirty="0" smtClean="0">
                <a:solidFill>
                  <a:srgbClr val="0000CC"/>
                </a:solidFill>
                <a:latin typeface="Futura XBlk BT" pitchFamily="34" charset="0"/>
                <a:ea typeface="Calibri" pitchFamily="34" charset="0"/>
                <a:cs typeface="Helvetica"/>
              </a:rPr>
              <a:t>T</a:t>
            </a:r>
            <a:r>
              <a:rPr lang="en-US" sz="1400" dirty="0" smtClean="0">
                <a:solidFill>
                  <a:srgbClr val="FF33CC"/>
                </a:solidFill>
                <a:latin typeface="Futura XBlk BT" pitchFamily="34" charset="0"/>
                <a:ea typeface="Calibri" pitchFamily="34" charset="0"/>
                <a:cs typeface="Helvetica"/>
              </a:rPr>
              <a:t>Y</a:t>
            </a:r>
            <a:r>
              <a:rPr lang="en-US" sz="1400" dirty="0" smtClean="0">
                <a:solidFill>
                  <a:srgbClr val="FF33CC"/>
                </a:solidFill>
              </a:rPr>
              <a:t> </a:t>
            </a:r>
            <a:endParaRPr lang="en-US" sz="1400" i="1" dirty="0" smtClean="0">
              <a:solidFill>
                <a:srgbClr val="000000"/>
              </a:solidFill>
              <a:latin typeface="Garamond" pitchFamily="18" charset="0"/>
              <a:ea typeface="Times New Roman" pitchFamily="18" charset="0"/>
              <a:cs typeface="Gill Sans MT" pitchFamily="34" charset="0"/>
            </a:endParaRPr>
          </a:p>
          <a:p>
            <a:pPr algn="r" eaLnBrk="0" fontAlgn="base" hangingPunct="0">
              <a:spcBef>
                <a:spcPct val="0"/>
              </a:spcBef>
              <a:spcAft>
                <a:spcPct val="0"/>
              </a:spcAft>
            </a:pPr>
            <a:r>
              <a:rPr lang="en-US" sz="1400" i="1" dirty="0" smtClean="0">
                <a:solidFill>
                  <a:srgbClr val="000000"/>
                </a:solidFill>
                <a:latin typeface="Garamond" pitchFamily="18" charset="0"/>
                <a:ea typeface="Times New Roman" pitchFamily="18" charset="0"/>
                <a:cs typeface="Gill Sans MT" pitchFamily="34" charset="0"/>
              </a:rPr>
              <a:t>Enabling good work</a:t>
            </a:r>
            <a:endParaRPr lang="da-DK" sz="1400" dirty="0" smtClean="0">
              <a:solidFill>
                <a:prstClr val="black"/>
              </a:solidFill>
              <a:latin typeface="Arial" pitchFamily="34" charset="0"/>
            </a:endParaRPr>
          </a:p>
        </p:txBody>
      </p:sp>
    </p:spTree>
    <p:extLst>
      <p:ext uri="{BB962C8B-B14F-4D97-AF65-F5344CB8AC3E}">
        <p14:creationId xmlns:p14="http://schemas.microsoft.com/office/powerpoint/2010/main" val="415650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23528" y="1500174"/>
            <a:ext cx="8496248" cy="4714908"/>
          </a:xfrm>
        </p:spPr>
        <p:txBody>
          <a:bodyPr>
            <a:noAutofit/>
          </a:bodyPr>
          <a:lstStyle/>
          <a:p>
            <a:pPr>
              <a:spcBef>
                <a:spcPts val="1800"/>
              </a:spcBef>
            </a:pPr>
            <a:r>
              <a:rPr lang="en-US" sz="4000" dirty="0" smtClean="0">
                <a:solidFill>
                  <a:prstClr val="black"/>
                </a:solidFill>
                <a:latin typeface="Futura XBlk BT" pitchFamily="34" charset="0"/>
              </a:rPr>
              <a:t>7</a:t>
            </a:r>
            <a:r>
              <a:rPr lang="en-US" sz="800" dirty="0" smtClean="0">
                <a:solidFill>
                  <a:prstClr val="black"/>
                </a:solidFill>
                <a:latin typeface="Futura XBlk BT" pitchFamily="34" charset="0"/>
              </a:rPr>
              <a:t/>
            </a:r>
            <a:br>
              <a:rPr lang="en-US" sz="800" dirty="0" smtClean="0">
                <a:solidFill>
                  <a:prstClr val="black"/>
                </a:solidFill>
                <a:latin typeface="Futura XBlk BT" pitchFamily="34" charset="0"/>
              </a:rPr>
            </a:br>
            <a:r>
              <a:rPr lang="en-US" sz="800" dirty="0" smtClean="0">
                <a:solidFill>
                  <a:prstClr val="black"/>
                </a:solidFill>
                <a:latin typeface="Futura XBlk BT" pitchFamily="34" charset="0"/>
              </a:rPr>
              <a:t/>
            </a:r>
            <a:br>
              <a:rPr lang="en-US" sz="800" dirty="0" smtClean="0">
                <a:solidFill>
                  <a:prstClr val="black"/>
                </a:solidFill>
                <a:latin typeface="Futura XBlk BT" pitchFamily="34" charset="0"/>
              </a:rPr>
            </a:br>
            <a:r>
              <a:rPr lang="en-US" sz="4000" dirty="0" smtClean="0">
                <a:solidFill>
                  <a:prstClr val="black"/>
                </a:solidFill>
                <a:latin typeface="Futura XBlk BT"/>
              </a:rPr>
              <a:t>THE “POSITIVE MANIFOLD”</a:t>
            </a:r>
            <a:endParaRPr lang="en-US" sz="4000" i="1" dirty="0">
              <a:latin typeface="Garamond" pitchFamily="18" charset="0"/>
            </a:endParaRPr>
          </a:p>
        </p:txBody>
      </p:sp>
      <p:sp>
        <p:nvSpPr>
          <p:cNvPr id="5" name="Pladsholder til diasnummer 4"/>
          <p:cNvSpPr>
            <a:spLocks noGrp="1"/>
          </p:cNvSpPr>
          <p:nvPr>
            <p:ph type="sldNum" sz="quarter" idx="12"/>
          </p:nvPr>
        </p:nvSpPr>
        <p:spPr/>
        <p:txBody>
          <a:bodyPr/>
          <a:lstStyle/>
          <a:p>
            <a:fld id="{ACEB7656-9849-4073-9CB9-EAB462FBDF4D}" type="slidenum">
              <a:rPr lang="da-DK" smtClean="0">
                <a:solidFill>
                  <a:prstClr val="black">
                    <a:tint val="75000"/>
                  </a:prstClr>
                </a:solidFill>
              </a:rPr>
              <a:pPr/>
              <a:t>153</a:t>
            </a:fld>
            <a:endParaRPr lang="da-DK">
              <a:solidFill>
                <a:prstClr val="black">
                  <a:tint val="75000"/>
                </a:prstClr>
              </a:solidFill>
            </a:endParaRPr>
          </a:p>
        </p:txBody>
      </p:sp>
      <p:sp>
        <p:nvSpPr>
          <p:cNvPr id="7" name="Rectangle 1"/>
          <p:cNvSpPr>
            <a:spLocks noChangeArrowheads="1"/>
          </p:cNvSpPr>
          <p:nvPr/>
        </p:nvSpPr>
        <p:spPr bwMode="auto">
          <a:xfrm>
            <a:off x="6264000" y="252000"/>
            <a:ext cx="255577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en-US" sz="1400" dirty="0" smtClean="0">
                <a:solidFill>
                  <a:srgbClr val="FF0000"/>
                </a:solidFill>
                <a:latin typeface="Futura XBlk BT" pitchFamily="34" charset="0"/>
                <a:ea typeface="Calibri" pitchFamily="34" charset="0"/>
                <a:cs typeface="Helvetica"/>
              </a:rPr>
              <a:t>C</a:t>
            </a:r>
            <a:r>
              <a:rPr lang="en-US" sz="1400" dirty="0" smtClean="0">
                <a:solidFill>
                  <a:srgbClr val="FFC000"/>
                </a:solidFill>
                <a:latin typeface="Futura XBlk BT" pitchFamily="34" charset="0"/>
                <a:ea typeface="Calibri" pitchFamily="34" charset="0"/>
                <a:cs typeface="Helvetica"/>
              </a:rPr>
              <a:t>A</a:t>
            </a:r>
            <a:r>
              <a:rPr lang="en-US" sz="1400" dirty="0" smtClean="0">
                <a:solidFill>
                  <a:srgbClr val="800080"/>
                </a:solidFill>
                <a:latin typeface="Futura XBlk BT" pitchFamily="34" charset="0"/>
                <a:ea typeface="Calibri" pitchFamily="34" charset="0"/>
                <a:cs typeface="Helvetica"/>
              </a:rPr>
              <a:t>P</a:t>
            </a:r>
            <a:r>
              <a:rPr lang="en-US" sz="1400" dirty="0" smtClean="0">
                <a:solidFill>
                  <a:srgbClr val="0000CC"/>
                </a:solidFill>
                <a:latin typeface="Futura XBlk BT" pitchFamily="34" charset="0"/>
                <a:ea typeface="Calibri" pitchFamily="34" charset="0"/>
                <a:cs typeface="Helvetica"/>
              </a:rPr>
              <a:t>A</a:t>
            </a:r>
            <a:r>
              <a:rPr lang="en-US" sz="1400" dirty="0" smtClean="0">
                <a:solidFill>
                  <a:srgbClr val="FF00FF"/>
                </a:solidFill>
                <a:latin typeface="Futura XBlk BT" pitchFamily="34" charset="0"/>
                <a:ea typeface="Calibri" pitchFamily="34" charset="0"/>
                <a:cs typeface="Helvetica"/>
              </a:rPr>
              <a:t>B</a:t>
            </a:r>
            <a:r>
              <a:rPr lang="en-US" sz="1400" dirty="0" smtClean="0">
                <a:solidFill>
                  <a:srgbClr val="FF3300"/>
                </a:solidFill>
                <a:latin typeface="Futura XBlk BT" pitchFamily="34" charset="0"/>
                <a:ea typeface="Calibri" pitchFamily="34" charset="0"/>
                <a:cs typeface="Helvetica"/>
              </a:rPr>
              <a:t>I</a:t>
            </a:r>
            <a:r>
              <a:rPr lang="en-US" sz="1400" dirty="0" smtClean="0">
                <a:solidFill>
                  <a:srgbClr val="FFC000"/>
                </a:solidFill>
                <a:latin typeface="Futura XBlk BT" pitchFamily="34" charset="0"/>
                <a:ea typeface="Calibri" pitchFamily="34" charset="0"/>
                <a:cs typeface="Helvetica"/>
              </a:rPr>
              <a:t>L</a:t>
            </a:r>
            <a:r>
              <a:rPr lang="en-US" sz="1400" dirty="0" smtClean="0">
                <a:solidFill>
                  <a:srgbClr val="800080"/>
                </a:solidFill>
                <a:latin typeface="Futura XBlk BT" pitchFamily="34" charset="0"/>
                <a:ea typeface="Calibri" pitchFamily="34" charset="0"/>
                <a:cs typeface="Helvetica"/>
              </a:rPr>
              <a:t>I</a:t>
            </a:r>
            <a:r>
              <a:rPr lang="en-US" sz="1400" dirty="0" smtClean="0">
                <a:solidFill>
                  <a:srgbClr val="0000CC"/>
                </a:solidFill>
                <a:latin typeface="Futura XBlk BT" pitchFamily="34" charset="0"/>
                <a:ea typeface="Calibri" pitchFamily="34" charset="0"/>
                <a:cs typeface="Helvetica"/>
              </a:rPr>
              <a:t>T</a:t>
            </a:r>
            <a:r>
              <a:rPr lang="en-US" sz="1400" dirty="0" smtClean="0">
                <a:solidFill>
                  <a:srgbClr val="FF33CC"/>
                </a:solidFill>
                <a:latin typeface="Futura XBlk BT" pitchFamily="34" charset="0"/>
                <a:ea typeface="Calibri" pitchFamily="34" charset="0"/>
                <a:cs typeface="Helvetica"/>
              </a:rPr>
              <a:t>Y</a:t>
            </a:r>
            <a:r>
              <a:rPr lang="en-US" sz="1400" dirty="0" smtClean="0">
                <a:solidFill>
                  <a:srgbClr val="FF33CC"/>
                </a:solidFill>
              </a:rPr>
              <a:t> </a:t>
            </a:r>
            <a:endParaRPr lang="en-US" sz="1400" i="1" dirty="0" smtClean="0">
              <a:solidFill>
                <a:srgbClr val="000000"/>
              </a:solidFill>
              <a:latin typeface="Garamond" pitchFamily="18" charset="0"/>
              <a:ea typeface="Times New Roman" pitchFamily="18" charset="0"/>
              <a:cs typeface="Gill Sans MT" pitchFamily="34" charset="0"/>
            </a:endParaRPr>
          </a:p>
          <a:p>
            <a:pPr algn="r" eaLnBrk="0" fontAlgn="base" hangingPunct="0">
              <a:spcBef>
                <a:spcPct val="0"/>
              </a:spcBef>
              <a:spcAft>
                <a:spcPct val="0"/>
              </a:spcAft>
            </a:pPr>
            <a:r>
              <a:rPr lang="en-US" sz="1400" i="1" dirty="0" smtClean="0">
                <a:solidFill>
                  <a:srgbClr val="000000"/>
                </a:solidFill>
                <a:latin typeface="Garamond" pitchFamily="18" charset="0"/>
                <a:ea typeface="Times New Roman" pitchFamily="18" charset="0"/>
                <a:cs typeface="Gill Sans MT" pitchFamily="34" charset="0"/>
              </a:rPr>
              <a:t>Enabling good work</a:t>
            </a:r>
            <a:endParaRPr lang="da-DK" sz="1400" dirty="0" smtClean="0">
              <a:solidFill>
                <a:prstClr val="black"/>
              </a:solidFill>
              <a:latin typeface="Arial" pitchFamily="34" charset="0"/>
            </a:endParaRPr>
          </a:p>
        </p:txBody>
      </p:sp>
    </p:spTree>
    <p:extLst>
      <p:ext uri="{BB962C8B-B14F-4D97-AF65-F5344CB8AC3E}">
        <p14:creationId xmlns:p14="http://schemas.microsoft.com/office/powerpoint/2010/main" val="58367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a:latin typeface="Futura XBlk BT" panose="020B0903020204020204" pitchFamily="34" charset="0"/>
              </a:rPr>
              <a:t>WHAT PSYCHOMETRIC </a:t>
            </a:r>
            <a:r>
              <a:rPr lang="en-US" sz="3200" dirty="0" smtClean="0">
                <a:latin typeface="Futura XBlk BT" panose="020B0903020204020204" pitchFamily="34" charset="0"/>
              </a:rPr>
              <a:t>ANALYSIS</a:t>
            </a:r>
            <a:br>
              <a:rPr lang="en-US" sz="3200" dirty="0" smtClean="0">
                <a:latin typeface="Futura XBlk BT" panose="020B0903020204020204" pitchFamily="34" charset="0"/>
              </a:rPr>
            </a:br>
            <a:r>
              <a:rPr lang="en-US" sz="3200" dirty="0" smtClean="0">
                <a:latin typeface="Futura XBlk BT" panose="020B0903020204020204" pitchFamily="34" charset="0"/>
              </a:rPr>
              <a:t>CAN </a:t>
            </a:r>
            <a:r>
              <a:rPr lang="en-US" sz="3200" dirty="0">
                <a:latin typeface="Futura XBlk BT" panose="020B0903020204020204" pitchFamily="34" charset="0"/>
              </a:rPr>
              <a:t>DISCOVER</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lstStyle/>
          <a:p>
            <a:pPr marL="360000" indent="-360000">
              <a:spcBef>
                <a:spcPts val="600"/>
              </a:spcBef>
              <a:buNone/>
            </a:pPr>
            <a:r>
              <a:rPr lang="en-US" dirty="0" smtClean="0"/>
              <a:t>Subjecting </a:t>
            </a:r>
            <a:r>
              <a:rPr lang="en-US" b="1" dirty="0"/>
              <a:t>data from psychometric intelligence testing</a:t>
            </a:r>
            <a:r>
              <a:rPr lang="en-US" dirty="0"/>
              <a:t> </a:t>
            </a:r>
            <a:endParaRPr lang="en-US" dirty="0" smtClean="0"/>
          </a:p>
          <a:p>
            <a:pPr marL="360000" indent="-360000">
              <a:spcBef>
                <a:spcPts val="600"/>
              </a:spcBef>
              <a:buNone/>
            </a:pPr>
            <a:r>
              <a:rPr lang="en-US" b="1" dirty="0" smtClean="0"/>
              <a:t>to</a:t>
            </a:r>
            <a:r>
              <a:rPr lang="en-US" dirty="0" smtClean="0"/>
              <a:t> </a:t>
            </a:r>
            <a:r>
              <a:rPr lang="en-US" dirty="0"/>
              <a:t>mathematical regression analysis (such as exploratory and confirmatory </a:t>
            </a:r>
            <a:r>
              <a:rPr lang="en-US" b="1" dirty="0" smtClean="0"/>
              <a:t>factor </a:t>
            </a:r>
            <a:r>
              <a:rPr lang="en-US" b="1" dirty="0"/>
              <a:t>analysis</a:t>
            </a:r>
            <a:r>
              <a:rPr lang="en-US" dirty="0"/>
              <a:t>) </a:t>
            </a:r>
            <a:endParaRPr lang="en-US" dirty="0" smtClean="0"/>
          </a:p>
          <a:p>
            <a:pPr marL="360000" indent="-360000">
              <a:spcBef>
                <a:spcPts val="600"/>
              </a:spcBef>
              <a:buNone/>
            </a:pPr>
            <a:r>
              <a:rPr lang="en-US" b="1" dirty="0" smtClean="0"/>
              <a:t>can </a:t>
            </a:r>
            <a:r>
              <a:rPr lang="en-US" b="1" dirty="0"/>
              <a:t>only help us discover</a:t>
            </a:r>
            <a:r>
              <a:rPr lang="en-US" dirty="0"/>
              <a:t> (i.e., sort out) </a:t>
            </a:r>
            <a:r>
              <a:rPr lang="en-US" b="1" dirty="0"/>
              <a:t>abilities which are differentiated</a:t>
            </a:r>
            <a:r>
              <a:rPr lang="en-US" dirty="0"/>
              <a:t> (i.e., differ in strength from one person to another).</a:t>
            </a:r>
            <a:endParaRPr lang="da-DK" dirty="0"/>
          </a:p>
        </p:txBody>
      </p:sp>
      <p:sp>
        <p:nvSpPr>
          <p:cNvPr id="4" name="Pladsholder til diasnummer 3"/>
          <p:cNvSpPr>
            <a:spLocks noGrp="1"/>
          </p:cNvSpPr>
          <p:nvPr>
            <p:ph type="sldNum" sz="quarter" idx="12"/>
          </p:nvPr>
        </p:nvSpPr>
        <p:spPr/>
        <p:txBody>
          <a:bodyPr/>
          <a:lstStyle/>
          <a:p>
            <a:fld id="{ACEB7656-9849-4073-9CB9-EAB462FBDF4D}" type="slidenum">
              <a:rPr lang="da-DK" smtClean="0">
                <a:solidFill>
                  <a:prstClr val="black">
                    <a:tint val="75000"/>
                  </a:prstClr>
                </a:solidFill>
              </a:rPr>
              <a:pPr/>
              <a:t>154</a:t>
            </a:fld>
            <a:endParaRPr lang="da-DK">
              <a:solidFill>
                <a:prstClr val="black">
                  <a:tint val="75000"/>
                </a:prstClr>
              </a:solidFill>
            </a:endParaRPr>
          </a:p>
        </p:txBody>
      </p:sp>
    </p:spTree>
    <p:extLst>
      <p:ext uri="{BB962C8B-B14F-4D97-AF65-F5344CB8AC3E}">
        <p14:creationId xmlns:p14="http://schemas.microsoft.com/office/powerpoint/2010/main" val="248627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BUT MANY HUMAN ABILITIES ARE PROBABLY NON-DIFFERTIATED</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lstStyle/>
          <a:p>
            <a:pPr marL="360000" indent="-360000">
              <a:spcBef>
                <a:spcPts val="600"/>
              </a:spcBef>
              <a:buNone/>
            </a:pPr>
            <a:r>
              <a:rPr lang="en-US" dirty="0"/>
              <a:t>This </a:t>
            </a:r>
            <a:r>
              <a:rPr lang="en-US" dirty="0" smtClean="0"/>
              <a:t>is </a:t>
            </a:r>
            <a:r>
              <a:rPr lang="en-US" dirty="0"/>
              <a:t>worth keeping in mind, since </a:t>
            </a:r>
            <a:r>
              <a:rPr lang="en-US" dirty="0" smtClean="0"/>
              <a:t>humans </a:t>
            </a:r>
            <a:r>
              <a:rPr lang="en-US" dirty="0"/>
              <a:t>(like other animals) </a:t>
            </a:r>
            <a:r>
              <a:rPr lang="en-US" dirty="0" smtClean="0"/>
              <a:t>may well possess a great </a:t>
            </a:r>
            <a:r>
              <a:rPr lang="en-US" b="1" dirty="0"/>
              <a:t>many cognitive abilities</a:t>
            </a:r>
            <a:r>
              <a:rPr lang="en-US" dirty="0"/>
              <a:t> which </a:t>
            </a:r>
            <a:r>
              <a:rPr lang="en-US" b="1" dirty="0"/>
              <a:t>are completely </a:t>
            </a:r>
            <a:r>
              <a:rPr lang="en-US" b="1" dirty="0" smtClean="0"/>
              <a:t>non-differentiated</a:t>
            </a:r>
            <a:r>
              <a:rPr lang="en-US" dirty="0" smtClean="0"/>
              <a:t>.</a:t>
            </a:r>
          </a:p>
          <a:p>
            <a:pPr marL="360000" indent="-360000">
              <a:spcBef>
                <a:spcPts val="600"/>
              </a:spcBef>
              <a:buNone/>
            </a:pPr>
            <a:r>
              <a:rPr lang="en-US" dirty="0"/>
              <a:t>I offer, as an example, Luria’s famous case </a:t>
            </a:r>
            <a:r>
              <a:rPr lang="en-US" dirty="0" smtClean="0"/>
              <a:t>story </a:t>
            </a:r>
            <a:r>
              <a:rPr lang="en-US" dirty="0"/>
              <a:t>of </a:t>
            </a:r>
            <a:r>
              <a:rPr lang="en-US" dirty="0" smtClean="0"/>
              <a:t>a patient </a:t>
            </a:r>
            <a:r>
              <a:rPr lang="en-US" dirty="0"/>
              <a:t>suffering from </a:t>
            </a:r>
            <a:r>
              <a:rPr lang="en-US" b="1" dirty="0" smtClean="0"/>
              <a:t>visual </a:t>
            </a:r>
            <a:r>
              <a:rPr lang="en-US" b="1" dirty="0"/>
              <a:t>agnosia</a:t>
            </a:r>
            <a:r>
              <a:rPr lang="en-US" dirty="0"/>
              <a:t> due to a </a:t>
            </a:r>
            <a:r>
              <a:rPr lang="en-US" b="1" dirty="0"/>
              <a:t>damaged</a:t>
            </a:r>
            <a:r>
              <a:rPr lang="en-US" dirty="0"/>
              <a:t> secondary, </a:t>
            </a:r>
            <a:r>
              <a:rPr lang="en-US" b="1" dirty="0"/>
              <a:t>“synthesizing”</a:t>
            </a:r>
            <a:r>
              <a:rPr lang="en-US" dirty="0"/>
              <a:t> area of the visual cortex:</a:t>
            </a:r>
          </a:p>
        </p:txBody>
      </p:sp>
      <p:sp>
        <p:nvSpPr>
          <p:cNvPr id="4" name="Pladsholder til diasnummer 3"/>
          <p:cNvSpPr>
            <a:spLocks noGrp="1"/>
          </p:cNvSpPr>
          <p:nvPr>
            <p:ph type="sldNum" sz="quarter" idx="12"/>
          </p:nvPr>
        </p:nvSpPr>
        <p:spPr/>
        <p:txBody>
          <a:bodyPr/>
          <a:lstStyle/>
          <a:p>
            <a:fld id="{ACEB7656-9849-4073-9CB9-EAB462FBDF4D}" type="slidenum">
              <a:rPr lang="da-DK" smtClean="0">
                <a:solidFill>
                  <a:prstClr val="black">
                    <a:tint val="75000"/>
                  </a:prstClr>
                </a:solidFill>
              </a:rPr>
              <a:pPr/>
              <a:t>155</a:t>
            </a:fld>
            <a:endParaRPr lang="da-DK">
              <a:solidFill>
                <a:prstClr val="black">
                  <a:tint val="75000"/>
                </a:prstClr>
              </a:solidFill>
            </a:endParaRPr>
          </a:p>
        </p:txBody>
      </p:sp>
    </p:spTree>
    <p:extLst>
      <p:ext uri="{BB962C8B-B14F-4D97-AF65-F5344CB8AC3E}">
        <p14:creationId xmlns:p14="http://schemas.microsoft.com/office/powerpoint/2010/main" val="405718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BBF2FF-BC4B-4A85-9EEF-814EB1C15F6B}" type="slidenum">
              <a:rPr lang="da-DK" smtClean="0">
                <a:solidFill>
                  <a:prstClr val="black">
                    <a:tint val="75000"/>
                  </a:prstClr>
                </a:solidFill>
              </a:rPr>
              <a:pPr/>
              <a:t>156</a:t>
            </a:fld>
            <a:endParaRPr lang="da-DK">
              <a:solidFill>
                <a:prstClr val="black">
                  <a:tint val="75000"/>
                </a:prstClr>
              </a:solidFill>
            </a:endParaRPr>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926529"/>
            <a:ext cx="7056784" cy="5495470"/>
          </a:xfrm>
          <a:prstGeom prst="rect">
            <a:avLst/>
          </a:prstGeom>
        </p:spPr>
      </p:pic>
    </p:spTree>
    <p:extLst>
      <p:ext uri="{BB962C8B-B14F-4D97-AF65-F5344CB8AC3E}">
        <p14:creationId xmlns:p14="http://schemas.microsoft.com/office/powerpoint/2010/main" val="327118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VISUAL AGNOSIA</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lstStyle/>
          <a:p>
            <a:pPr>
              <a:spcBef>
                <a:spcPts val="600"/>
              </a:spcBef>
            </a:pPr>
            <a:r>
              <a:rPr lang="en-US" dirty="0"/>
              <a:t>When shown a picture of a pair of old-fashioned, round spectacles, the patient </a:t>
            </a:r>
            <a:r>
              <a:rPr lang="en-US" b="1" dirty="0" smtClean="0"/>
              <a:t>identified</a:t>
            </a:r>
            <a:r>
              <a:rPr lang="en-US" dirty="0" smtClean="0"/>
              <a:t> </a:t>
            </a:r>
            <a:r>
              <a:rPr lang="en-US" dirty="0"/>
              <a:t>(a) </a:t>
            </a:r>
            <a:r>
              <a:rPr lang="en-US" b="1" dirty="0"/>
              <a:t>two circles</a:t>
            </a:r>
            <a:r>
              <a:rPr lang="en-US" dirty="0"/>
              <a:t> and (B) </a:t>
            </a:r>
            <a:r>
              <a:rPr lang="en-US" b="1" dirty="0"/>
              <a:t>two </a:t>
            </a:r>
            <a:r>
              <a:rPr lang="en-US" b="1" dirty="0" smtClean="0"/>
              <a:t>walking-stick-like </a:t>
            </a:r>
            <a:r>
              <a:rPr lang="en-US" b="1" dirty="0"/>
              <a:t>shaped elements</a:t>
            </a:r>
            <a:r>
              <a:rPr lang="en-US" dirty="0"/>
              <a:t> ― and </a:t>
            </a:r>
            <a:r>
              <a:rPr lang="en-US" dirty="0" smtClean="0"/>
              <a:t>suggested </a:t>
            </a:r>
            <a:r>
              <a:rPr lang="en-US" dirty="0"/>
              <a:t>the interpretation: </a:t>
            </a:r>
            <a:r>
              <a:rPr lang="en-US" b="1" dirty="0"/>
              <a:t>“A bicycle.”</a:t>
            </a:r>
          </a:p>
          <a:p>
            <a:pPr>
              <a:spcBef>
                <a:spcPts val="600"/>
              </a:spcBef>
            </a:pPr>
            <a:r>
              <a:rPr lang="en-US" dirty="0"/>
              <a:t>When shown a picture of a </a:t>
            </a:r>
            <a:r>
              <a:rPr lang="en-US" b="1" dirty="0"/>
              <a:t>clock,</a:t>
            </a:r>
            <a:r>
              <a:rPr lang="en-US" dirty="0"/>
              <a:t> the patient </a:t>
            </a:r>
            <a:r>
              <a:rPr lang="en-US" dirty="0" smtClean="0"/>
              <a:t>concluded: </a:t>
            </a:r>
            <a:r>
              <a:rPr lang="en-US" b="1" dirty="0"/>
              <a:t>“A chicken hatching from an egg</a:t>
            </a:r>
            <a:r>
              <a:rPr lang="en-US" b="1" dirty="0" smtClean="0"/>
              <a:t>.”</a:t>
            </a:r>
            <a:endParaRPr lang="en-US" b="1" dirty="0"/>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157</a:t>
            </a:fld>
            <a:endParaRPr lang="da-DK">
              <a:solidFill>
                <a:prstClr val="black">
                  <a:tint val="75000"/>
                </a:prstClr>
              </a:solidFill>
            </a:endParaRPr>
          </a:p>
        </p:txBody>
      </p:sp>
    </p:spTree>
    <p:extLst>
      <p:ext uri="{BB962C8B-B14F-4D97-AF65-F5344CB8AC3E}">
        <p14:creationId xmlns:p14="http://schemas.microsoft.com/office/powerpoint/2010/main" val="379167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smtClean="0">
                <a:latin typeface="Futura XBlk BT" panose="020B0903020204020204" pitchFamily="34" charset="0"/>
              </a:rPr>
              <a:t>“</a:t>
            </a:r>
            <a:r>
              <a:rPr lang="en-US" sz="3200" dirty="0">
                <a:latin typeface="Futura XBlk BT" panose="020B0903020204020204" pitchFamily="34" charset="0"/>
              </a:rPr>
              <a:t>YOU NEVER MISS THE WATER</a:t>
            </a:r>
            <a:br>
              <a:rPr lang="en-US" sz="3200" dirty="0">
                <a:latin typeface="Futura XBlk BT" panose="020B0903020204020204" pitchFamily="34" charset="0"/>
              </a:rPr>
            </a:br>
            <a:r>
              <a:rPr lang="en-US" sz="3200" dirty="0">
                <a:latin typeface="Futura XBlk BT" panose="020B0903020204020204" pitchFamily="34" charset="0"/>
              </a:rPr>
              <a:t>TILL THE WELL RUNS </a:t>
            </a:r>
            <a:r>
              <a:rPr lang="en-US" sz="3200" dirty="0" smtClean="0">
                <a:latin typeface="Futura XBlk BT" panose="020B0903020204020204" pitchFamily="34" charset="0"/>
              </a:rPr>
              <a:t>DRY”</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a:t>These examples may well give us a glimpse of non-differentiated abilities</a:t>
            </a:r>
          </a:p>
          <a:p>
            <a:pPr marL="342000" indent="-457200">
              <a:spcBef>
                <a:spcPts val="0"/>
              </a:spcBef>
              <a:buNone/>
            </a:pPr>
            <a:r>
              <a:rPr lang="en-US" dirty="0"/>
              <a:t>of which we only become aware when they are damaged or missing</a:t>
            </a:r>
            <a:r>
              <a:rPr lang="en-US" dirty="0" smtClean="0"/>
              <a:t>.</a:t>
            </a:r>
          </a:p>
          <a:p>
            <a:pPr marL="342000" indent="-457200">
              <a:spcBef>
                <a:spcPts val="1200"/>
              </a:spcBef>
              <a:buNone/>
            </a:pPr>
            <a:r>
              <a:rPr lang="en-US" dirty="0" smtClean="0"/>
              <a:t>But granted</a:t>
            </a:r>
            <a:r>
              <a:rPr lang="en-US" dirty="0"/>
              <a:t>, those abilities that </a:t>
            </a:r>
            <a:r>
              <a:rPr lang="en-US" dirty="0" smtClean="0"/>
              <a:t>do differ in </a:t>
            </a:r>
            <a:r>
              <a:rPr lang="en-US" dirty="0"/>
              <a:t>strength from one person to another</a:t>
            </a:r>
          </a:p>
          <a:p>
            <a:pPr marL="342000" indent="-457200">
              <a:spcBef>
                <a:spcPts val="0"/>
              </a:spcBef>
              <a:buNone/>
            </a:pPr>
            <a:r>
              <a:rPr lang="en-US" dirty="0"/>
              <a:t>are </a:t>
            </a:r>
            <a:r>
              <a:rPr lang="en-US" dirty="0" smtClean="0"/>
              <a:t>usually those </a:t>
            </a:r>
            <a:r>
              <a:rPr lang="en-US" dirty="0"/>
              <a:t>that </a:t>
            </a:r>
            <a:r>
              <a:rPr lang="en-US" dirty="0" smtClean="0"/>
              <a:t>are more relevant </a:t>
            </a:r>
            <a:r>
              <a:rPr lang="en-US" dirty="0"/>
              <a:t>for </a:t>
            </a:r>
            <a:r>
              <a:rPr lang="en-US" dirty="0" smtClean="0"/>
              <a:t>most practical purposes.</a:t>
            </a:r>
            <a:endParaRPr lang="en-US" dirty="0"/>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158</a:t>
            </a:fld>
            <a:endParaRPr lang="da-DK">
              <a:solidFill>
                <a:prstClr val="black">
                  <a:tint val="75000"/>
                </a:prstClr>
              </a:solidFill>
            </a:endParaRPr>
          </a:p>
        </p:txBody>
      </p:sp>
    </p:spTree>
    <p:extLst>
      <p:ext uri="{BB962C8B-B14F-4D97-AF65-F5344CB8AC3E}">
        <p14:creationId xmlns:p14="http://schemas.microsoft.com/office/powerpoint/2010/main" val="219552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it-IT" sz="3200" dirty="0">
                <a:latin typeface="Futura XBlk BT" panose="020B0903020204020204" pitchFamily="34" charset="0"/>
              </a:rPr>
              <a:t>INTELLIGENCE IS A MULTI-DIMENSIONAL PHENOMENON</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484784"/>
            <a:ext cx="8229600" cy="4824536"/>
          </a:xfrm>
        </p:spPr>
        <p:txBody>
          <a:bodyPr anchor="ctr">
            <a:normAutofit/>
          </a:bodyPr>
          <a:lstStyle/>
          <a:p>
            <a:pPr marL="360000" indent="-360000">
              <a:spcBef>
                <a:spcPts val="600"/>
              </a:spcBef>
              <a:buNone/>
            </a:pPr>
            <a:r>
              <a:rPr lang="en-US" dirty="0" smtClean="0"/>
              <a:t>No psychometrically oriented </a:t>
            </a:r>
            <a:r>
              <a:rPr lang="el-GR" dirty="0" smtClean="0"/>
              <a:t>ψ</a:t>
            </a:r>
            <a:r>
              <a:rPr lang="en-US" dirty="0" err="1" smtClean="0"/>
              <a:t>st</a:t>
            </a:r>
            <a:r>
              <a:rPr lang="en-US" dirty="0" smtClean="0"/>
              <a:t> </a:t>
            </a:r>
            <a:r>
              <a:rPr lang="en-US" b="1" dirty="0"/>
              <a:t>ever</a:t>
            </a:r>
            <a:r>
              <a:rPr lang="en-US" dirty="0"/>
              <a:t> claimed </a:t>
            </a:r>
            <a:r>
              <a:rPr lang="en-US" dirty="0" smtClean="0"/>
              <a:t>intelligence to be a single, unitary phenomenon!</a:t>
            </a:r>
          </a:p>
          <a:p>
            <a:pPr marL="360000" indent="-360000">
              <a:spcBef>
                <a:spcPts val="1200"/>
              </a:spcBef>
              <a:buNone/>
            </a:pPr>
            <a:r>
              <a:rPr lang="en-US" dirty="0" smtClean="0"/>
              <a:t>The </a:t>
            </a:r>
            <a:r>
              <a:rPr lang="en-US" dirty="0"/>
              <a:t>most comprehensive </a:t>
            </a:r>
            <a:r>
              <a:rPr lang="en-US" dirty="0" smtClean="0"/>
              <a:t>re-analysis </a:t>
            </a:r>
            <a:r>
              <a:rPr lang="en-US" dirty="0"/>
              <a:t>(published by John B. Carroll in 1993) </a:t>
            </a:r>
            <a:r>
              <a:rPr lang="en-US" dirty="0" smtClean="0"/>
              <a:t>suggested that</a:t>
            </a:r>
          </a:p>
          <a:p>
            <a:pPr marL="360000" indent="-360000">
              <a:spcBef>
                <a:spcPts val="600"/>
              </a:spcBef>
              <a:buNone/>
            </a:pPr>
            <a:r>
              <a:rPr lang="en-US" b="1" dirty="0" smtClean="0"/>
              <a:t>we could, by then, distinguish 69 </a:t>
            </a:r>
            <a:r>
              <a:rPr lang="en-US" b="1" dirty="0"/>
              <a:t>separate </a:t>
            </a:r>
            <a:r>
              <a:rPr lang="en-US" b="1" dirty="0" smtClean="0"/>
              <a:t>differentiated abilities.</a:t>
            </a:r>
            <a:endParaRPr lang="en-US" dirty="0"/>
          </a:p>
        </p:txBody>
      </p:sp>
      <p:sp>
        <p:nvSpPr>
          <p:cNvPr id="4" name="Pladsholder til diasnummer 3"/>
          <p:cNvSpPr>
            <a:spLocks noGrp="1"/>
          </p:cNvSpPr>
          <p:nvPr>
            <p:ph type="sldNum" sz="quarter" idx="12"/>
          </p:nvPr>
        </p:nvSpPr>
        <p:spPr/>
        <p:txBody>
          <a:bodyPr/>
          <a:lstStyle/>
          <a:p>
            <a:fld id="{ACEB7656-9849-4073-9CB9-EAB462FBDF4D}" type="slidenum">
              <a:rPr lang="da-DK" smtClean="0">
                <a:solidFill>
                  <a:prstClr val="black">
                    <a:tint val="75000"/>
                  </a:prstClr>
                </a:solidFill>
              </a:rPr>
              <a:pPr/>
              <a:t>159</a:t>
            </a:fld>
            <a:endParaRPr lang="da-DK">
              <a:solidFill>
                <a:prstClr val="black">
                  <a:tint val="75000"/>
                </a:prstClr>
              </a:solidFill>
            </a:endParaRPr>
          </a:p>
        </p:txBody>
      </p:sp>
    </p:spTree>
    <p:extLst>
      <p:ext uri="{BB962C8B-B14F-4D97-AF65-F5344CB8AC3E}">
        <p14:creationId xmlns:p14="http://schemas.microsoft.com/office/powerpoint/2010/main" val="250169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a:latin typeface="Futura Extra Black BT" panose="020B0903020204020204" pitchFamily="34" charset="0"/>
              </a:rPr>
              <a:t>SWITCHES </a:t>
            </a:r>
            <a:r>
              <a:rPr lang="da-DK" sz="4000" i="1" dirty="0">
                <a:latin typeface="Garamond" panose="02020404030301010803" pitchFamily="18" charset="0"/>
              </a:rPr>
              <a:t>&amp;</a:t>
            </a:r>
            <a:r>
              <a:rPr lang="da-DK" sz="3200" dirty="0">
                <a:latin typeface="Futura Extra Black BT" panose="020B0903020204020204" pitchFamily="34" charset="0"/>
              </a:rPr>
              <a:t> SUPER-SWITCHES</a:t>
            </a:r>
          </a:p>
        </p:txBody>
      </p:sp>
      <p:sp>
        <p:nvSpPr>
          <p:cNvPr id="3" name="Pladsholder til indhold 2"/>
          <p:cNvSpPr>
            <a:spLocks noGrp="1"/>
          </p:cNvSpPr>
          <p:nvPr>
            <p:ph idx="1"/>
          </p:nvPr>
        </p:nvSpPr>
        <p:spPr/>
        <p:txBody>
          <a:bodyPr anchor="ctr">
            <a:normAutofit fontScale="92500"/>
          </a:bodyPr>
          <a:lstStyle/>
          <a:p>
            <a:pPr marL="342000" indent="-457200">
              <a:spcBef>
                <a:spcPts val="600"/>
              </a:spcBef>
              <a:buNone/>
            </a:pPr>
            <a:r>
              <a:rPr lang="en-US" dirty="0"/>
              <a:t>Most genes are elements that can go into recipes for the cell’s synthesis of different “household” or “special” proteins.</a:t>
            </a:r>
          </a:p>
          <a:p>
            <a:pPr marL="342000" indent="-457200">
              <a:spcBef>
                <a:spcPts val="600"/>
              </a:spcBef>
              <a:buNone/>
            </a:pPr>
            <a:r>
              <a:rPr lang="en-US" b="1" dirty="0"/>
              <a:t>Some genes,</a:t>
            </a:r>
            <a:r>
              <a:rPr lang="en-US" dirty="0"/>
              <a:t> however, are used by the cell for deciding when to </a:t>
            </a:r>
            <a:r>
              <a:rPr lang="en-US" b="1" dirty="0"/>
              <a:t>switch the synthesis of a particular protein on or off at specific </a:t>
            </a:r>
            <a:r>
              <a:rPr lang="en-US" b="1" dirty="0" smtClean="0"/>
              <a:t>moments </a:t>
            </a:r>
          </a:p>
          <a:p>
            <a:pPr marL="342000" indent="-457200">
              <a:spcBef>
                <a:spcPts val="600"/>
              </a:spcBef>
              <a:buNone/>
            </a:pPr>
            <a:r>
              <a:rPr lang="en-US" dirty="0"/>
              <a:t>― </a:t>
            </a:r>
            <a:r>
              <a:rPr lang="en-US" dirty="0" smtClean="0"/>
              <a:t>and </a:t>
            </a:r>
            <a:r>
              <a:rPr lang="en-US" dirty="0"/>
              <a:t>still others, called “super-switches,” may turn on or off </a:t>
            </a:r>
            <a:r>
              <a:rPr lang="en-US" dirty="0" smtClean="0"/>
              <a:t>a </a:t>
            </a:r>
            <a:r>
              <a:rPr lang="en-US" b="1" dirty="0" smtClean="0"/>
              <a:t>combination</a:t>
            </a:r>
            <a:r>
              <a:rPr lang="en-US" dirty="0" smtClean="0"/>
              <a:t> of several such switches at the same time.</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16</a:t>
            </a:fld>
            <a:endParaRPr lang="da-DK" dirty="0"/>
          </a:p>
        </p:txBody>
      </p:sp>
    </p:spTree>
    <p:extLst>
      <p:ext uri="{BB962C8B-B14F-4D97-AF65-F5344CB8AC3E}">
        <p14:creationId xmlns:p14="http://schemas.microsoft.com/office/powerpoint/2010/main" val="164633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DE340CA-F160-47E8-A8B1-4616460ABDBB}" type="slidenum">
              <a:rPr lang="da-DK" smtClean="0">
                <a:solidFill>
                  <a:prstClr val="black">
                    <a:tint val="75000"/>
                  </a:prstClr>
                </a:solidFill>
              </a:rPr>
              <a:pPr/>
              <a:t>160</a:t>
            </a:fld>
            <a:endParaRPr lang="da-DK">
              <a:solidFill>
                <a:prstClr val="black">
                  <a:tint val="75000"/>
                </a:prstClr>
              </a:solidFill>
            </a:endParaRPr>
          </a:p>
        </p:txBody>
      </p:sp>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1267" y="620688"/>
            <a:ext cx="4038965" cy="5832647"/>
          </a:xfrm>
          <a:prstGeom prst="rect">
            <a:avLst/>
          </a:prstGeom>
        </p:spPr>
      </p:pic>
    </p:spTree>
    <p:extLst>
      <p:ext uri="{BB962C8B-B14F-4D97-AF65-F5344CB8AC3E}">
        <p14:creationId xmlns:p14="http://schemas.microsoft.com/office/powerpoint/2010/main" val="234846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a:latin typeface="Futura XBlk BT" panose="020B0903020204020204" pitchFamily="34" charset="0"/>
              </a:rPr>
              <a:t>THE </a:t>
            </a:r>
            <a:r>
              <a:rPr lang="da-DK" sz="4800" i="1" dirty="0">
                <a:latin typeface="Garamond" panose="02020404030301010803" pitchFamily="18" charset="0"/>
              </a:rPr>
              <a:t>g</a:t>
            </a:r>
            <a:r>
              <a:rPr lang="da-DK" sz="3200" dirty="0">
                <a:latin typeface="Futura XBlk BT" panose="020B0903020204020204" pitchFamily="34" charset="0"/>
              </a:rPr>
              <a:t> </a:t>
            </a:r>
            <a:r>
              <a:rPr lang="da-DK" sz="3200" dirty="0" smtClean="0">
                <a:latin typeface="Futura XBlk BT" panose="020B0903020204020204" pitchFamily="34" charset="0"/>
              </a:rPr>
              <a:t>FACTOR (1)</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556792"/>
            <a:ext cx="8229600" cy="4752528"/>
          </a:xfrm>
        </p:spPr>
        <p:txBody>
          <a:bodyPr anchor="ctr">
            <a:noAutofit/>
          </a:bodyPr>
          <a:lstStyle/>
          <a:p>
            <a:pPr marL="360000" indent="-360000">
              <a:spcBef>
                <a:spcPts val="600"/>
              </a:spcBef>
              <a:buNone/>
            </a:pPr>
            <a:r>
              <a:rPr lang="en-US" dirty="0" smtClean="0"/>
              <a:t>But Carroll’s re-analysis also confirmed</a:t>
            </a:r>
            <a:r>
              <a:rPr lang="en-US" dirty="0"/>
              <a:t>, once again, what we have known since Charles Spearman (1863-1945) first published his finding in 1904: </a:t>
            </a:r>
            <a:endParaRPr lang="en-US" dirty="0" smtClean="0"/>
          </a:p>
          <a:p>
            <a:pPr marL="360000" indent="-360000">
              <a:spcBef>
                <a:spcPts val="600"/>
              </a:spcBef>
              <a:buNone/>
            </a:pPr>
            <a:r>
              <a:rPr lang="en-US" dirty="0" smtClean="0"/>
              <a:t>In </a:t>
            </a:r>
            <a:r>
              <a:rPr lang="en-US" dirty="0"/>
              <a:t>any population of human beings, </a:t>
            </a:r>
            <a:r>
              <a:rPr lang="en-US" b="1" dirty="0"/>
              <a:t>the strengths </a:t>
            </a:r>
            <a:r>
              <a:rPr lang="en-US" b="1" dirty="0" smtClean="0"/>
              <a:t>of all known differentiated </a:t>
            </a:r>
            <a:r>
              <a:rPr lang="en-US" b="1" dirty="0"/>
              <a:t>abilities are </a:t>
            </a:r>
            <a:r>
              <a:rPr lang="en-US" b="1" dirty="0" smtClean="0"/>
              <a:t>positively </a:t>
            </a:r>
            <a:r>
              <a:rPr lang="en-US" b="1" dirty="0"/>
              <a:t>correlated</a:t>
            </a:r>
            <a:r>
              <a:rPr lang="en-US" dirty="0"/>
              <a:t> (i.e., they tend to go together</a:t>
            </a:r>
            <a:r>
              <a:rPr lang="en-US" dirty="0" smtClean="0"/>
              <a:t>).</a:t>
            </a:r>
            <a:endParaRPr lang="en-US" dirty="0"/>
          </a:p>
        </p:txBody>
      </p:sp>
      <p:sp>
        <p:nvSpPr>
          <p:cNvPr id="4" name="Pladsholder til diasnummer 3"/>
          <p:cNvSpPr>
            <a:spLocks noGrp="1"/>
          </p:cNvSpPr>
          <p:nvPr>
            <p:ph type="sldNum" sz="quarter" idx="12"/>
          </p:nvPr>
        </p:nvSpPr>
        <p:spPr/>
        <p:txBody>
          <a:bodyPr/>
          <a:lstStyle/>
          <a:p>
            <a:fld id="{ACEB7656-9849-4073-9CB9-EAB462FBDF4D}" type="slidenum">
              <a:rPr lang="da-DK" smtClean="0">
                <a:solidFill>
                  <a:prstClr val="black">
                    <a:tint val="75000"/>
                  </a:prstClr>
                </a:solidFill>
              </a:rPr>
              <a:pPr/>
              <a:t>161</a:t>
            </a:fld>
            <a:endParaRPr lang="da-DK" dirty="0">
              <a:solidFill>
                <a:prstClr val="black">
                  <a:tint val="75000"/>
                </a:prstClr>
              </a:solidFill>
            </a:endParaRPr>
          </a:p>
        </p:txBody>
      </p:sp>
    </p:spTree>
    <p:extLst>
      <p:ext uri="{BB962C8B-B14F-4D97-AF65-F5344CB8AC3E}">
        <p14:creationId xmlns:p14="http://schemas.microsoft.com/office/powerpoint/2010/main" val="162268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p:txBody>
          <a:bodyPr/>
          <a:lstStyle/>
          <a:p>
            <a:pPr eaLnBrk="1" hangingPunct="1"/>
            <a:r>
              <a:rPr lang="da-DK" sz="2800" dirty="0" smtClean="0">
                <a:latin typeface="Futura XBlk BT" pitchFamily="34" charset="0"/>
              </a:rPr>
              <a:t>CORRELATION MATRIX FOR THE WAIS TEST</a:t>
            </a:r>
          </a:p>
        </p:txBody>
      </p:sp>
      <p:pic>
        <p:nvPicPr>
          <p:cNvPr id="13315" name="Pladsholder til indhold 3" descr="WAIS korrelationsmatrix v1.jpg"/>
          <p:cNvPicPr>
            <a:picLocks noGrp="1" noChangeAspect="1"/>
          </p:cNvPicPr>
          <p:nvPr>
            <p:ph idx="1"/>
          </p:nvPr>
        </p:nvPicPr>
        <p:blipFill>
          <a:blip r:embed="rId2" cstate="print"/>
          <a:srcRect/>
          <a:stretch>
            <a:fillRect/>
          </a:stretch>
        </p:blipFill>
        <p:spPr>
          <a:xfrm>
            <a:off x="76708" y="1907091"/>
            <a:ext cx="9067292" cy="3879362"/>
          </a:xfrm>
        </p:spPr>
      </p:pic>
      <p:sp>
        <p:nvSpPr>
          <p:cNvPr id="4" name="Pladsholder til diasnummer 3"/>
          <p:cNvSpPr>
            <a:spLocks noGrp="1"/>
          </p:cNvSpPr>
          <p:nvPr>
            <p:ph type="sldNum" sz="quarter" idx="12"/>
          </p:nvPr>
        </p:nvSpPr>
        <p:spPr/>
        <p:txBody>
          <a:bodyPr/>
          <a:lstStyle/>
          <a:p>
            <a:pPr>
              <a:defRPr/>
            </a:pPr>
            <a:fld id="{C8161E61-6F80-4574-9D5E-24643B4A058C}" type="slidenum">
              <a:rPr lang="da-DK" smtClean="0">
                <a:solidFill>
                  <a:prstClr val="black">
                    <a:tint val="75000"/>
                  </a:prstClr>
                </a:solidFill>
              </a:rPr>
              <a:pPr>
                <a:defRPr/>
              </a:pPr>
              <a:t>162</a:t>
            </a:fld>
            <a:endParaRPr lang="da-DK" dirty="0">
              <a:solidFill>
                <a:prstClr val="black">
                  <a:tint val="75000"/>
                </a:prstClr>
              </a:solidFill>
            </a:endParaRPr>
          </a:p>
        </p:txBody>
      </p:sp>
    </p:spTree>
    <p:extLst>
      <p:ext uri="{BB962C8B-B14F-4D97-AF65-F5344CB8AC3E}">
        <p14:creationId xmlns:p14="http://schemas.microsoft.com/office/powerpoint/2010/main" val="51076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i="1" dirty="0" smtClean="0">
                <a:latin typeface="Garamond" pitchFamily="18" charset="0"/>
              </a:rPr>
              <a:t>g</a:t>
            </a:r>
            <a:r>
              <a:rPr lang="en-US" sz="3200" dirty="0" smtClean="0">
                <a:latin typeface="Futura XBlk BT" pitchFamily="34" charset="0"/>
              </a:rPr>
              <a:t> LOADINGS OF WAIS-R SCALES</a:t>
            </a:r>
            <a:endParaRPr lang="en-US" sz="3200" dirty="0">
              <a:latin typeface="Futura XBlk BT" pitchFamily="34" charset="0"/>
            </a:endParaRPr>
          </a:p>
        </p:txBody>
      </p:sp>
      <p:graphicFrame>
        <p:nvGraphicFramePr>
          <p:cNvPr id="5" name="Pladsholder til indhold 4"/>
          <p:cNvGraphicFramePr>
            <a:graphicFrameLocks noGrp="1"/>
          </p:cNvGraphicFramePr>
          <p:nvPr>
            <p:ph idx="1"/>
            <p:extLst>
              <p:ext uri="{D42A27DB-BD31-4B8C-83A1-F6EECF244321}">
                <p14:modId xmlns:p14="http://schemas.microsoft.com/office/powerpoint/2010/main" val="1717950722"/>
              </p:ext>
            </p:extLst>
          </p:nvPr>
        </p:nvGraphicFramePr>
        <p:xfrm>
          <a:off x="1043608" y="1556792"/>
          <a:ext cx="6829444" cy="4450080"/>
        </p:xfrm>
        <a:graphic>
          <a:graphicData uri="http://schemas.openxmlformats.org/drawingml/2006/table">
            <a:tbl>
              <a:tblPr firstRow="1" bandRow="1">
                <a:tableStyleId>{5C22544A-7EE6-4342-B048-85BDC9FD1C3A}</a:tableStyleId>
              </a:tblPr>
              <a:tblGrid>
                <a:gridCol w="1042966"/>
                <a:gridCol w="4286280"/>
                <a:gridCol w="1500198"/>
              </a:tblGrid>
              <a:tr h="370840">
                <a:tc>
                  <a:txBody>
                    <a:bodyPr/>
                    <a:lstStyle/>
                    <a:p>
                      <a:pPr algn="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endParaRPr lang="en-US" sz="2000" dirty="0">
                        <a:solidFill>
                          <a:srgbClr val="000000"/>
                        </a:solidFill>
                        <a:latin typeface="Garamond"/>
                        <a:ea typeface="Times New Roman"/>
                        <a:cs typeface="Times New Roman"/>
                      </a:endParaRPr>
                    </a:p>
                  </a:txBody>
                  <a:tcPr marL="76200" marR="76200" marT="0" marB="0" anchor="ctr"/>
                </a:tc>
                <a:tc>
                  <a:txBody>
                    <a:bodyPr/>
                    <a:lstStyle/>
                    <a:p>
                      <a:pP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endParaRPr lang="en-US" sz="2000" dirty="0">
                        <a:solidFill>
                          <a:srgbClr val="000000"/>
                        </a:solidFill>
                        <a:latin typeface="Garamond"/>
                        <a:ea typeface="Times New Roman"/>
                        <a:cs typeface="Times New Roman"/>
                      </a:endParaRPr>
                    </a:p>
                  </a:txBody>
                  <a:tcPr marL="76200" marR="76200" marT="0" marB="0" anchor="ctr"/>
                </a:tc>
                <a:tc>
                  <a:txBody>
                    <a:bodyPr/>
                    <a:lstStyle/>
                    <a:p>
                      <a:pPr algn="ct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b="1" i="1" dirty="0">
                          <a:solidFill>
                            <a:srgbClr val="000000"/>
                          </a:solidFill>
                          <a:latin typeface="Garamond"/>
                          <a:ea typeface="Times New Roman"/>
                          <a:cs typeface="Times New Roman"/>
                        </a:rPr>
                        <a:t>g</a:t>
                      </a:r>
                      <a:endParaRPr lang="da-DK" sz="2000" dirty="0">
                        <a:latin typeface="Times New Roman"/>
                        <a:ea typeface="Times New Roman"/>
                        <a:cs typeface="Times New Roman"/>
                      </a:endParaRPr>
                    </a:p>
                  </a:txBody>
                  <a:tcPr marL="76200" marR="76200" marT="0" marB="0"/>
                </a:tc>
              </a:tr>
              <a:tr h="370840">
                <a:tc>
                  <a:txBody>
                    <a:bodyPr/>
                    <a:lstStyle/>
                    <a:p>
                      <a:pPr algn="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b="1" noProof="0" dirty="0" smtClean="0">
                          <a:solidFill>
                            <a:srgbClr val="000000"/>
                          </a:solidFill>
                          <a:latin typeface="Garamond"/>
                          <a:ea typeface="Times New Roman"/>
                          <a:cs typeface="Times New Roman"/>
                        </a:rPr>
                        <a:t>Sim</a:t>
                      </a:r>
                      <a:endParaRPr lang="en-US" sz="2000" b="1" noProof="0" dirty="0">
                        <a:latin typeface="Times New Roman"/>
                        <a:ea typeface="Times New Roman"/>
                        <a:cs typeface="Times New Roman"/>
                      </a:endParaRPr>
                    </a:p>
                  </a:txBody>
                  <a:tcPr marL="76200" marR="76200" marT="0" marB="0" anchor="ctr"/>
                </a:tc>
                <a:tc>
                  <a:txBody>
                    <a:bodyPr/>
                    <a:lstStyle/>
                    <a:p>
                      <a:pP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noProof="0" dirty="0" smtClean="0">
                          <a:solidFill>
                            <a:srgbClr val="000000"/>
                          </a:solidFill>
                          <a:latin typeface="Garamond"/>
                          <a:ea typeface="Times New Roman"/>
                          <a:cs typeface="Times New Roman"/>
                        </a:rPr>
                        <a:t>Similarities</a:t>
                      </a:r>
                      <a:endParaRPr lang="en-US" sz="2000" noProof="0" dirty="0">
                        <a:latin typeface="Times New Roman"/>
                        <a:ea typeface="Times New Roman"/>
                        <a:cs typeface="Times New Roman"/>
                      </a:endParaRPr>
                    </a:p>
                  </a:txBody>
                  <a:tcPr marL="76200" marR="76200" marT="0" marB="0" anchor="ctr"/>
                </a:tc>
                <a:tc>
                  <a:txBody>
                    <a:bodyPr/>
                    <a:lstStyle/>
                    <a:p>
                      <a:pPr algn="ct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b="1" noProof="0" dirty="0" smtClean="0">
                          <a:solidFill>
                            <a:srgbClr val="000000"/>
                          </a:solidFill>
                          <a:latin typeface="Garamond"/>
                          <a:ea typeface="Times New Roman"/>
                          <a:cs typeface="Times New Roman"/>
                        </a:rPr>
                        <a:t>0.75</a:t>
                      </a:r>
                      <a:endParaRPr lang="en-US" sz="2000" noProof="0" dirty="0">
                        <a:latin typeface="Times New Roman"/>
                        <a:ea typeface="Times New Roman"/>
                        <a:cs typeface="Times New Roman"/>
                      </a:endParaRPr>
                    </a:p>
                  </a:txBody>
                  <a:tcPr marL="76200" marR="76200" marT="0" marB="0" anchor="ctr"/>
                </a:tc>
              </a:tr>
              <a:tr h="370840">
                <a:tc>
                  <a:txBody>
                    <a:bodyPr/>
                    <a:lstStyle/>
                    <a:p>
                      <a:pPr algn="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b="1" noProof="0" dirty="0" smtClean="0">
                          <a:solidFill>
                            <a:srgbClr val="000000"/>
                          </a:solidFill>
                          <a:latin typeface="Garamond"/>
                          <a:ea typeface="Times New Roman"/>
                          <a:cs typeface="Times New Roman"/>
                        </a:rPr>
                        <a:t>Voc</a:t>
                      </a:r>
                      <a:endParaRPr lang="en-US" sz="2000" b="1" noProof="0" dirty="0">
                        <a:latin typeface="Times New Roman"/>
                        <a:ea typeface="Times New Roman"/>
                        <a:cs typeface="Times New Roman"/>
                      </a:endParaRPr>
                    </a:p>
                  </a:txBody>
                  <a:tcPr marL="76200" marR="76200" marT="0" marB="0" anchor="ctr"/>
                </a:tc>
                <a:tc>
                  <a:txBody>
                    <a:bodyPr/>
                    <a:lstStyle/>
                    <a:p>
                      <a:pP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noProof="0" dirty="0" smtClean="0">
                          <a:solidFill>
                            <a:srgbClr val="000000"/>
                          </a:solidFill>
                          <a:latin typeface="Garamond"/>
                          <a:ea typeface="Times New Roman"/>
                          <a:cs typeface="Times New Roman"/>
                        </a:rPr>
                        <a:t>Vocabulary</a:t>
                      </a:r>
                      <a:endParaRPr lang="en-US" sz="2000" noProof="0" dirty="0">
                        <a:latin typeface="Times New Roman"/>
                        <a:ea typeface="Times New Roman"/>
                        <a:cs typeface="Times New Roman"/>
                      </a:endParaRPr>
                    </a:p>
                  </a:txBody>
                  <a:tcPr marL="76200" marR="76200" marT="0" marB="0" anchor="ctr"/>
                </a:tc>
                <a:tc>
                  <a:txBody>
                    <a:bodyPr/>
                    <a:lstStyle/>
                    <a:p>
                      <a:pPr algn="ct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b="1" noProof="0" dirty="0" smtClean="0">
                          <a:solidFill>
                            <a:srgbClr val="000000"/>
                          </a:solidFill>
                          <a:latin typeface="Garamond"/>
                          <a:ea typeface="Times New Roman"/>
                          <a:cs typeface="Times New Roman"/>
                        </a:rPr>
                        <a:t>0.70</a:t>
                      </a:r>
                      <a:endParaRPr lang="en-US" sz="2000" noProof="0" dirty="0">
                        <a:latin typeface="Times New Roman"/>
                        <a:ea typeface="Times New Roman"/>
                        <a:cs typeface="Times New Roman"/>
                      </a:endParaRPr>
                    </a:p>
                  </a:txBody>
                  <a:tcPr marL="76200" marR="76200" marT="0" marB="0" anchor="ctr"/>
                </a:tc>
              </a:tr>
              <a:tr h="370840">
                <a:tc>
                  <a:txBody>
                    <a:bodyPr/>
                    <a:lstStyle/>
                    <a:p>
                      <a:pPr algn="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b="1" noProof="0" dirty="0" smtClean="0">
                          <a:solidFill>
                            <a:srgbClr val="000000"/>
                          </a:solidFill>
                          <a:latin typeface="Garamond"/>
                          <a:ea typeface="Times New Roman"/>
                          <a:cs typeface="Times New Roman"/>
                        </a:rPr>
                        <a:t>Inf</a:t>
                      </a:r>
                      <a:endParaRPr lang="en-US" sz="2000" b="1" noProof="0" dirty="0">
                        <a:latin typeface="Times New Roman"/>
                        <a:ea typeface="Times New Roman"/>
                        <a:cs typeface="Times New Roman"/>
                      </a:endParaRPr>
                    </a:p>
                  </a:txBody>
                  <a:tcPr marL="76200" marR="76200" marT="0" marB="0" anchor="ctr"/>
                </a:tc>
                <a:tc>
                  <a:txBody>
                    <a:bodyPr/>
                    <a:lstStyle/>
                    <a:p>
                      <a:pP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noProof="0" dirty="0" smtClean="0">
                          <a:solidFill>
                            <a:srgbClr val="000000"/>
                          </a:solidFill>
                          <a:latin typeface="Garamond"/>
                          <a:ea typeface="Times New Roman"/>
                          <a:cs typeface="Times New Roman"/>
                        </a:rPr>
                        <a:t>Information</a:t>
                      </a:r>
                      <a:endParaRPr lang="en-US" sz="2000" noProof="0" dirty="0">
                        <a:latin typeface="Times New Roman"/>
                        <a:ea typeface="Times New Roman"/>
                        <a:cs typeface="Times New Roman"/>
                      </a:endParaRPr>
                    </a:p>
                  </a:txBody>
                  <a:tcPr marL="76200" marR="76200" marT="0" marB="0" anchor="ctr"/>
                </a:tc>
                <a:tc>
                  <a:txBody>
                    <a:bodyPr/>
                    <a:lstStyle/>
                    <a:p>
                      <a:pPr algn="ct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b="1" noProof="0" dirty="0" smtClean="0">
                          <a:solidFill>
                            <a:srgbClr val="000000"/>
                          </a:solidFill>
                          <a:latin typeface="Garamond"/>
                          <a:ea typeface="Times New Roman"/>
                          <a:cs typeface="Times New Roman"/>
                        </a:rPr>
                        <a:t>0.69</a:t>
                      </a:r>
                      <a:endParaRPr lang="en-US" sz="2000" noProof="0" dirty="0">
                        <a:latin typeface="Times New Roman"/>
                        <a:ea typeface="Times New Roman"/>
                        <a:cs typeface="Times New Roman"/>
                      </a:endParaRPr>
                    </a:p>
                  </a:txBody>
                  <a:tcPr marL="76200" marR="76200" marT="0" marB="0" anchor="ctr"/>
                </a:tc>
              </a:tr>
              <a:tr h="370840">
                <a:tc>
                  <a:txBody>
                    <a:bodyPr/>
                    <a:lstStyle/>
                    <a:p>
                      <a:pPr algn="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b="1" noProof="0" dirty="0" smtClean="0">
                          <a:solidFill>
                            <a:srgbClr val="000000"/>
                          </a:solidFill>
                          <a:latin typeface="Garamond"/>
                          <a:ea typeface="Times New Roman"/>
                          <a:cs typeface="Times New Roman"/>
                        </a:rPr>
                        <a:t>PC</a:t>
                      </a:r>
                      <a:endParaRPr lang="en-US" sz="2000" b="1" noProof="0" dirty="0">
                        <a:latin typeface="Times New Roman"/>
                        <a:ea typeface="Times New Roman"/>
                        <a:cs typeface="Times New Roman"/>
                      </a:endParaRPr>
                    </a:p>
                  </a:txBody>
                  <a:tcPr marL="76200" marR="76200" marT="0" marB="0" anchor="ctr"/>
                </a:tc>
                <a:tc>
                  <a:txBody>
                    <a:bodyPr/>
                    <a:lstStyle/>
                    <a:p>
                      <a:pP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noProof="0" dirty="0" smtClean="0">
                          <a:solidFill>
                            <a:srgbClr val="000000"/>
                          </a:solidFill>
                          <a:latin typeface="Garamond"/>
                          <a:ea typeface="Times New Roman"/>
                          <a:cs typeface="Times New Roman"/>
                        </a:rPr>
                        <a:t>Picture Completion</a:t>
                      </a:r>
                      <a:endParaRPr lang="en-US" sz="2000" noProof="0" dirty="0">
                        <a:latin typeface="Times New Roman"/>
                        <a:ea typeface="Times New Roman"/>
                        <a:cs typeface="Times New Roman"/>
                      </a:endParaRPr>
                    </a:p>
                  </a:txBody>
                  <a:tcPr marL="76200" marR="76200" marT="0" marB="0" anchor="ctr"/>
                </a:tc>
                <a:tc>
                  <a:txBody>
                    <a:bodyPr/>
                    <a:lstStyle/>
                    <a:p>
                      <a:pPr algn="ct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b="1" noProof="0" dirty="0" smtClean="0">
                          <a:solidFill>
                            <a:srgbClr val="000000"/>
                          </a:solidFill>
                          <a:latin typeface="Garamond"/>
                          <a:ea typeface="Times New Roman"/>
                          <a:cs typeface="Times New Roman"/>
                        </a:rPr>
                        <a:t>0.68</a:t>
                      </a:r>
                      <a:endParaRPr lang="en-US" sz="2000" noProof="0" dirty="0">
                        <a:latin typeface="Times New Roman"/>
                        <a:ea typeface="Times New Roman"/>
                        <a:cs typeface="Times New Roman"/>
                      </a:endParaRPr>
                    </a:p>
                  </a:txBody>
                  <a:tcPr marL="76200" marR="76200" marT="0" marB="0" anchor="ctr"/>
                </a:tc>
              </a:tr>
              <a:tr h="370840">
                <a:tc>
                  <a:txBody>
                    <a:bodyPr/>
                    <a:lstStyle/>
                    <a:p>
                      <a:pPr algn="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b="1" noProof="0" dirty="0" smtClean="0">
                          <a:solidFill>
                            <a:srgbClr val="000000"/>
                          </a:solidFill>
                          <a:latin typeface="Garamond"/>
                          <a:ea typeface="Times New Roman"/>
                          <a:cs typeface="Times New Roman"/>
                        </a:rPr>
                        <a:t>PA</a:t>
                      </a:r>
                      <a:endParaRPr lang="en-US" sz="2000" b="1" noProof="0" dirty="0">
                        <a:latin typeface="Times New Roman"/>
                        <a:ea typeface="Times New Roman"/>
                        <a:cs typeface="Times New Roman"/>
                      </a:endParaRPr>
                    </a:p>
                  </a:txBody>
                  <a:tcPr marL="76200" marR="76200" marT="0" marB="0" anchor="ctr"/>
                </a:tc>
                <a:tc>
                  <a:txBody>
                    <a:bodyPr/>
                    <a:lstStyle/>
                    <a:p>
                      <a:pP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noProof="0" dirty="0" smtClean="0">
                          <a:solidFill>
                            <a:srgbClr val="000000"/>
                          </a:solidFill>
                          <a:latin typeface="Garamond"/>
                          <a:ea typeface="Times New Roman"/>
                          <a:cs typeface="Times New Roman"/>
                        </a:rPr>
                        <a:t>Picture Arrangement</a:t>
                      </a:r>
                      <a:endParaRPr lang="en-US" sz="2000" noProof="0" dirty="0">
                        <a:latin typeface="Times New Roman"/>
                        <a:ea typeface="Times New Roman"/>
                        <a:cs typeface="Times New Roman"/>
                      </a:endParaRPr>
                    </a:p>
                  </a:txBody>
                  <a:tcPr marL="76200" marR="76200" marT="0" marB="0" anchor="ctr"/>
                </a:tc>
                <a:tc>
                  <a:txBody>
                    <a:bodyPr/>
                    <a:lstStyle/>
                    <a:p>
                      <a:pPr algn="ct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b="1" noProof="0" dirty="0" smtClean="0">
                          <a:solidFill>
                            <a:srgbClr val="000000"/>
                          </a:solidFill>
                          <a:latin typeface="Garamond"/>
                          <a:ea typeface="Times New Roman"/>
                          <a:cs typeface="Times New Roman"/>
                        </a:rPr>
                        <a:t>0.68</a:t>
                      </a:r>
                      <a:endParaRPr lang="en-US" sz="2000" noProof="0" dirty="0">
                        <a:latin typeface="Times New Roman"/>
                        <a:ea typeface="Times New Roman"/>
                        <a:cs typeface="Times New Roman"/>
                      </a:endParaRPr>
                    </a:p>
                  </a:txBody>
                  <a:tcPr marL="76200" marR="76200" marT="0" marB="0" anchor="ctr"/>
                </a:tc>
              </a:tr>
              <a:tr h="370840">
                <a:tc>
                  <a:txBody>
                    <a:bodyPr/>
                    <a:lstStyle/>
                    <a:p>
                      <a:pPr algn="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b="1" noProof="0" dirty="0" smtClean="0">
                          <a:solidFill>
                            <a:srgbClr val="000000"/>
                          </a:solidFill>
                          <a:latin typeface="Garamond"/>
                          <a:ea typeface="Times New Roman"/>
                          <a:cs typeface="Times New Roman"/>
                        </a:rPr>
                        <a:t>Com</a:t>
                      </a:r>
                      <a:endParaRPr lang="en-US" sz="2000" b="1" noProof="0" dirty="0">
                        <a:latin typeface="Times New Roman"/>
                        <a:ea typeface="Times New Roman"/>
                        <a:cs typeface="Times New Roman"/>
                      </a:endParaRPr>
                    </a:p>
                  </a:txBody>
                  <a:tcPr marL="76200" marR="76200" marT="0" marB="0" anchor="ctr"/>
                </a:tc>
                <a:tc>
                  <a:txBody>
                    <a:bodyPr/>
                    <a:lstStyle/>
                    <a:p>
                      <a:pP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noProof="0" dirty="0" smtClean="0">
                          <a:solidFill>
                            <a:srgbClr val="000000"/>
                          </a:solidFill>
                          <a:latin typeface="Garamond"/>
                          <a:ea typeface="Times New Roman"/>
                          <a:cs typeface="Times New Roman"/>
                        </a:rPr>
                        <a:t>Comprehension</a:t>
                      </a:r>
                      <a:endParaRPr lang="en-US" sz="2000" noProof="0" dirty="0">
                        <a:latin typeface="Times New Roman"/>
                        <a:ea typeface="Times New Roman"/>
                        <a:cs typeface="Times New Roman"/>
                      </a:endParaRPr>
                    </a:p>
                  </a:txBody>
                  <a:tcPr marL="76200" marR="76200" marT="0" marB="0" anchor="ctr"/>
                </a:tc>
                <a:tc>
                  <a:txBody>
                    <a:bodyPr/>
                    <a:lstStyle/>
                    <a:p>
                      <a:pPr algn="ct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b="1" noProof="0" dirty="0" smtClean="0">
                          <a:solidFill>
                            <a:srgbClr val="000000"/>
                          </a:solidFill>
                          <a:latin typeface="Garamond"/>
                          <a:ea typeface="Times New Roman"/>
                          <a:cs typeface="Times New Roman"/>
                        </a:rPr>
                        <a:t>0.67</a:t>
                      </a:r>
                      <a:endParaRPr lang="en-US" sz="2000" noProof="0" dirty="0">
                        <a:latin typeface="Times New Roman"/>
                        <a:ea typeface="Times New Roman"/>
                        <a:cs typeface="Times New Roman"/>
                      </a:endParaRPr>
                    </a:p>
                  </a:txBody>
                  <a:tcPr marL="76200" marR="76200" marT="0" marB="0" anchor="ctr"/>
                </a:tc>
              </a:tr>
              <a:tr h="370840">
                <a:tc>
                  <a:txBody>
                    <a:bodyPr/>
                    <a:lstStyle/>
                    <a:p>
                      <a:pPr algn="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b="1" noProof="0" dirty="0" smtClean="0">
                          <a:solidFill>
                            <a:srgbClr val="000000"/>
                          </a:solidFill>
                          <a:latin typeface="Garamond"/>
                          <a:ea typeface="Times New Roman"/>
                          <a:cs typeface="Times New Roman"/>
                        </a:rPr>
                        <a:t>Ari</a:t>
                      </a:r>
                      <a:endParaRPr lang="en-US" sz="2000" b="1" noProof="0" dirty="0">
                        <a:latin typeface="Times New Roman"/>
                        <a:ea typeface="Times New Roman"/>
                        <a:cs typeface="Times New Roman"/>
                      </a:endParaRPr>
                    </a:p>
                  </a:txBody>
                  <a:tcPr marL="76200" marR="76200" marT="0" marB="0" anchor="ctr"/>
                </a:tc>
                <a:tc>
                  <a:txBody>
                    <a:bodyPr/>
                    <a:lstStyle/>
                    <a:p>
                      <a:pP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noProof="0" dirty="0" smtClean="0">
                          <a:solidFill>
                            <a:srgbClr val="000000"/>
                          </a:solidFill>
                          <a:latin typeface="Garamond"/>
                          <a:ea typeface="Times New Roman"/>
                          <a:cs typeface="Times New Roman"/>
                        </a:rPr>
                        <a:t>Arithmetic</a:t>
                      </a:r>
                      <a:endParaRPr lang="en-US" sz="2000" noProof="0" dirty="0">
                        <a:latin typeface="Times New Roman"/>
                        <a:ea typeface="Times New Roman"/>
                        <a:cs typeface="Times New Roman"/>
                      </a:endParaRPr>
                    </a:p>
                  </a:txBody>
                  <a:tcPr marL="76200" marR="76200" marT="0" marB="0" anchor="ctr"/>
                </a:tc>
                <a:tc>
                  <a:txBody>
                    <a:bodyPr/>
                    <a:lstStyle/>
                    <a:p>
                      <a:pPr algn="ct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b="1" noProof="0" dirty="0" smtClean="0">
                          <a:solidFill>
                            <a:srgbClr val="000000"/>
                          </a:solidFill>
                          <a:latin typeface="Garamond"/>
                          <a:ea typeface="Times New Roman"/>
                          <a:cs typeface="Times New Roman"/>
                        </a:rPr>
                        <a:t>0.66</a:t>
                      </a:r>
                      <a:endParaRPr lang="en-US" sz="2000" noProof="0" dirty="0">
                        <a:latin typeface="Times New Roman"/>
                        <a:ea typeface="Times New Roman"/>
                        <a:cs typeface="Times New Roman"/>
                      </a:endParaRPr>
                    </a:p>
                  </a:txBody>
                  <a:tcPr marL="76200" marR="76200" marT="0" marB="0" anchor="ctr"/>
                </a:tc>
              </a:tr>
              <a:tr h="370840">
                <a:tc>
                  <a:txBody>
                    <a:bodyPr/>
                    <a:lstStyle/>
                    <a:p>
                      <a:pPr algn="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b="1" noProof="0" dirty="0" smtClean="0">
                          <a:solidFill>
                            <a:srgbClr val="000000"/>
                          </a:solidFill>
                          <a:latin typeface="Garamond"/>
                          <a:ea typeface="Times New Roman"/>
                          <a:cs typeface="Times New Roman"/>
                        </a:rPr>
                        <a:t>BD</a:t>
                      </a:r>
                      <a:endParaRPr lang="en-US" sz="2000" b="1" noProof="0" dirty="0">
                        <a:latin typeface="Times New Roman"/>
                        <a:ea typeface="Times New Roman"/>
                        <a:cs typeface="Times New Roman"/>
                      </a:endParaRPr>
                    </a:p>
                  </a:txBody>
                  <a:tcPr marL="76200" marR="76200" marT="0" marB="0" anchor="ctr"/>
                </a:tc>
                <a:tc>
                  <a:txBody>
                    <a:bodyPr/>
                    <a:lstStyle/>
                    <a:p>
                      <a:pP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noProof="0" dirty="0" smtClean="0">
                          <a:solidFill>
                            <a:srgbClr val="000000"/>
                          </a:solidFill>
                          <a:latin typeface="Garamond"/>
                          <a:ea typeface="Times New Roman"/>
                          <a:cs typeface="Times New Roman"/>
                        </a:rPr>
                        <a:t>Block Design</a:t>
                      </a:r>
                      <a:endParaRPr lang="en-US" sz="2000" noProof="0" dirty="0">
                        <a:latin typeface="Times New Roman"/>
                        <a:ea typeface="Times New Roman"/>
                        <a:cs typeface="Times New Roman"/>
                      </a:endParaRPr>
                    </a:p>
                  </a:txBody>
                  <a:tcPr marL="76200" marR="76200" marT="0" marB="0" anchor="ctr"/>
                </a:tc>
                <a:tc>
                  <a:txBody>
                    <a:bodyPr/>
                    <a:lstStyle/>
                    <a:p>
                      <a:pPr algn="ct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b="1" noProof="0" dirty="0" smtClean="0">
                          <a:solidFill>
                            <a:srgbClr val="000000"/>
                          </a:solidFill>
                          <a:latin typeface="Garamond"/>
                          <a:ea typeface="Times New Roman"/>
                          <a:cs typeface="Times New Roman"/>
                        </a:rPr>
                        <a:t>0.57</a:t>
                      </a:r>
                      <a:endParaRPr lang="en-US" sz="2000" noProof="0" dirty="0">
                        <a:latin typeface="Times New Roman"/>
                        <a:ea typeface="Times New Roman"/>
                        <a:cs typeface="Times New Roman"/>
                      </a:endParaRPr>
                    </a:p>
                  </a:txBody>
                  <a:tcPr marL="76200" marR="76200" marT="0" marB="0" anchor="ctr"/>
                </a:tc>
              </a:tr>
              <a:tr h="370840">
                <a:tc>
                  <a:txBody>
                    <a:bodyPr/>
                    <a:lstStyle/>
                    <a:p>
                      <a:pPr algn="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b="1" noProof="0" dirty="0" smtClean="0">
                          <a:solidFill>
                            <a:srgbClr val="000000"/>
                          </a:solidFill>
                          <a:latin typeface="Garamond"/>
                          <a:ea typeface="Times New Roman"/>
                          <a:cs typeface="Times New Roman"/>
                        </a:rPr>
                        <a:t>OA</a:t>
                      </a:r>
                      <a:endParaRPr lang="en-US" sz="2000" b="1" noProof="0" dirty="0">
                        <a:latin typeface="Times New Roman"/>
                        <a:ea typeface="Times New Roman"/>
                        <a:cs typeface="Times New Roman"/>
                      </a:endParaRPr>
                    </a:p>
                  </a:txBody>
                  <a:tcPr marL="76200" marR="76200" marT="0" marB="0" anchor="ctr"/>
                </a:tc>
                <a:tc>
                  <a:txBody>
                    <a:bodyPr/>
                    <a:lstStyle/>
                    <a:p>
                      <a:pP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noProof="0" dirty="0" smtClean="0">
                          <a:solidFill>
                            <a:srgbClr val="000000"/>
                          </a:solidFill>
                          <a:latin typeface="Garamond"/>
                          <a:ea typeface="Times New Roman"/>
                          <a:cs typeface="Times New Roman"/>
                        </a:rPr>
                        <a:t>Object Assembly</a:t>
                      </a:r>
                      <a:endParaRPr lang="en-US" sz="2000" noProof="0" dirty="0">
                        <a:latin typeface="Times New Roman"/>
                        <a:ea typeface="Times New Roman"/>
                        <a:cs typeface="Times New Roman"/>
                      </a:endParaRPr>
                    </a:p>
                  </a:txBody>
                  <a:tcPr marL="76200" marR="76200" marT="0" marB="0" anchor="ctr"/>
                </a:tc>
                <a:tc>
                  <a:txBody>
                    <a:bodyPr/>
                    <a:lstStyle/>
                    <a:p>
                      <a:pPr algn="ct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b="1" noProof="0" dirty="0" smtClean="0">
                          <a:solidFill>
                            <a:srgbClr val="000000"/>
                          </a:solidFill>
                          <a:latin typeface="Garamond"/>
                          <a:ea typeface="Times New Roman"/>
                          <a:cs typeface="Times New Roman"/>
                        </a:rPr>
                        <a:t>0.50</a:t>
                      </a:r>
                      <a:endParaRPr lang="en-US" sz="2000" noProof="0" dirty="0">
                        <a:latin typeface="Times New Roman"/>
                        <a:ea typeface="Times New Roman"/>
                        <a:cs typeface="Times New Roman"/>
                      </a:endParaRPr>
                    </a:p>
                  </a:txBody>
                  <a:tcPr marL="76200" marR="76200" marT="0" marB="0" anchor="ctr"/>
                </a:tc>
              </a:tr>
              <a:tr h="370840">
                <a:tc>
                  <a:txBody>
                    <a:bodyPr/>
                    <a:lstStyle/>
                    <a:p>
                      <a:pPr algn="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b="1" noProof="0" dirty="0" smtClean="0">
                          <a:solidFill>
                            <a:srgbClr val="000000"/>
                          </a:solidFill>
                          <a:latin typeface="Garamond"/>
                          <a:ea typeface="Times New Roman"/>
                          <a:cs typeface="Times New Roman"/>
                        </a:rPr>
                        <a:t>DSp</a:t>
                      </a:r>
                      <a:endParaRPr lang="en-US" sz="2000" b="1" noProof="0" dirty="0">
                        <a:latin typeface="Times New Roman"/>
                        <a:ea typeface="Times New Roman"/>
                        <a:cs typeface="Times New Roman"/>
                      </a:endParaRPr>
                    </a:p>
                  </a:txBody>
                  <a:tcPr marL="76200" marR="76200" marT="0" marB="0" anchor="ctr"/>
                </a:tc>
                <a:tc>
                  <a:txBody>
                    <a:bodyPr/>
                    <a:lstStyle/>
                    <a:p>
                      <a:pP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noProof="0" dirty="0" smtClean="0">
                          <a:solidFill>
                            <a:srgbClr val="000000"/>
                          </a:solidFill>
                          <a:latin typeface="Garamond"/>
                          <a:ea typeface="Times New Roman"/>
                          <a:cs typeface="Times New Roman"/>
                        </a:rPr>
                        <a:t>Digit Span</a:t>
                      </a:r>
                      <a:endParaRPr lang="en-US" sz="2000" noProof="0" dirty="0">
                        <a:latin typeface="Times New Roman"/>
                        <a:ea typeface="Times New Roman"/>
                        <a:cs typeface="Times New Roman"/>
                      </a:endParaRPr>
                    </a:p>
                  </a:txBody>
                  <a:tcPr marL="76200" marR="76200" marT="0" marB="0" anchor="ctr"/>
                </a:tc>
                <a:tc>
                  <a:txBody>
                    <a:bodyPr/>
                    <a:lstStyle/>
                    <a:p>
                      <a:pPr algn="ct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b="1" noProof="0" dirty="0" smtClean="0">
                          <a:solidFill>
                            <a:srgbClr val="000000"/>
                          </a:solidFill>
                          <a:latin typeface="Garamond"/>
                          <a:ea typeface="Times New Roman"/>
                          <a:cs typeface="Times New Roman"/>
                        </a:rPr>
                        <a:t>0.47</a:t>
                      </a:r>
                      <a:endParaRPr lang="en-US" sz="2000" noProof="0" dirty="0">
                        <a:latin typeface="Times New Roman"/>
                        <a:ea typeface="Times New Roman"/>
                        <a:cs typeface="Times New Roman"/>
                      </a:endParaRPr>
                    </a:p>
                  </a:txBody>
                  <a:tcPr marL="76200" marR="76200" marT="0" marB="0" anchor="ctr"/>
                </a:tc>
              </a:tr>
              <a:tr h="370840">
                <a:tc>
                  <a:txBody>
                    <a:bodyPr/>
                    <a:lstStyle/>
                    <a:p>
                      <a:pPr algn="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b="1" noProof="0" dirty="0" smtClean="0">
                          <a:solidFill>
                            <a:srgbClr val="000000"/>
                          </a:solidFill>
                          <a:latin typeface="Garamond"/>
                          <a:ea typeface="Times New Roman"/>
                          <a:cs typeface="Times New Roman"/>
                        </a:rPr>
                        <a:t>DSy</a:t>
                      </a:r>
                      <a:endParaRPr lang="en-US" sz="2000" b="1" noProof="0" dirty="0">
                        <a:latin typeface="Times New Roman"/>
                        <a:ea typeface="Times New Roman"/>
                        <a:cs typeface="Times New Roman"/>
                      </a:endParaRPr>
                    </a:p>
                  </a:txBody>
                  <a:tcPr marL="76200" marR="76200" marT="0" marB="0" anchor="ctr"/>
                </a:tc>
                <a:tc>
                  <a:txBody>
                    <a:bodyPr/>
                    <a:lstStyle/>
                    <a:p>
                      <a:pP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noProof="0" dirty="0" smtClean="0">
                          <a:solidFill>
                            <a:srgbClr val="000000"/>
                          </a:solidFill>
                          <a:latin typeface="Garamond"/>
                          <a:ea typeface="Times New Roman"/>
                          <a:cs typeface="Times New Roman"/>
                        </a:rPr>
                        <a:t>Digit Symbol</a:t>
                      </a:r>
                      <a:endParaRPr lang="en-US" sz="2000" noProof="0" dirty="0">
                        <a:latin typeface="Times New Roman"/>
                        <a:ea typeface="Times New Roman"/>
                        <a:cs typeface="Times New Roman"/>
                      </a:endParaRPr>
                    </a:p>
                  </a:txBody>
                  <a:tcPr marL="76200" marR="76200" marT="0" marB="0" anchor="ctr"/>
                </a:tc>
                <a:tc>
                  <a:txBody>
                    <a:bodyPr/>
                    <a:lstStyle/>
                    <a:p>
                      <a:pPr algn="ctr">
                        <a:spcBef>
                          <a:spcPts val="500"/>
                        </a:spcBef>
                        <a:spcAft>
                          <a:spcPts val="240"/>
                        </a:spcAft>
                        <a:tabLst>
                          <a:tab pos="179705" algn="l"/>
                          <a:tab pos="359410" algn="l"/>
                          <a:tab pos="540385" algn="l"/>
                          <a:tab pos="899795" algn="l"/>
                          <a:tab pos="1079500" algn="l"/>
                          <a:tab pos="1259840" algn="l"/>
                          <a:tab pos="1619885" algn="l"/>
                          <a:tab pos="1799590" algn="l"/>
                          <a:tab pos="1979930" algn="l"/>
                          <a:tab pos="2159635" algn="l"/>
                          <a:tab pos="2339975" algn="l"/>
                          <a:tab pos="2519680" algn="l"/>
                          <a:tab pos="2700020" algn="l"/>
                          <a:tab pos="2879725" algn="l"/>
                          <a:tab pos="3059430" algn="l"/>
                          <a:tab pos="3239770" algn="l"/>
                          <a:tab pos="3420110" algn="l"/>
                          <a:tab pos="3599815" algn="l"/>
                          <a:tab pos="3779520" algn="l"/>
                          <a:tab pos="3959225" algn="l"/>
                          <a:tab pos="4140200" algn="l"/>
                          <a:tab pos="4319905" algn="l"/>
                          <a:tab pos="4499610" algn="l"/>
                          <a:tab pos="4679315" algn="l"/>
                          <a:tab pos="4859020" algn="l"/>
                          <a:tab pos="5039995" algn="l"/>
                          <a:tab pos="5219700" algn="l"/>
                          <a:tab pos="5399405" algn="l"/>
                          <a:tab pos="5579110" algn="l"/>
                          <a:tab pos="5759450" algn="l"/>
                          <a:tab pos="5939790" algn="l"/>
                          <a:tab pos="6119495" algn="l"/>
                        </a:tabLst>
                      </a:pPr>
                      <a:r>
                        <a:rPr lang="en-US" sz="2000" b="1" noProof="0" dirty="0" smtClean="0">
                          <a:solidFill>
                            <a:srgbClr val="000000"/>
                          </a:solidFill>
                          <a:latin typeface="Garamond"/>
                          <a:ea typeface="Times New Roman"/>
                          <a:cs typeface="Times New Roman"/>
                        </a:rPr>
                        <a:t>0.37</a:t>
                      </a:r>
                      <a:endParaRPr lang="en-US" sz="2000" noProof="0" dirty="0">
                        <a:latin typeface="Times New Roman"/>
                        <a:ea typeface="Times New Roman"/>
                        <a:cs typeface="Times New Roman"/>
                      </a:endParaRPr>
                    </a:p>
                  </a:txBody>
                  <a:tcPr marL="76200" marR="76200" marT="0" marB="0" anchor="ctr"/>
                </a:tc>
              </a:tr>
            </a:tbl>
          </a:graphicData>
        </a:graphic>
      </p:graphicFrame>
      <p:sp>
        <p:nvSpPr>
          <p:cNvPr id="4" name="Pladsholder til diasnummer 3"/>
          <p:cNvSpPr>
            <a:spLocks noGrp="1"/>
          </p:cNvSpPr>
          <p:nvPr>
            <p:ph type="sldNum" sz="quarter" idx="12"/>
          </p:nvPr>
        </p:nvSpPr>
        <p:spPr/>
        <p:txBody>
          <a:bodyPr/>
          <a:lstStyle/>
          <a:p>
            <a:pPr>
              <a:defRPr/>
            </a:pPr>
            <a:fld id="{C8161E61-6F80-4574-9D5E-24643B4A058C}" type="slidenum">
              <a:rPr lang="da-DK" smtClean="0">
                <a:solidFill>
                  <a:prstClr val="black">
                    <a:tint val="75000"/>
                  </a:prstClr>
                </a:solidFill>
              </a:rPr>
              <a:pPr>
                <a:defRPr/>
              </a:pPr>
              <a:t>163</a:t>
            </a:fld>
            <a:endParaRPr lang="da-DK" dirty="0">
              <a:solidFill>
                <a:prstClr val="black">
                  <a:tint val="75000"/>
                </a:prstClr>
              </a:solidFill>
            </a:endParaRPr>
          </a:p>
        </p:txBody>
      </p:sp>
    </p:spTree>
    <p:extLst>
      <p:ext uri="{BB962C8B-B14F-4D97-AF65-F5344CB8AC3E}">
        <p14:creationId xmlns:p14="http://schemas.microsoft.com/office/powerpoint/2010/main" val="180788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a:solidFill>
                  <a:prstClr val="black"/>
                </a:solidFill>
                <a:latin typeface="Futura XBlk BT" panose="020B0903020204020204" pitchFamily="34" charset="0"/>
              </a:rPr>
              <a:t>THE </a:t>
            </a:r>
            <a:r>
              <a:rPr lang="da-DK" sz="4800" i="1" dirty="0">
                <a:solidFill>
                  <a:prstClr val="black"/>
                </a:solidFill>
                <a:latin typeface="Garamond" panose="02020404030301010803" pitchFamily="18" charset="0"/>
              </a:rPr>
              <a:t>g</a:t>
            </a:r>
            <a:r>
              <a:rPr lang="da-DK" sz="3200" dirty="0">
                <a:solidFill>
                  <a:prstClr val="black"/>
                </a:solidFill>
                <a:latin typeface="Futura XBlk BT" panose="020B0903020204020204" pitchFamily="34" charset="0"/>
              </a:rPr>
              <a:t> FACTOR </a:t>
            </a:r>
            <a:r>
              <a:rPr lang="da-DK" sz="3200" dirty="0" smtClean="0">
                <a:solidFill>
                  <a:prstClr val="black"/>
                </a:solidFill>
                <a:latin typeface="Futura XBlk BT" panose="020B0903020204020204" pitchFamily="34" charset="0"/>
              </a:rPr>
              <a:t>(2)</a:t>
            </a:r>
            <a:endParaRPr lang="da-DK" dirty="0"/>
          </a:p>
        </p:txBody>
      </p:sp>
      <p:sp>
        <p:nvSpPr>
          <p:cNvPr id="3" name="Pladsholder til indhold 2"/>
          <p:cNvSpPr>
            <a:spLocks noGrp="1"/>
          </p:cNvSpPr>
          <p:nvPr>
            <p:ph idx="1"/>
          </p:nvPr>
        </p:nvSpPr>
        <p:spPr/>
        <p:txBody>
          <a:bodyPr anchor="ctr">
            <a:normAutofit/>
          </a:bodyPr>
          <a:lstStyle/>
          <a:p>
            <a:pPr marL="360000" indent="-360000">
              <a:spcBef>
                <a:spcPts val="600"/>
              </a:spcBef>
              <a:buNone/>
            </a:pPr>
            <a:r>
              <a:rPr lang="en-US" dirty="0"/>
              <a:t>The Scottish </a:t>
            </a:r>
            <a:r>
              <a:rPr lang="en-US" dirty="0" err="1" smtClean="0"/>
              <a:t>ψst</a:t>
            </a:r>
            <a:r>
              <a:rPr lang="en-US" dirty="0" smtClean="0"/>
              <a:t> </a:t>
            </a:r>
            <a:r>
              <a:rPr lang="en-US" dirty="0"/>
              <a:t>Ian Deary has called this the </a:t>
            </a:r>
            <a:r>
              <a:rPr lang="en-US" b="1" dirty="0"/>
              <a:t>most substantiated research finding in the entire field of </a:t>
            </a:r>
            <a:r>
              <a:rPr lang="el-GR" b="1" dirty="0" smtClean="0"/>
              <a:t>ψ</a:t>
            </a:r>
            <a:r>
              <a:rPr lang="en-US" b="1" dirty="0" smtClean="0"/>
              <a:t> </a:t>
            </a:r>
            <a:r>
              <a:rPr lang="en-US" b="1" dirty="0"/>
              <a:t>research</a:t>
            </a:r>
            <a:r>
              <a:rPr lang="en-US" b="1" dirty="0" smtClean="0"/>
              <a:t>. </a:t>
            </a:r>
            <a:r>
              <a:rPr lang="en-US" dirty="0" smtClean="0"/>
              <a:t>In </a:t>
            </a:r>
            <a:r>
              <a:rPr lang="en-US" dirty="0"/>
              <a:t>other words</a:t>
            </a:r>
            <a:r>
              <a:rPr lang="en-US" dirty="0" smtClean="0"/>
              <a:t>,</a:t>
            </a:r>
          </a:p>
          <a:p>
            <a:pPr>
              <a:spcBef>
                <a:spcPts val="600"/>
              </a:spcBef>
            </a:pPr>
            <a:r>
              <a:rPr lang="en-US" dirty="0" smtClean="0"/>
              <a:t>there </a:t>
            </a:r>
            <a:r>
              <a:rPr lang="en-US" dirty="0"/>
              <a:t>is a shared </a:t>
            </a:r>
            <a:r>
              <a:rPr lang="en-US" i="1" dirty="0"/>
              <a:t>g</a:t>
            </a:r>
            <a:r>
              <a:rPr lang="en-US" dirty="0"/>
              <a:t>-factor for all differentiated cognitive abilities that we know of</a:t>
            </a:r>
            <a:r>
              <a:rPr lang="en-US" dirty="0" smtClean="0"/>
              <a:t>, </a:t>
            </a:r>
            <a:endParaRPr lang="en-US" dirty="0"/>
          </a:p>
          <a:p>
            <a:pPr>
              <a:spcBef>
                <a:spcPts val="600"/>
              </a:spcBef>
            </a:pPr>
            <a:r>
              <a:rPr lang="en-US" dirty="0"/>
              <a:t>the “</a:t>
            </a:r>
            <a:r>
              <a:rPr lang="en-US" i="1" dirty="0" smtClean="0"/>
              <a:t>g</a:t>
            </a:r>
            <a:r>
              <a:rPr lang="en-US" dirty="0" smtClean="0"/>
              <a:t>-loading” </a:t>
            </a:r>
            <a:r>
              <a:rPr lang="en-US" dirty="0"/>
              <a:t>of </a:t>
            </a:r>
            <a:r>
              <a:rPr lang="en-US" dirty="0" smtClean="0"/>
              <a:t>each </a:t>
            </a:r>
            <a:r>
              <a:rPr lang="en-US" dirty="0"/>
              <a:t>of these </a:t>
            </a:r>
            <a:r>
              <a:rPr lang="en-US" dirty="0" smtClean="0"/>
              <a:t>tend </a:t>
            </a:r>
            <a:r>
              <a:rPr lang="en-US" dirty="0"/>
              <a:t>to be quite high and, most </a:t>
            </a:r>
            <a:r>
              <a:rPr lang="en-US" dirty="0" smtClean="0"/>
              <a:t>significantly</a:t>
            </a:r>
            <a:r>
              <a:rPr lang="en-US" dirty="0"/>
              <a:t> </a:t>
            </a:r>
            <a:r>
              <a:rPr lang="en-US" dirty="0" smtClean="0"/>
              <a:t>…</a:t>
            </a:r>
            <a:endParaRPr lang="en-US" dirty="0"/>
          </a:p>
        </p:txBody>
      </p:sp>
      <p:sp>
        <p:nvSpPr>
          <p:cNvPr id="4" name="Pladsholder til diasnummer 3"/>
          <p:cNvSpPr>
            <a:spLocks noGrp="1"/>
          </p:cNvSpPr>
          <p:nvPr>
            <p:ph type="sldNum" sz="quarter" idx="12"/>
          </p:nvPr>
        </p:nvSpPr>
        <p:spPr/>
        <p:txBody>
          <a:bodyPr/>
          <a:lstStyle/>
          <a:p>
            <a:fld id="{ACEB7656-9849-4073-9CB9-EAB462FBDF4D}" type="slidenum">
              <a:rPr lang="da-DK" smtClean="0">
                <a:solidFill>
                  <a:prstClr val="black">
                    <a:tint val="75000"/>
                  </a:prstClr>
                </a:solidFill>
              </a:rPr>
              <a:pPr/>
              <a:t>164</a:t>
            </a:fld>
            <a:endParaRPr lang="da-DK" dirty="0">
              <a:solidFill>
                <a:prstClr val="black">
                  <a:tint val="75000"/>
                </a:prstClr>
              </a:solidFill>
            </a:endParaRPr>
          </a:p>
        </p:txBody>
      </p:sp>
    </p:spTree>
    <p:extLst>
      <p:ext uri="{BB962C8B-B14F-4D97-AF65-F5344CB8AC3E}">
        <p14:creationId xmlns:p14="http://schemas.microsoft.com/office/powerpoint/2010/main" val="330691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a:latin typeface="Futura XBlk BT" panose="020B0903020204020204" pitchFamily="34" charset="0"/>
              </a:rPr>
              <a:t>“THE LITTLE </a:t>
            </a:r>
            <a:r>
              <a:rPr lang="da-DK" sz="4800" i="1" dirty="0">
                <a:latin typeface="Garamond" panose="02020404030301010803" pitchFamily="18" charset="0"/>
              </a:rPr>
              <a:t>g</a:t>
            </a:r>
            <a:r>
              <a:rPr lang="da-DK" sz="3200" dirty="0">
                <a:latin typeface="Futura XBlk BT" panose="020B0903020204020204" pitchFamily="34" charset="0"/>
              </a:rPr>
              <a:t> IANT”</a:t>
            </a:r>
          </a:p>
        </p:txBody>
      </p:sp>
      <p:sp>
        <p:nvSpPr>
          <p:cNvPr id="3" name="Pladsholder til indhold 2"/>
          <p:cNvSpPr>
            <a:spLocks noGrp="1"/>
          </p:cNvSpPr>
          <p:nvPr>
            <p:ph idx="1"/>
          </p:nvPr>
        </p:nvSpPr>
        <p:spPr/>
        <p:txBody>
          <a:bodyPr anchor="ctr">
            <a:normAutofit lnSpcReduction="10000"/>
          </a:bodyPr>
          <a:lstStyle/>
          <a:p>
            <a:pPr marL="360000" indent="-360000">
              <a:spcBef>
                <a:spcPts val="600"/>
              </a:spcBef>
            </a:pPr>
            <a:r>
              <a:rPr lang="en-US" dirty="0" smtClean="0"/>
              <a:t>research </a:t>
            </a:r>
            <a:r>
              <a:rPr lang="en-US" dirty="0"/>
              <a:t>into the practical utility of intelligence </a:t>
            </a:r>
            <a:r>
              <a:rPr lang="en-US" dirty="0" smtClean="0"/>
              <a:t>test </a:t>
            </a:r>
            <a:r>
              <a:rPr lang="en-US" dirty="0"/>
              <a:t>results strongly suggests </a:t>
            </a:r>
            <a:r>
              <a:rPr lang="en-US" dirty="0" smtClean="0"/>
              <a:t>that, </a:t>
            </a:r>
            <a:r>
              <a:rPr lang="en-US" dirty="0"/>
              <a:t>for most trades and professions, </a:t>
            </a:r>
            <a:endParaRPr lang="en-US" dirty="0" smtClean="0"/>
          </a:p>
          <a:p>
            <a:pPr marL="360000" indent="0">
              <a:spcBef>
                <a:spcPts val="600"/>
              </a:spcBef>
              <a:buNone/>
            </a:pPr>
            <a:r>
              <a:rPr lang="en-US" b="1" dirty="0" smtClean="0"/>
              <a:t>an </a:t>
            </a:r>
            <a:r>
              <a:rPr lang="en-US" b="1" dirty="0"/>
              <a:t>overall IQ</a:t>
            </a:r>
            <a:r>
              <a:rPr lang="en-US" dirty="0"/>
              <a:t> (or </a:t>
            </a:r>
            <a:r>
              <a:rPr lang="en-US" i="1" dirty="0"/>
              <a:t>g</a:t>
            </a:r>
            <a:r>
              <a:rPr lang="en-US" dirty="0"/>
              <a:t>-factor score) </a:t>
            </a:r>
            <a:r>
              <a:rPr lang="en-US" b="1" dirty="0"/>
              <a:t>is a much stronger predictor of success or failure than are </a:t>
            </a:r>
            <a:r>
              <a:rPr lang="en-US" b="1" dirty="0" smtClean="0"/>
              <a:t>measures of single </a:t>
            </a:r>
            <a:r>
              <a:rPr lang="en-US" b="1" dirty="0"/>
              <a:t>“intelligences”</a:t>
            </a:r>
            <a:r>
              <a:rPr lang="en-US" dirty="0"/>
              <a:t> (to use Howard Gardner (b. 1943) ’s expression).</a:t>
            </a:r>
          </a:p>
          <a:p>
            <a:pPr marL="360000" indent="-360000">
              <a:spcBef>
                <a:spcPts val="600"/>
              </a:spcBef>
              <a:buNone/>
            </a:pPr>
            <a:r>
              <a:rPr lang="en-US" dirty="0"/>
              <a:t>This is the reason why some of us believe it </a:t>
            </a:r>
            <a:r>
              <a:rPr lang="en-US" dirty="0" smtClean="0"/>
              <a:t>still makes </a:t>
            </a:r>
            <a:r>
              <a:rPr lang="en-US" dirty="0"/>
              <a:t>sense to calculate </a:t>
            </a:r>
            <a:r>
              <a:rPr lang="en-US" dirty="0" smtClean="0"/>
              <a:t>it</a:t>
            </a:r>
            <a:r>
              <a:rPr lang="en-US" dirty="0"/>
              <a:t>!</a:t>
            </a:r>
          </a:p>
        </p:txBody>
      </p:sp>
      <p:sp>
        <p:nvSpPr>
          <p:cNvPr id="4" name="Pladsholder til diasnummer 3"/>
          <p:cNvSpPr>
            <a:spLocks noGrp="1"/>
          </p:cNvSpPr>
          <p:nvPr>
            <p:ph type="sldNum" sz="quarter" idx="12"/>
          </p:nvPr>
        </p:nvSpPr>
        <p:spPr/>
        <p:txBody>
          <a:bodyPr/>
          <a:lstStyle/>
          <a:p>
            <a:fld id="{ACEB7656-9849-4073-9CB9-EAB462FBDF4D}" type="slidenum">
              <a:rPr lang="da-DK" smtClean="0">
                <a:solidFill>
                  <a:prstClr val="black">
                    <a:tint val="75000"/>
                  </a:prstClr>
                </a:solidFill>
              </a:rPr>
              <a:pPr/>
              <a:t>165</a:t>
            </a:fld>
            <a:endParaRPr lang="da-DK" dirty="0">
              <a:solidFill>
                <a:prstClr val="black">
                  <a:tint val="75000"/>
                </a:prstClr>
              </a:solidFill>
            </a:endParaRPr>
          </a:p>
        </p:txBody>
      </p:sp>
    </p:spTree>
    <p:extLst>
      <p:ext uri="{BB962C8B-B14F-4D97-AF65-F5344CB8AC3E}">
        <p14:creationId xmlns:p14="http://schemas.microsoft.com/office/powerpoint/2010/main" val="115910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dirty="0" smtClean="0">
                <a:latin typeface="Futura XBlk BT" pitchFamily="34" charset="0"/>
              </a:rPr>
              <a:t>SELECTION FOR EMPLOYMENT:</a:t>
            </a:r>
            <a:br>
              <a:rPr lang="da-DK" sz="2400" dirty="0" smtClean="0">
                <a:latin typeface="Futura XBlk BT" pitchFamily="34" charset="0"/>
              </a:rPr>
            </a:br>
            <a:r>
              <a:rPr lang="da-DK" sz="2400" dirty="0" smtClean="0">
                <a:latin typeface="Futura XBlk BT" pitchFamily="34" charset="0"/>
              </a:rPr>
              <a:t>PREDICTIVE VALUE OF DIFFERENT METHODS</a:t>
            </a:r>
            <a:endParaRPr lang="da-DK" sz="2400" dirty="0">
              <a:latin typeface="Futura XBlk BT" pitchFamily="34" charset="0"/>
            </a:endParaRPr>
          </a:p>
        </p:txBody>
      </p:sp>
      <p:pic>
        <p:nvPicPr>
          <p:cNvPr id="5" name="Pladsholder til indhold 4" descr="IQ_and_job_prediction_01.jpg"/>
          <p:cNvPicPr>
            <a:picLocks noGrp="1" noChangeAspect="1"/>
          </p:cNvPicPr>
          <p:nvPr>
            <p:ph idx="1"/>
          </p:nvPr>
        </p:nvPicPr>
        <p:blipFill>
          <a:blip r:embed="rId2" cstate="print"/>
          <a:stretch>
            <a:fillRect/>
          </a:stretch>
        </p:blipFill>
        <p:spPr>
          <a:xfrm>
            <a:off x="642910" y="1500174"/>
            <a:ext cx="8252361" cy="4680705"/>
          </a:xfrm>
        </p:spPr>
      </p:pic>
      <p:sp>
        <p:nvSpPr>
          <p:cNvPr id="4" name="Pladsholder til diasnummer 3"/>
          <p:cNvSpPr>
            <a:spLocks noGrp="1"/>
          </p:cNvSpPr>
          <p:nvPr>
            <p:ph type="sldNum" sz="quarter" idx="12"/>
          </p:nvPr>
        </p:nvSpPr>
        <p:spPr/>
        <p:txBody>
          <a:bodyPr/>
          <a:lstStyle/>
          <a:p>
            <a:pPr>
              <a:defRPr/>
            </a:pPr>
            <a:fld id="{C8161E61-6F80-4574-9D5E-24643B4A058C}" type="slidenum">
              <a:rPr lang="da-DK" smtClean="0">
                <a:solidFill>
                  <a:prstClr val="black">
                    <a:tint val="75000"/>
                  </a:prstClr>
                </a:solidFill>
              </a:rPr>
              <a:pPr>
                <a:defRPr/>
              </a:pPr>
              <a:t>166</a:t>
            </a:fld>
            <a:endParaRPr lang="da-DK" dirty="0">
              <a:solidFill>
                <a:prstClr val="black">
                  <a:tint val="75000"/>
                </a:prstClr>
              </a:solidFill>
            </a:endParaRPr>
          </a:p>
        </p:txBody>
      </p:sp>
    </p:spTree>
    <p:extLst>
      <p:ext uri="{BB962C8B-B14F-4D97-AF65-F5344CB8AC3E}">
        <p14:creationId xmlns:p14="http://schemas.microsoft.com/office/powerpoint/2010/main" val="95699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800" dirty="0" smtClean="0">
                <a:latin typeface="Futura XBlk BT" pitchFamily="34" charset="0"/>
              </a:rPr>
              <a:t>IQ AS PREDICTOR OF SUCCESS</a:t>
            </a:r>
            <a:br>
              <a:rPr lang="da-DK" sz="2800" dirty="0" smtClean="0">
                <a:latin typeface="Futura XBlk BT" pitchFamily="34" charset="0"/>
              </a:rPr>
            </a:br>
            <a:r>
              <a:rPr lang="da-DK" sz="2800" dirty="0" smtClean="0">
                <a:latin typeface="Futura XBlk BT" pitchFamily="34" charset="0"/>
              </a:rPr>
              <a:t>FOR DIFFERENT OCCUPATIONS</a:t>
            </a:r>
            <a:endParaRPr lang="da-DK" sz="2800" dirty="0">
              <a:latin typeface="Futura XBlk BT" pitchFamily="34" charset="0"/>
            </a:endParaRPr>
          </a:p>
        </p:txBody>
      </p:sp>
      <p:pic>
        <p:nvPicPr>
          <p:cNvPr id="5" name="Pladsholder til indhold 4" descr="IQ_and_jobs_01.jpg"/>
          <p:cNvPicPr>
            <a:picLocks noGrp="1" noChangeAspect="1"/>
          </p:cNvPicPr>
          <p:nvPr>
            <p:ph idx="1"/>
          </p:nvPr>
        </p:nvPicPr>
        <p:blipFill>
          <a:blip r:embed="rId2" cstate="print"/>
          <a:stretch>
            <a:fillRect/>
          </a:stretch>
        </p:blipFill>
        <p:spPr>
          <a:xfrm>
            <a:off x="775635" y="1660061"/>
            <a:ext cx="7582579" cy="4412145"/>
          </a:xfrm>
        </p:spPr>
      </p:pic>
      <p:sp>
        <p:nvSpPr>
          <p:cNvPr id="4" name="Pladsholder til diasnummer 3"/>
          <p:cNvSpPr>
            <a:spLocks noGrp="1"/>
          </p:cNvSpPr>
          <p:nvPr>
            <p:ph type="sldNum" sz="quarter" idx="12"/>
          </p:nvPr>
        </p:nvSpPr>
        <p:spPr/>
        <p:txBody>
          <a:bodyPr/>
          <a:lstStyle/>
          <a:p>
            <a:pPr>
              <a:defRPr/>
            </a:pPr>
            <a:fld id="{C8161E61-6F80-4574-9D5E-24643B4A058C}" type="slidenum">
              <a:rPr lang="da-DK" smtClean="0">
                <a:solidFill>
                  <a:prstClr val="black">
                    <a:tint val="75000"/>
                  </a:prstClr>
                </a:solidFill>
              </a:rPr>
              <a:pPr>
                <a:defRPr/>
              </a:pPr>
              <a:t>167</a:t>
            </a:fld>
            <a:endParaRPr lang="da-DK" dirty="0">
              <a:solidFill>
                <a:prstClr val="black">
                  <a:tint val="75000"/>
                </a:prstClr>
              </a:solidFill>
            </a:endParaRPr>
          </a:p>
        </p:txBody>
      </p:sp>
    </p:spTree>
    <p:extLst>
      <p:ext uri="{BB962C8B-B14F-4D97-AF65-F5344CB8AC3E}">
        <p14:creationId xmlns:p14="http://schemas.microsoft.com/office/powerpoint/2010/main" val="292563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i="1" dirty="0" smtClean="0">
                <a:latin typeface="Garamond" pitchFamily="18" charset="0"/>
              </a:rPr>
              <a:t>g</a:t>
            </a:r>
            <a:r>
              <a:rPr lang="da-DK" dirty="0" smtClean="0"/>
              <a:t> </a:t>
            </a:r>
            <a:r>
              <a:rPr lang="da-DK" sz="2800" dirty="0" smtClean="0">
                <a:latin typeface="Futura XBlk BT" pitchFamily="34" charset="0"/>
              </a:rPr>
              <a:t>AND ”TRAINING SUCCESS”</a:t>
            </a:r>
            <a:br>
              <a:rPr lang="da-DK" sz="2800" dirty="0" smtClean="0">
                <a:latin typeface="Futura XBlk BT" pitchFamily="34" charset="0"/>
              </a:rPr>
            </a:br>
            <a:r>
              <a:rPr lang="da-DK" sz="2800" dirty="0" smtClean="0">
                <a:latin typeface="Futura XBlk BT" pitchFamily="34" charset="0"/>
              </a:rPr>
              <a:t>IN US ARMED FORCES</a:t>
            </a:r>
            <a:endParaRPr lang="da-DK" sz="2800" dirty="0">
              <a:latin typeface="Futura XBlk BT" pitchFamily="34" charset="0"/>
            </a:endParaRPr>
          </a:p>
        </p:txBody>
      </p:sp>
      <p:pic>
        <p:nvPicPr>
          <p:cNvPr id="5" name="Pladsholder til indhold 4" descr="g_prediction_of_job_performance_v1.jpg"/>
          <p:cNvPicPr>
            <a:picLocks noGrp="1" noChangeAspect="1"/>
          </p:cNvPicPr>
          <p:nvPr>
            <p:ph idx="1"/>
          </p:nvPr>
        </p:nvPicPr>
        <p:blipFill>
          <a:blip r:embed="rId2" cstate="print"/>
          <a:stretch>
            <a:fillRect/>
          </a:stretch>
        </p:blipFill>
        <p:spPr>
          <a:xfrm>
            <a:off x="1500166" y="1643050"/>
            <a:ext cx="6143668" cy="4864560"/>
          </a:xfrm>
        </p:spPr>
      </p:pic>
      <p:sp>
        <p:nvSpPr>
          <p:cNvPr id="4" name="Pladsholder til diasnummer 3"/>
          <p:cNvSpPr>
            <a:spLocks noGrp="1"/>
          </p:cNvSpPr>
          <p:nvPr>
            <p:ph type="sldNum" sz="quarter" idx="12"/>
          </p:nvPr>
        </p:nvSpPr>
        <p:spPr/>
        <p:txBody>
          <a:bodyPr/>
          <a:lstStyle/>
          <a:p>
            <a:fld id="{ACEB7656-9849-4073-9CB9-EAB462FBDF4D}" type="slidenum">
              <a:rPr lang="da-DK" smtClean="0">
                <a:solidFill>
                  <a:prstClr val="black">
                    <a:tint val="75000"/>
                  </a:prstClr>
                </a:solidFill>
              </a:rPr>
              <a:pPr/>
              <a:t>168</a:t>
            </a:fld>
            <a:endParaRPr lang="da-DK" dirty="0">
              <a:solidFill>
                <a:prstClr val="black">
                  <a:tint val="75000"/>
                </a:prstClr>
              </a:solidFill>
            </a:endParaRPr>
          </a:p>
        </p:txBody>
      </p:sp>
    </p:spTree>
    <p:extLst>
      <p:ext uri="{BB962C8B-B14F-4D97-AF65-F5344CB8AC3E}">
        <p14:creationId xmlns:p14="http://schemas.microsoft.com/office/powerpoint/2010/main" val="84552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STATISTICAL GROUP FACTORS (1)</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484784"/>
            <a:ext cx="8229600" cy="4824536"/>
          </a:xfrm>
        </p:spPr>
        <p:txBody>
          <a:bodyPr anchor="ctr">
            <a:normAutofit/>
          </a:bodyPr>
          <a:lstStyle/>
          <a:p>
            <a:pPr marL="360000" indent="-360000">
              <a:spcBef>
                <a:spcPts val="600"/>
              </a:spcBef>
              <a:buNone/>
            </a:pPr>
            <a:r>
              <a:rPr lang="en-US" dirty="0" smtClean="0"/>
              <a:t>It was Louis </a:t>
            </a:r>
            <a:r>
              <a:rPr lang="en-US" dirty="0"/>
              <a:t>L. </a:t>
            </a:r>
            <a:r>
              <a:rPr lang="en-US" dirty="0" err="1"/>
              <a:t>Thurstone</a:t>
            </a:r>
            <a:r>
              <a:rPr lang="en-US" dirty="0"/>
              <a:t> (1887-1955) </a:t>
            </a:r>
            <a:r>
              <a:rPr lang="en-US" dirty="0" smtClean="0"/>
              <a:t>who discovered </a:t>
            </a:r>
            <a:r>
              <a:rPr lang="en-US" dirty="0"/>
              <a:t>that the strengths of </a:t>
            </a:r>
            <a:r>
              <a:rPr lang="en-US" b="1" dirty="0"/>
              <a:t>some differentiated abilities are </a:t>
            </a:r>
            <a:r>
              <a:rPr lang="en-US" b="1" dirty="0" smtClean="0"/>
              <a:t>particularly </a:t>
            </a:r>
            <a:r>
              <a:rPr lang="en-US" b="1" dirty="0"/>
              <a:t>strongly correlated</a:t>
            </a:r>
            <a:r>
              <a:rPr lang="en-US" dirty="0"/>
              <a:t> </a:t>
            </a:r>
          </a:p>
          <a:p>
            <a:pPr marL="360000" indent="-360000">
              <a:spcBef>
                <a:spcPts val="600"/>
              </a:spcBef>
              <a:buNone/>
            </a:pPr>
            <a:r>
              <a:rPr lang="en-US" dirty="0"/>
              <a:t>so that it makes sense to lump them together </a:t>
            </a:r>
            <a:r>
              <a:rPr lang="en-US" dirty="0" smtClean="0"/>
              <a:t>as </a:t>
            </a:r>
            <a:r>
              <a:rPr lang="en-US" b="1" dirty="0" smtClean="0"/>
              <a:t>“group </a:t>
            </a:r>
            <a:r>
              <a:rPr lang="en-US" b="1" dirty="0"/>
              <a:t>factors.”</a:t>
            </a:r>
          </a:p>
          <a:p>
            <a:pPr marL="360000" indent="-360000">
              <a:spcBef>
                <a:spcPts val="600"/>
              </a:spcBef>
              <a:buNone/>
            </a:pPr>
            <a:r>
              <a:rPr lang="en-US" dirty="0"/>
              <a:t>This lead to </a:t>
            </a:r>
            <a:r>
              <a:rPr lang="en-US" b="1" dirty="0"/>
              <a:t>strife</a:t>
            </a:r>
            <a:r>
              <a:rPr lang="en-US" dirty="0"/>
              <a:t> between </a:t>
            </a:r>
            <a:endParaRPr lang="en-US" dirty="0" smtClean="0"/>
          </a:p>
          <a:p>
            <a:pPr marL="360000" indent="-360000">
              <a:spcBef>
                <a:spcPts val="600"/>
              </a:spcBef>
              <a:buNone/>
            </a:pPr>
            <a:r>
              <a:rPr lang="en-US" dirty="0"/>
              <a:t>	</a:t>
            </a:r>
            <a:r>
              <a:rPr lang="en-US" dirty="0" smtClean="0"/>
              <a:t>adherents </a:t>
            </a:r>
            <a:r>
              <a:rPr lang="en-US" dirty="0"/>
              <a:t>of Spearman &amp; </a:t>
            </a:r>
            <a:r>
              <a:rPr lang="en-US" i="1" dirty="0"/>
              <a:t>g</a:t>
            </a:r>
            <a:r>
              <a:rPr lang="en-US" dirty="0"/>
              <a:t> versus adherents of </a:t>
            </a:r>
            <a:r>
              <a:rPr lang="en-US" dirty="0" err="1"/>
              <a:t>Thurstone</a:t>
            </a:r>
            <a:r>
              <a:rPr lang="en-US" dirty="0"/>
              <a:t> &amp;</a:t>
            </a:r>
            <a:r>
              <a:rPr lang="en-US" dirty="0" smtClean="0"/>
              <a:t> </a:t>
            </a:r>
            <a:r>
              <a:rPr lang="en-US" dirty="0"/>
              <a:t>group </a:t>
            </a:r>
            <a:r>
              <a:rPr lang="en-US" dirty="0" smtClean="0"/>
              <a:t>factors.</a:t>
            </a:r>
            <a:endParaRPr lang="en-US" dirty="0"/>
          </a:p>
        </p:txBody>
      </p:sp>
      <p:sp>
        <p:nvSpPr>
          <p:cNvPr id="4" name="Pladsholder til diasnummer 3"/>
          <p:cNvSpPr>
            <a:spLocks noGrp="1"/>
          </p:cNvSpPr>
          <p:nvPr>
            <p:ph type="sldNum" sz="quarter" idx="12"/>
          </p:nvPr>
        </p:nvSpPr>
        <p:spPr/>
        <p:txBody>
          <a:bodyPr/>
          <a:lstStyle/>
          <a:p>
            <a:fld id="{ACEB7656-9849-4073-9CB9-EAB462FBDF4D}" type="slidenum">
              <a:rPr lang="da-DK" smtClean="0">
                <a:solidFill>
                  <a:prstClr val="black">
                    <a:tint val="75000"/>
                  </a:prstClr>
                </a:solidFill>
              </a:rPr>
              <a:pPr/>
              <a:t>169</a:t>
            </a:fld>
            <a:endParaRPr lang="da-DK">
              <a:solidFill>
                <a:prstClr val="black">
                  <a:tint val="75000"/>
                </a:prstClr>
              </a:solidFill>
            </a:endParaRPr>
          </a:p>
        </p:txBody>
      </p:sp>
    </p:spTree>
    <p:extLst>
      <p:ext uri="{BB962C8B-B14F-4D97-AF65-F5344CB8AC3E}">
        <p14:creationId xmlns:p14="http://schemas.microsoft.com/office/powerpoint/2010/main" val="98793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74638"/>
            <a:ext cx="8568952" cy="1143000"/>
          </a:xfrm>
        </p:spPr>
        <p:txBody>
          <a:bodyPr>
            <a:normAutofit fontScale="90000"/>
          </a:bodyPr>
          <a:lstStyle/>
          <a:p>
            <a:r>
              <a:rPr lang="en-US" sz="2900" dirty="0">
                <a:latin typeface="Futura Extra Black BT" panose="020B0903020204020204" pitchFamily="34" charset="0"/>
              </a:rPr>
              <a:t>QUANTIFIER GENES</a:t>
            </a:r>
            <a:r>
              <a:rPr lang="en-US" sz="2600" dirty="0">
                <a:latin typeface="Futura Extra Black BT" panose="020B0903020204020204" pitchFamily="34" charset="0"/>
              </a:rPr>
              <a:t> </a:t>
            </a:r>
            <a:r>
              <a:rPr lang="en-US" sz="3600" i="1" dirty="0">
                <a:latin typeface="Garamond" panose="02020404030301010803" pitchFamily="18" charset="0"/>
              </a:rPr>
              <a:t>&amp;</a:t>
            </a:r>
            <a:r>
              <a:rPr lang="en-US" sz="2600" dirty="0">
                <a:latin typeface="Futura Extra Black BT" panose="020B0903020204020204" pitchFamily="34" charset="0"/>
              </a:rPr>
              <a:t> </a:t>
            </a:r>
            <a:br>
              <a:rPr lang="en-US" sz="2600" dirty="0">
                <a:latin typeface="Futura Extra Black BT" panose="020B0903020204020204" pitchFamily="34" charset="0"/>
              </a:rPr>
            </a:br>
            <a:r>
              <a:rPr lang="en-US" sz="2900" dirty="0">
                <a:latin typeface="Futura Extra Black BT" panose="020B0903020204020204" pitchFamily="34" charset="0"/>
              </a:rPr>
              <a:t>SIZES OF ORGANS, ORGANISMS</a:t>
            </a:r>
            <a:r>
              <a:rPr lang="en-US" sz="2600" dirty="0">
                <a:latin typeface="Futura Extra Black BT" panose="020B0903020204020204" pitchFamily="34" charset="0"/>
              </a:rPr>
              <a:t> </a:t>
            </a:r>
            <a:r>
              <a:rPr lang="en-US" sz="3600" i="1" dirty="0">
                <a:latin typeface="Garamond" panose="02020404030301010803" pitchFamily="18" charset="0"/>
              </a:rPr>
              <a:t>&amp;</a:t>
            </a:r>
            <a:r>
              <a:rPr lang="en-US" sz="2600" dirty="0">
                <a:latin typeface="Futura Extra Black BT" panose="020B0903020204020204" pitchFamily="34" charset="0"/>
              </a:rPr>
              <a:t> </a:t>
            </a:r>
            <a:r>
              <a:rPr lang="en-US" sz="2900" dirty="0">
                <a:latin typeface="Futura Extra Black BT" panose="020B0903020204020204" pitchFamily="34" charset="0"/>
              </a:rPr>
              <a:t>BEHAVIOR</a:t>
            </a:r>
            <a:endParaRPr lang="da-DK" sz="2900" dirty="0">
              <a:latin typeface="Futura Extra Black BT" panose="020B0903020204020204" pitchFamily="34" charset="0"/>
            </a:endParaRPr>
          </a:p>
        </p:txBody>
      </p:sp>
      <p:sp>
        <p:nvSpPr>
          <p:cNvPr id="3" name="Pladsholder til indhold 2"/>
          <p:cNvSpPr>
            <a:spLocks noGrp="1"/>
          </p:cNvSpPr>
          <p:nvPr>
            <p:ph idx="1"/>
          </p:nvPr>
        </p:nvSpPr>
        <p:spPr>
          <a:xfrm>
            <a:off x="457200" y="1484784"/>
            <a:ext cx="8229600" cy="4824536"/>
          </a:xfrm>
        </p:spPr>
        <p:txBody>
          <a:bodyPr anchor="ctr">
            <a:normAutofit/>
          </a:bodyPr>
          <a:lstStyle/>
          <a:p>
            <a:pPr marL="342000" indent="-457200">
              <a:spcBef>
                <a:spcPts val="600"/>
              </a:spcBef>
              <a:buNone/>
            </a:pPr>
            <a:r>
              <a:rPr lang="en-US" dirty="0"/>
              <a:t>Such information gives us a feel for why, ultimately, </a:t>
            </a:r>
            <a:r>
              <a:rPr lang="en-US" b="1" dirty="0"/>
              <a:t>some genes appear to act as quantifiers for properties or behaviors of </a:t>
            </a:r>
            <a:r>
              <a:rPr lang="en-US" b="1" dirty="0" smtClean="0"/>
              <a:t>organisms ―</a:t>
            </a:r>
            <a:endParaRPr lang="en-US" b="1" dirty="0"/>
          </a:p>
          <a:p>
            <a:pPr marL="342000" indent="-457200">
              <a:spcBef>
                <a:spcPts val="600"/>
              </a:spcBef>
              <a:buNone/>
            </a:pPr>
            <a:r>
              <a:rPr lang="en-US" b="1" dirty="0" smtClean="0"/>
              <a:t>which </a:t>
            </a:r>
            <a:r>
              <a:rPr lang="en-US" b="1" dirty="0"/>
              <a:t>is why organisms,</a:t>
            </a:r>
            <a:r>
              <a:rPr lang="en-US" dirty="0"/>
              <a:t> organs, </a:t>
            </a:r>
            <a:r>
              <a:rPr lang="en-US" b="1" dirty="0"/>
              <a:t>and behaviors</a:t>
            </a:r>
            <a:r>
              <a:rPr lang="en-US" dirty="0"/>
              <a:t> </a:t>
            </a:r>
            <a:r>
              <a:rPr lang="en-US" dirty="0" smtClean="0"/>
              <a:t>that, </a:t>
            </a:r>
            <a:r>
              <a:rPr lang="en-US" dirty="0"/>
              <a:t>qualitatively speaking, are very similar</a:t>
            </a:r>
          </a:p>
          <a:p>
            <a:pPr marL="342000" indent="-457200">
              <a:spcBef>
                <a:spcPts val="600"/>
              </a:spcBef>
              <a:buNone/>
            </a:pPr>
            <a:r>
              <a:rPr lang="en-US" b="1" dirty="0"/>
              <a:t>come in surprisingly different sizes and magnitudes</a:t>
            </a:r>
            <a:r>
              <a:rPr lang="en-US" dirty="0"/>
              <a:t> (such as sub-species &amp; “races</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17</a:t>
            </a:fld>
            <a:endParaRPr lang="da-DK" dirty="0"/>
          </a:p>
        </p:txBody>
      </p:sp>
    </p:spTree>
    <p:extLst>
      <p:ext uri="{BB962C8B-B14F-4D97-AF65-F5344CB8AC3E}">
        <p14:creationId xmlns:p14="http://schemas.microsoft.com/office/powerpoint/2010/main" val="255936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STATISTICAL GROUP FACTORS (2)</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normAutofit/>
          </a:bodyPr>
          <a:lstStyle/>
          <a:p>
            <a:pPr marL="360000" indent="-360000">
              <a:spcBef>
                <a:spcPts val="600"/>
              </a:spcBef>
              <a:buNone/>
            </a:pPr>
            <a:r>
              <a:rPr lang="en-US" dirty="0"/>
              <a:t>The </a:t>
            </a:r>
            <a:r>
              <a:rPr lang="en-US" dirty="0" smtClean="0"/>
              <a:t>strife ended when, in the late 1930ies, both </a:t>
            </a:r>
            <a:r>
              <a:rPr lang="en-US" dirty="0"/>
              <a:t>parties accepted that the other had a </a:t>
            </a:r>
            <a:r>
              <a:rPr lang="en-US" dirty="0" smtClean="0"/>
              <a:t>point. </a:t>
            </a:r>
          </a:p>
          <a:p>
            <a:pPr marL="360000" indent="-360000">
              <a:spcBef>
                <a:spcPts val="600"/>
              </a:spcBef>
              <a:buNone/>
            </a:pPr>
            <a:r>
              <a:rPr lang="en-US" dirty="0" smtClean="0"/>
              <a:t>Since </a:t>
            </a:r>
            <a:r>
              <a:rPr lang="en-US" dirty="0"/>
              <a:t>then, the </a:t>
            </a:r>
            <a:r>
              <a:rPr lang="en-US" b="1" dirty="0"/>
              <a:t>consensus model</a:t>
            </a:r>
            <a:r>
              <a:rPr lang="en-US" dirty="0"/>
              <a:t> of abilities among researchers in </a:t>
            </a:r>
            <a:r>
              <a:rPr lang="en-US" dirty="0" smtClean="0"/>
              <a:t>psychometrics-and-regression-analysis-based </a:t>
            </a:r>
            <a:r>
              <a:rPr lang="en-US" dirty="0"/>
              <a:t>differential </a:t>
            </a:r>
            <a:r>
              <a:rPr lang="el-GR" dirty="0" smtClean="0"/>
              <a:t>ψ</a:t>
            </a:r>
            <a:endParaRPr lang="en-US" dirty="0" smtClean="0"/>
          </a:p>
          <a:p>
            <a:pPr marL="360000" indent="-360000">
              <a:spcBef>
                <a:spcPts val="600"/>
              </a:spcBef>
              <a:buNone/>
            </a:pPr>
            <a:r>
              <a:rPr lang="en-US" dirty="0" smtClean="0"/>
              <a:t>has </a:t>
            </a:r>
            <a:r>
              <a:rPr lang="en-US" dirty="0"/>
              <a:t>been a </a:t>
            </a:r>
            <a:r>
              <a:rPr lang="en-US" b="1" dirty="0"/>
              <a:t>three-tier pyramid</a:t>
            </a:r>
            <a:r>
              <a:rPr lang="en-US" b="1" dirty="0" smtClean="0"/>
              <a:t>:</a:t>
            </a:r>
            <a:endParaRPr lang="en-US" b="1" dirty="0"/>
          </a:p>
        </p:txBody>
      </p:sp>
      <p:sp>
        <p:nvSpPr>
          <p:cNvPr id="4" name="Pladsholder til diasnummer 3"/>
          <p:cNvSpPr>
            <a:spLocks noGrp="1"/>
          </p:cNvSpPr>
          <p:nvPr>
            <p:ph type="sldNum" sz="quarter" idx="12"/>
          </p:nvPr>
        </p:nvSpPr>
        <p:spPr/>
        <p:txBody>
          <a:bodyPr/>
          <a:lstStyle/>
          <a:p>
            <a:fld id="{ACEB7656-9849-4073-9CB9-EAB462FBDF4D}" type="slidenum">
              <a:rPr lang="da-DK" smtClean="0">
                <a:solidFill>
                  <a:prstClr val="black">
                    <a:tint val="75000"/>
                  </a:prstClr>
                </a:solidFill>
              </a:rPr>
              <a:pPr/>
              <a:t>170</a:t>
            </a:fld>
            <a:endParaRPr lang="da-DK">
              <a:solidFill>
                <a:prstClr val="black">
                  <a:tint val="75000"/>
                </a:prstClr>
              </a:solidFill>
            </a:endParaRPr>
          </a:p>
        </p:txBody>
      </p:sp>
    </p:spTree>
    <p:extLst>
      <p:ext uri="{BB962C8B-B14F-4D97-AF65-F5344CB8AC3E}">
        <p14:creationId xmlns:p14="http://schemas.microsoft.com/office/powerpoint/2010/main" val="203505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Carroll faktorer v1.jpg"/>
          <p:cNvPicPr>
            <a:picLocks noChangeAspect="1"/>
          </p:cNvPicPr>
          <p:nvPr/>
        </p:nvPicPr>
        <p:blipFill>
          <a:blip r:embed="rId2" cstate="print"/>
          <a:stretch>
            <a:fillRect/>
          </a:stretch>
        </p:blipFill>
        <p:spPr>
          <a:xfrm>
            <a:off x="57592" y="390326"/>
            <a:ext cx="9086408" cy="6039069"/>
          </a:xfrm>
          <a:prstGeom prst="rect">
            <a:avLst/>
          </a:prstGeom>
        </p:spPr>
      </p:pic>
      <p:sp>
        <p:nvSpPr>
          <p:cNvPr id="3" name="Pladsholder til diasnummer 2"/>
          <p:cNvSpPr>
            <a:spLocks noGrp="1"/>
          </p:cNvSpPr>
          <p:nvPr>
            <p:ph type="sldNum" sz="quarter" idx="12"/>
          </p:nvPr>
        </p:nvSpPr>
        <p:spPr/>
        <p:txBody>
          <a:bodyPr/>
          <a:lstStyle/>
          <a:p>
            <a:pPr>
              <a:defRPr/>
            </a:pPr>
            <a:fld id="{B88DD634-1C4F-4A09-9702-AFB5D6F9821E}" type="slidenum">
              <a:rPr lang="da-DK" smtClean="0">
                <a:solidFill>
                  <a:prstClr val="black">
                    <a:tint val="75000"/>
                  </a:prstClr>
                </a:solidFill>
              </a:rPr>
              <a:pPr>
                <a:defRPr/>
              </a:pPr>
              <a:t>171</a:t>
            </a:fld>
            <a:endParaRPr lang="da-DK" dirty="0">
              <a:solidFill>
                <a:prstClr val="black">
                  <a:tint val="75000"/>
                </a:prstClr>
              </a:solidFill>
            </a:endParaRPr>
          </a:p>
        </p:txBody>
      </p:sp>
      <p:sp>
        <p:nvSpPr>
          <p:cNvPr id="4" name="Rectangle 1"/>
          <p:cNvSpPr>
            <a:spLocks noChangeArrowheads="1"/>
          </p:cNvSpPr>
          <p:nvPr/>
        </p:nvSpPr>
        <p:spPr bwMode="auto">
          <a:xfrm>
            <a:off x="6264000" y="252000"/>
            <a:ext cx="255577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en-US" sz="1400" dirty="0" smtClean="0">
                <a:solidFill>
                  <a:srgbClr val="FF0000"/>
                </a:solidFill>
                <a:latin typeface="Futura XBlk BT" pitchFamily="34" charset="0"/>
                <a:ea typeface="Calibri" pitchFamily="34" charset="0"/>
                <a:cs typeface="Helvetica"/>
              </a:rPr>
              <a:t>C</a:t>
            </a:r>
            <a:r>
              <a:rPr lang="en-US" sz="1400" dirty="0" smtClean="0">
                <a:solidFill>
                  <a:srgbClr val="FFC000"/>
                </a:solidFill>
                <a:latin typeface="Futura XBlk BT" pitchFamily="34" charset="0"/>
                <a:ea typeface="Calibri" pitchFamily="34" charset="0"/>
                <a:cs typeface="Helvetica"/>
              </a:rPr>
              <a:t>A</a:t>
            </a:r>
            <a:r>
              <a:rPr lang="en-US" sz="1400" dirty="0" smtClean="0">
                <a:solidFill>
                  <a:srgbClr val="800080"/>
                </a:solidFill>
                <a:latin typeface="Futura XBlk BT" pitchFamily="34" charset="0"/>
                <a:ea typeface="Calibri" pitchFamily="34" charset="0"/>
                <a:cs typeface="Helvetica"/>
              </a:rPr>
              <a:t>P</a:t>
            </a:r>
            <a:r>
              <a:rPr lang="en-US" sz="1400" dirty="0" smtClean="0">
                <a:solidFill>
                  <a:srgbClr val="0000CC"/>
                </a:solidFill>
                <a:latin typeface="Futura XBlk BT" pitchFamily="34" charset="0"/>
                <a:ea typeface="Calibri" pitchFamily="34" charset="0"/>
                <a:cs typeface="Helvetica"/>
              </a:rPr>
              <a:t>A</a:t>
            </a:r>
            <a:r>
              <a:rPr lang="en-US" sz="1400" dirty="0" smtClean="0">
                <a:solidFill>
                  <a:srgbClr val="FF00FF"/>
                </a:solidFill>
                <a:latin typeface="Futura XBlk BT" pitchFamily="34" charset="0"/>
                <a:ea typeface="Calibri" pitchFamily="34" charset="0"/>
                <a:cs typeface="Helvetica"/>
              </a:rPr>
              <a:t>B</a:t>
            </a:r>
            <a:r>
              <a:rPr lang="en-US" sz="1400" dirty="0" smtClean="0">
                <a:solidFill>
                  <a:srgbClr val="FF3300"/>
                </a:solidFill>
                <a:latin typeface="Futura XBlk BT" pitchFamily="34" charset="0"/>
                <a:ea typeface="Calibri" pitchFamily="34" charset="0"/>
                <a:cs typeface="Helvetica"/>
              </a:rPr>
              <a:t>I</a:t>
            </a:r>
            <a:r>
              <a:rPr lang="en-US" sz="1400" dirty="0" smtClean="0">
                <a:solidFill>
                  <a:srgbClr val="FFC000"/>
                </a:solidFill>
                <a:latin typeface="Futura XBlk BT" pitchFamily="34" charset="0"/>
                <a:ea typeface="Calibri" pitchFamily="34" charset="0"/>
                <a:cs typeface="Helvetica"/>
              </a:rPr>
              <a:t>L</a:t>
            </a:r>
            <a:r>
              <a:rPr lang="en-US" sz="1400" dirty="0" smtClean="0">
                <a:solidFill>
                  <a:srgbClr val="800080"/>
                </a:solidFill>
                <a:latin typeface="Futura XBlk BT" pitchFamily="34" charset="0"/>
                <a:ea typeface="Calibri" pitchFamily="34" charset="0"/>
                <a:cs typeface="Helvetica"/>
              </a:rPr>
              <a:t>I</a:t>
            </a:r>
            <a:r>
              <a:rPr lang="en-US" sz="1400" dirty="0" smtClean="0">
                <a:solidFill>
                  <a:srgbClr val="0000CC"/>
                </a:solidFill>
                <a:latin typeface="Futura XBlk BT" pitchFamily="34" charset="0"/>
                <a:ea typeface="Calibri" pitchFamily="34" charset="0"/>
                <a:cs typeface="Helvetica"/>
              </a:rPr>
              <a:t>T</a:t>
            </a:r>
            <a:r>
              <a:rPr lang="en-US" sz="1400" dirty="0" smtClean="0">
                <a:solidFill>
                  <a:srgbClr val="FF33CC"/>
                </a:solidFill>
                <a:latin typeface="Futura XBlk BT" pitchFamily="34" charset="0"/>
                <a:ea typeface="Calibri" pitchFamily="34" charset="0"/>
                <a:cs typeface="Helvetica"/>
              </a:rPr>
              <a:t>Y</a:t>
            </a:r>
            <a:r>
              <a:rPr lang="en-US" sz="1400" dirty="0" smtClean="0">
                <a:solidFill>
                  <a:srgbClr val="FF33CC"/>
                </a:solidFill>
              </a:rPr>
              <a:t> </a:t>
            </a:r>
            <a:endParaRPr lang="en-US" sz="1400" i="1" dirty="0" smtClean="0">
              <a:solidFill>
                <a:srgbClr val="000000"/>
              </a:solidFill>
              <a:latin typeface="Garamond" pitchFamily="18" charset="0"/>
              <a:ea typeface="Times New Roman" pitchFamily="18" charset="0"/>
              <a:cs typeface="Gill Sans MT" pitchFamily="34" charset="0"/>
            </a:endParaRPr>
          </a:p>
          <a:p>
            <a:pPr algn="r" eaLnBrk="0" fontAlgn="base" hangingPunct="0">
              <a:spcBef>
                <a:spcPct val="0"/>
              </a:spcBef>
              <a:spcAft>
                <a:spcPct val="0"/>
              </a:spcAft>
            </a:pPr>
            <a:r>
              <a:rPr lang="en-US" sz="1400" i="1" dirty="0" smtClean="0">
                <a:solidFill>
                  <a:srgbClr val="000000"/>
                </a:solidFill>
                <a:latin typeface="Garamond" pitchFamily="18" charset="0"/>
                <a:ea typeface="Times New Roman" pitchFamily="18" charset="0"/>
                <a:cs typeface="Gill Sans MT" pitchFamily="34" charset="0"/>
              </a:rPr>
              <a:t>Enabling good work</a:t>
            </a:r>
            <a:endParaRPr lang="da-DK" sz="1400" dirty="0" smtClean="0">
              <a:solidFill>
                <a:prstClr val="black"/>
              </a:solidFill>
              <a:latin typeface="Arial" pitchFamily="34" charset="0"/>
            </a:endParaRPr>
          </a:p>
        </p:txBody>
      </p:sp>
    </p:spTree>
    <p:extLst>
      <p:ext uri="{BB962C8B-B14F-4D97-AF65-F5344CB8AC3E}">
        <p14:creationId xmlns:p14="http://schemas.microsoft.com/office/powerpoint/2010/main" val="384251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DIFFERENTIATED ABILITIES:</a:t>
            </a:r>
            <a:r>
              <a:rPr lang="da-DK" sz="3200" dirty="0">
                <a:latin typeface="Futura XBlk BT" panose="020B0903020204020204" pitchFamily="34" charset="0"/>
              </a:rPr>
              <a:t/>
            </a:r>
            <a:br>
              <a:rPr lang="da-DK" sz="3200" dirty="0">
                <a:latin typeface="Futura XBlk BT" panose="020B0903020204020204" pitchFamily="34" charset="0"/>
              </a:rPr>
            </a:br>
            <a:r>
              <a:rPr lang="da-DK" sz="3200" dirty="0" smtClean="0">
                <a:latin typeface="Futura XBlk BT" panose="020B0903020204020204" pitchFamily="34" charset="0"/>
              </a:rPr>
              <a:t>THE CONSENSUS MODEL</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normAutofit/>
          </a:bodyPr>
          <a:lstStyle/>
          <a:p>
            <a:pPr>
              <a:spcBef>
                <a:spcPts val="600"/>
              </a:spcBef>
            </a:pPr>
            <a:r>
              <a:rPr lang="en-US" dirty="0" smtClean="0"/>
              <a:t>At </a:t>
            </a:r>
            <a:r>
              <a:rPr lang="en-US" dirty="0"/>
              <a:t>the </a:t>
            </a:r>
            <a:r>
              <a:rPr lang="en-US" b="1" dirty="0"/>
              <a:t>bottom</a:t>
            </a:r>
            <a:r>
              <a:rPr lang="en-US" dirty="0"/>
              <a:t> we find Carrol’s </a:t>
            </a:r>
            <a:r>
              <a:rPr lang="en-US" dirty="0" smtClean="0"/>
              <a:t>69 </a:t>
            </a:r>
            <a:r>
              <a:rPr lang="en-US" b="1" dirty="0"/>
              <a:t>single abilities,</a:t>
            </a:r>
            <a:r>
              <a:rPr lang="en-US" dirty="0"/>
              <a:t> </a:t>
            </a:r>
            <a:endParaRPr lang="en-US" dirty="0" smtClean="0"/>
          </a:p>
          <a:p>
            <a:pPr>
              <a:spcBef>
                <a:spcPts val="600"/>
              </a:spcBef>
            </a:pPr>
            <a:r>
              <a:rPr lang="en-US" dirty="0" smtClean="0"/>
              <a:t>at </a:t>
            </a:r>
            <a:r>
              <a:rPr lang="en-US" dirty="0"/>
              <a:t>the </a:t>
            </a:r>
            <a:r>
              <a:rPr lang="en-US" b="1" dirty="0"/>
              <a:t>middle</a:t>
            </a:r>
            <a:r>
              <a:rPr lang="en-US" dirty="0"/>
              <a:t> layer some 10 </a:t>
            </a:r>
            <a:r>
              <a:rPr lang="en-US" b="1" dirty="0"/>
              <a:t>“group factors”</a:t>
            </a:r>
            <a:r>
              <a:rPr lang="en-US" dirty="0"/>
              <a:t> and</a:t>
            </a:r>
            <a:r>
              <a:rPr lang="en-US" dirty="0" smtClean="0"/>
              <a:t>,</a:t>
            </a:r>
          </a:p>
          <a:p>
            <a:pPr>
              <a:spcBef>
                <a:spcPts val="600"/>
              </a:spcBef>
            </a:pPr>
            <a:r>
              <a:rPr lang="en-US" dirty="0" smtClean="0"/>
              <a:t>at </a:t>
            </a:r>
            <a:r>
              <a:rPr lang="en-US" dirty="0"/>
              <a:t>the </a:t>
            </a:r>
            <a:r>
              <a:rPr lang="en-US" b="1" dirty="0"/>
              <a:t>apex:</a:t>
            </a:r>
            <a:r>
              <a:rPr lang="en-US" dirty="0"/>
              <a:t> Little </a:t>
            </a:r>
            <a:r>
              <a:rPr lang="en-US" b="1" i="1" dirty="0"/>
              <a:t>g</a:t>
            </a:r>
            <a:r>
              <a:rPr lang="en-US" b="1" i="1" dirty="0" smtClean="0"/>
              <a:t>.</a:t>
            </a:r>
            <a:endParaRPr lang="en-US" b="1" i="1" dirty="0"/>
          </a:p>
        </p:txBody>
      </p:sp>
      <p:sp>
        <p:nvSpPr>
          <p:cNvPr id="4" name="Pladsholder til diasnummer 3"/>
          <p:cNvSpPr>
            <a:spLocks noGrp="1"/>
          </p:cNvSpPr>
          <p:nvPr>
            <p:ph type="sldNum" sz="quarter" idx="12"/>
          </p:nvPr>
        </p:nvSpPr>
        <p:spPr/>
        <p:txBody>
          <a:bodyPr/>
          <a:lstStyle/>
          <a:p>
            <a:fld id="{ACEB7656-9849-4073-9CB9-EAB462FBDF4D}" type="slidenum">
              <a:rPr lang="da-DK" smtClean="0">
                <a:solidFill>
                  <a:prstClr val="black">
                    <a:tint val="75000"/>
                  </a:prstClr>
                </a:solidFill>
              </a:rPr>
              <a:pPr/>
              <a:t>172</a:t>
            </a:fld>
            <a:endParaRPr lang="da-DK">
              <a:solidFill>
                <a:prstClr val="black">
                  <a:tint val="75000"/>
                </a:prstClr>
              </a:solidFill>
            </a:endParaRPr>
          </a:p>
        </p:txBody>
      </p:sp>
    </p:spTree>
    <p:extLst>
      <p:ext uri="{BB962C8B-B14F-4D97-AF65-F5344CB8AC3E}">
        <p14:creationId xmlns:p14="http://schemas.microsoft.com/office/powerpoint/2010/main" val="97183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sz="3200" dirty="0">
                <a:latin typeface="Futura XBlk BT" panose="020B0903020204020204" pitchFamily="34" charset="0"/>
              </a:rPr>
              <a:t>THE BATTLE OVER HOWARD GARDNER</a:t>
            </a:r>
            <a:br>
              <a:rPr lang="en-US" sz="3200" dirty="0">
                <a:latin typeface="Futura XBlk BT" panose="020B0903020204020204" pitchFamily="34" charset="0"/>
              </a:rPr>
            </a:br>
            <a:r>
              <a:rPr lang="en-US" sz="4000" i="1" dirty="0">
                <a:latin typeface="Garamond" panose="02020404030301010803" pitchFamily="18" charset="0"/>
              </a:rPr>
              <a:t>&amp;</a:t>
            </a:r>
            <a:r>
              <a:rPr lang="en-US" sz="3200" dirty="0">
                <a:latin typeface="Futura XBlk BT" panose="020B0903020204020204" pitchFamily="34" charset="0"/>
              </a:rPr>
              <a:t> “MULTIPLE INTELLIGENCES</a:t>
            </a:r>
            <a:r>
              <a:rPr lang="en-US" sz="3200" dirty="0" smtClean="0">
                <a:latin typeface="Futura XBlk BT" panose="020B0903020204020204" pitchFamily="34" charset="0"/>
              </a:rPr>
              <a:t>” (1)</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484784"/>
            <a:ext cx="8229600" cy="4824536"/>
          </a:xfrm>
        </p:spPr>
        <p:txBody>
          <a:bodyPr anchor="ctr">
            <a:normAutofit/>
          </a:bodyPr>
          <a:lstStyle/>
          <a:p>
            <a:pPr marL="360000" indent="-360000">
              <a:spcBef>
                <a:spcPts val="600"/>
              </a:spcBef>
              <a:buNone/>
            </a:pPr>
            <a:r>
              <a:rPr lang="en-US" dirty="0" smtClean="0"/>
              <a:t>Digression: the strife (between proponents of </a:t>
            </a:r>
            <a:r>
              <a:rPr lang="en-US" i="1" dirty="0" smtClean="0"/>
              <a:t>g</a:t>
            </a:r>
            <a:r>
              <a:rPr lang="en-US" dirty="0" smtClean="0"/>
              <a:t> versus proponents of group factors) was </a:t>
            </a:r>
            <a:r>
              <a:rPr lang="en-US" b="1" dirty="0" smtClean="0"/>
              <a:t>repeated</a:t>
            </a:r>
          </a:p>
          <a:p>
            <a:pPr marL="360000" indent="-360000">
              <a:spcBef>
                <a:spcPts val="600"/>
              </a:spcBef>
              <a:buNone/>
            </a:pPr>
            <a:r>
              <a:rPr lang="en-US" dirty="0" smtClean="0"/>
              <a:t>	(</a:t>
            </a:r>
            <a:r>
              <a:rPr lang="en-US" dirty="0"/>
              <a:t>senselessly, in my view) </a:t>
            </a:r>
          </a:p>
          <a:p>
            <a:pPr marL="360000" indent="-360000">
              <a:spcBef>
                <a:spcPts val="600"/>
              </a:spcBef>
              <a:buNone/>
            </a:pPr>
            <a:r>
              <a:rPr lang="en-US" dirty="0"/>
              <a:t> </a:t>
            </a:r>
            <a:r>
              <a:rPr lang="en-US" dirty="0" smtClean="0"/>
              <a:t>when 50 </a:t>
            </a:r>
            <a:r>
              <a:rPr lang="en-US" dirty="0"/>
              <a:t>years </a:t>
            </a:r>
            <a:r>
              <a:rPr lang="en-US" dirty="0" smtClean="0"/>
              <a:t>later Howard Gardner advanced a model </a:t>
            </a:r>
            <a:r>
              <a:rPr lang="en-US" dirty="0"/>
              <a:t>of </a:t>
            </a:r>
            <a:endParaRPr lang="en-US" dirty="0" smtClean="0"/>
          </a:p>
          <a:p>
            <a:pPr marL="360000" indent="-360000">
              <a:spcBef>
                <a:spcPts val="600"/>
              </a:spcBef>
              <a:buNone/>
            </a:pPr>
            <a:r>
              <a:rPr lang="en-US" dirty="0" smtClean="0"/>
              <a:t>“multiple [and NB: allegedly </a:t>
            </a:r>
            <a:r>
              <a:rPr lang="en-US" b="1" dirty="0" smtClean="0"/>
              <a:t>independent</a:t>
            </a:r>
            <a:r>
              <a:rPr lang="en-US" dirty="0" smtClean="0"/>
              <a:t>] intelligences”</a:t>
            </a:r>
          </a:p>
          <a:p>
            <a:pPr marL="360000" indent="-360000">
              <a:spcBef>
                <a:spcPts val="600"/>
              </a:spcBef>
              <a:buNone/>
            </a:pPr>
            <a:r>
              <a:rPr lang="en-US" dirty="0" smtClean="0"/>
              <a:t>(thus implicitly rejecting, </a:t>
            </a:r>
            <a:r>
              <a:rPr lang="en-US" dirty="0" err="1" smtClean="0"/>
              <a:t>i.a</a:t>
            </a:r>
            <a:r>
              <a:rPr lang="en-US" dirty="0" smtClean="0"/>
              <a:t>., Arthur </a:t>
            </a:r>
            <a:r>
              <a:rPr lang="en-US" dirty="0"/>
              <a:t>R. </a:t>
            </a:r>
            <a:r>
              <a:rPr lang="en-US" dirty="0" smtClean="0"/>
              <a:t>Jensen).</a:t>
            </a:r>
            <a:endParaRPr lang="en-US" dirty="0"/>
          </a:p>
        </p:txBody>
      </p:sp>
      <p:sp>
        <p:nvSpPr>
          <p:cNvPr id="4" name="Pladsholder til diasnummer 3"/>
          <p:cNvSpPr>
            <a:spLocks noGrp="1"/>
          </p:cNvSpPr>
          <p:nvPr>
            <p:ph type="sldNum" sz="quarter" idx="12"/>
          </p:nvPr>
        </p:nvSpPr>
        <p:spPr/>
        <p:txBody>
          <a:bodyPr/>
          <a:lstStyle/>
          <a:p>
            <a:fld id="{ACEB7656-9849-4073-9CB9-EAB462FBDF4D}" type="slidenum">
              <a:rPr lang="da-DK" smtClean="0">
                <a:solidFill>
                  <a:prstClr val="black">
                    <a:tint val="75000"/>
                  </a:prstClr>
                </a:solidFill>
              </a:rPr>
              <a:pPr/>
              <a:t>173</a:t>
            </a:fld>
            <a:endParaRPr lang="da-DK">
              <a:solidFill>
                <a:prstClr val="black">
                  <a:tint val="75000"/>
                </a:prstClr>
              </a:solidFill>
            </a:endParaRPr>
          </a:p>
        </p:txBody>
      </p:sp>
    </p:spTree>
    <p:extLst>
      <p:ext uri="{BB962C8B-B14F-4D97-AF65-F5344CB8AC3E}">
        <p14:creationId xmlns:p14="http://schemas.microsoft.com/office/powerpoint/2010/main" val="324473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smtClean="0">
                <a:latin typeface="Futura XBlk BT" panose="020B0903020204020204" pitchFamily="34" charset="0"/>
              </a:rPr>
              <a:t>TWO QUOTATIONS</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lstStyle/>
          <a:p>
            <a:pPr marL="360000" indent="-360000">
              <a:spcBef>
                <a:spcPts val="600"/>
              </a:spcBef>
              <a:buNone/>
            </a:pPr>
            <a:r>
              <a:rPr lang="en-US" dirty="0"/>
              <a:t>“It appears that </a:t>
            </a:r>
            <a:r>
              <a:rPr lang="en-US" dirty="0" smtClean="0"/>
              <a:t>all the most </a:t>
            </a:r>
            <a:r>
              <a:rPr lang="en-US" dirty="0"/>
              <a:t>important events in human history </a:t>
            </a:r>
            <a:r>
              <a:rPr lang="en-US" dirty="0" smtClean="0"/>
              <a:t>have somehow occurred </a:t>
            </a:r>
            <a:r>
              <a:rPr lang="en-US" dirty="0"/>
              <a:t>twice.”</a:t>
            </a:r>
          </a:p>
          <a:p>
            <a:pPr marL="360000" indent="-360000" algn="r">
              <a:spcBef>
                <a:spcPts val="0"/>
              </a:spcBef>
              <a:buNone/>
            </a:pPr>
            <a:r>
              <a:rPr lang="en-US" i="1" dirty="0"/>
              <a:t>― G. W. F. Hegel</a:t>
            </a:r>
          </a:p>
          <a:p>
            <a:pPr marL="360000" indent="-360000">
              <a:spcBef>
                <a:spcPts val="1800"/>
              </a:spcBef>
              <a:buNone/>
            </a:pPr>
            <a:r>
              <a:rPr lang="en-US" dirty="0"/>
              <a:t>“Sure. The first time </a:t>
            </a:r>
            <a:r>
              <a:rPr lang="en-US" dirty="0" smtClean="0"/>
              <a:t>a </a:t>
            </a:r>
            <a:r>
              <a:rPr lang="en-US" dirty="0"/>
              <a:t>tragedy, </a:t>
            </a:r>
            <a:r>
              <a:rPr lang="en-US" dirty="0" smtClean="0"/>
              <a:t>the </a:t>
            </a:r>
            <a:r>
              <a:rPr lang="en-US" dirty="0"/>
              <a:t>second time a farce.”</a:t>
            </a:r>
          </a:p>
          <a:p>
            <a:pPr marL="360000" indent="-360000" algn="r">
              <a:spcBef>
                <a:spcPts val="0"/>
              </a:spcBef>
              <a:buNone/>
            </a:pPr>
            <a:r>
              <a:rPr lang="en-US" i="1" dirty="0"/>
              <a:t>― Karl </a:t>
            </a:r>
            <a:r>
              <a:rPr lang="en-US" i="1" dirty="0" smtClean="0"/>
              <a:t>Marx</a:t>
            </a:r>
          </a:p>
          <a:p>
            <a:pPr marL="360000" indent="-360000" algn="r">
              <a:spcBef>
                <a:spcPts val="1200"/>
              </a:spcBef>
              <a:buNone/>
            </a:pPr>
            <a:r>
              <a:rPr lang="en-US" dirty="0" smtClean="0">
                <a:solidFill>
                  <a:srgbClr val="0070C0"/>
                </a:solidFill>
                <a:sym typeface="Wingdings" panose="05000000000000000000" pitchFamily="2" charset="2"/>
              </a:rPr>
              <a:t></a:t>
            </a:r>
            <a:endParaRPr lang="da-DK" dirty="0" smtClean="0">
              <a:solidFill>
                <a:srgbClr val="0070C0"/>
              </a:solidFill>
            </a:endParaRPr>
          </a:p>
        </p:txBody>
      </p:sp>
      <p:sp>
        <p:nvSpPr>
          <p:cNvPr id="4" name="Pladsholder til diasnummer 3"/>
          <p:cNvSpPr>
            <a:spLocks noGrp="1"/>
          </p:cNvSpPr>
          <p:nvPr>
            <p:ph type="sldNum" sz="quarter" idx="12"/>
          </p:nvPr>
        </p:nvSpPr>
        <p:spPr/>
        <p:txBody>
          <a:bodyPr/>
          <a:lstStyle/>
          <a:p>
            <a:pPr>
              <a:defRPr/>
            </a:pPr>
            <a:fld id="{C8161E61-6F80-4574-9D5E-24643B4A058C}" type="slidenum">
              <a:rPr lang="da-DK" smtClean="0">
                <a:solidFill>
                  <a:prstClr val="black">
                    <a:tint val="75000"/>
                  </a:prstClr>
                </a:solidFill>
              </a:rPr>
              <a:pPr>
                <a:defRPr/>
              </a:pPr>
              <a:t>174</a:t>
            </a:fld>
            <a:endParaRPr lang="da-DK" dirty="0">
              <a:solidFill>
                <a:prstClr val="black">
                  <a:tint val="75000"/>
                </a:prstClr>
              </a:solidFill>
            </a:endParaRPr>
          </a:p>
        </p:txBody>
      </p:sp>
    </p:spTree>
    <p:extLst>
      <p:ext uri="{BB962C8B-B14F-4D97-AF65-F5344CB8AC3E}">
        <p14:creationId xmlns:p14="http://schemas.microsoft.com/office/powerpoint/2010/main" val="314200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6"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80">
                                          <p:stCondLst>
                                            <p:cond delay="0"/>
                                          </p:stCondLst>
                                        </p:cTn>
                                        <p:tgtEl>
                                          <p:spTgt spid="3">
                                            <p:txEl>
                                              <p:pRg st="4" end="4"/>
                                            </p:txEl>
                                          </p:spTgt>
                                        </p:tgtEl>
                                      </p:cBhvr>
                                    </p:animEffect>
                                    <p:anim calcmode="lin" valueType="num">
                                      <p:cBhvr>
                                        <p:cTn id="24"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4" end="4"/>
                                            </p:txEl>
                                          </p:spTgt>
                                        </p:tgtEl>
                                      </p:cBhvr>
                                      <p:to x="100000" y="60000"/>
                                    </p:animScale>
                                    <p:animScale>
                                      <p:cBhvr>
                                        <p:cTn id="30" dur="166" decel="50000">
                                          <p:stCondLst>
                                            <p:cond delay="676"/>
                                          </p:stCondLst>
                                        </p:cTn>
                                        <p:tgtEl>
                                          <p:spTgt spid="3">
                                            <p:txEl>
                                              <p:pRg st="4" end="4"/>
                                            </p:txEl>
                                          </p:spTgt>
                                        </p:tgtEl>
                                      </p:cBhvr>
                                      <p:to x="100000" y="100000"/>
                                    </p:animScale>
                                    <p:animScale>
                                      <p:cBhvr>
                                        <p:cTn id="31" dur="26">
                                          <p:stCondLst>
                                            <p:cond delay="1312"/>
                                          </p:stCondLst>
                                        </p:cTn>
                                        <p:tgtEl>
                                          <p:spTgt spid="3">
                                            <p:txEl>
                                              <p:pRg st="4" end="4"/>
                                            </p:txEl>
                                          </p:spTgt>
                                        </p:tgtEl>
                                      </p:cBhvr>
                                      <p:to x="100000" y="80000"/>
                                    </p:animScale>
                                    <p:animScale>
                                      <p:cBhvr>
                                        <p:cTn id="32" dur="166" decel="50000">
                                          <p:stCondLst>
                                            <p:cond delay="1338"/>
                                          </p:stCondLst>
                                        </p:cTn>
                                        <p:tgtEl>
                                          <p:spTgt spid="3">
                                            <p:txEl>
                                              <p:pRg st="4" end="4"/>
                                            </p:txEl>
                                          </p:spTgt>
                                        </p:tgtEl>
                                      </p:cBhvr>
                                      <p:to x="100000" y="100000"/>
                                    </p:animScale>
                                    <p:animScale>
                                      <p:cBhvr>
                                        <p:cTn id="33" dur="26">
                                          <p:stCondLst>
                                            <p:cond delay="1642"/>
                                          </p:stCondLst>
                                        </p:cTn>
                                        <p:tgtEl>
                                          <p:spTgt spid="3">
                                            <p:txEl>
                                              <p:pRg st="4" end="4"/>
                                            </p:txEl>
                                          </p:spTgt>
                                        </p:tgtEl>
                                      </p:cBhvr>
                                      <p:to x="100000" y="90000"/>
                                    </p:animScale>
                                    <p:animScale>
                                      <p:cBhvr>
                                        <p:cTn id="34" dur="166" decel="50000">
                                          <p:stCondLst>
                                            <p:cond delay="1668"/>
                                          </p:stCondLst>
                                        </p:cTn>
                                        <p:tgtEl>
                                          <p:spTgt spid="3">
                                            <p:txEl>
                                              <p:pRg st="4" end="4"/>
                                            </p:txEl>
                                          </p:spTgt>
                                        </p:tgtEl>
                                      </p:cBhvr>
                                      <p:to x="100000" y="100000"/>
                                    </p:animScale>
                                    <p:animScale>
                                      <p:cBhvr>
                                        <p:cTn id="35" dur="26">
                                          <p:stCondLst>
                                            <p:cond delay="1808"/>
                                          </p:stCondLst>
                                        </p:cTn>
                                        <p:tgtEl>
                                          <p:spTgt spid="3">
                                            <p:txEl>
                                              <p:pRg st="4" end="4"/>
                                            </p:txEl>
                                          </p:spTgt>
                                        </p:tgtEl>
                                      </p:cBhvr>
                                      <p:to x="100000" y="95000"/>
                                    </p:animScale>
                                    <p:animScale>
                                      <p:cBhvr>
                                        <p:cTn id="36"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2900" dirty="0">
                <a:solidFill>
                  <a:prstClr val="black"/>
                </a:solidFill>
                <a:latin typeface="Futura XBlk BT" panose="020B0903020204020204" pitchFamily="34" charset="0"/>
              </a:rPr>
              <a:t>THE BATTLE OVER HOWARD GARDNER</a:t>
            </a:r>
            <a:br>
              <a:rPr lang="en-US" sz="2900" dirty="0">
                <a:solidFill>
                  <a:prstClr val="black"/>
                </a:solidFill>
                <a:latin typeface="Futura XBlk BT" panose="020B0903020204020204" pitchFamily="34" charset="0"/>
              </a:rPr>
            </a:br>
            <a:r>
              <a:rPr lang="en-US" sz="3600" i="1" dirty="0">
                <a:solidFill>
                  <a:prstClr val="black"/>
                </a:solidFill>
                <a:latin typeface="Garamond" panose="02020404030301010803" pitchFamily="18" charset="0"/>
              </a:rPr>
              <a:t>&amp;</a:t>
            </a:r>
            <a:r>
              <a:rPr lang="en-US" sz="2900" dirty="0">
                <a:solidFill>
                  <a:prstClr val="black"/>
                </a:solidFill>
                <a:latin typeface="Futura XBlk BT" panose="020B0903020204020204" pitchFamily="34" charset="0"/>
              </a:rPr>
              <a:t> “MULTIPLE INTELLIGENCES” </a:t>
            </a:r>
            <a:r>
              <a:rPr lang="en-US" sz="2900" dirty="0" smtClean="0">
                <a:solidFill>
                  <a:prstClr val="black"/>
                </a:solidFill>
                <a:latin typeface="Futura XBlk BT" panose="020B0903020204020204" pitchFamily="34" charset="0"/>
              </a:rPr>
              <a:t>(2)</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normAutofit/>
          </a:bodyPr>
          <a:lstStyle/>
          <a:p>
            <a:pPr marL="360000" indent="-360000">
              <a:spcBef>
                <a:spcPts val="600"/>
              </a:spcBef>
              <a:buNone/>
            </a:pPr>
            <a:r>
              <a:rPr lang="en-US" dirty="0" smtClean="0"/>
              <a:t>Now, Gardner </a:t>
            </a:r>
            <a:r>
              <a:rPr lang="en-US" dirty="0"/>
              <a:t>has provided highly stimulating </a:t>
            </a:r>
            <a:r>
              <a:rPr lang="en-US" b="1" dirty="0"/>
              <a:t>idiographic accounts of the lives of highly creative</a:t>
            </a:r>
            <a:r>
              <a:rPr lang="en-US" dirty="0"/>
              <a:t> (or politically influential) </a:t>
            </a:r>
            <a:r>
              <a:rPr lang="en-US" b="1" dirty="0"/>
              <a:t>people</a:t>
            </a:r>
          </a:p>
          <a:p>
            <a:pPr marL="360000" indent="-360000">
              <a:spcBef>
                <a:spcPts val="600"/>
              </a:spcBef>
              <a:buNone/>
            </a:pPr>
            <a:r>
              <a:rPr lang="en-US" dirty="0"/>
              <a:t>(which </a:t>
            </a:r>
            <a:r>
              <a:rPr lang="en-US" dirty="0" smtClean="0"/>
              <a:t>received praised from, </a:t>
            </a:r>
            <a:r>
              <a:rPr lang="en-US" dirty="0" err="1"/>
              <a:t>i.a</a:t>
            </a:r>
            <a:r>
              <a:rPr lang="en-US" dirty="0"/>
              <a:t>., Arthur R. Jensen</a:t>
            </a:r>
            <a:r>
              <a:rPr lang="en-US" dirty="0" smtClean="0"/>
              <a:t>)</a:t>
            </a:r>
          </a:p>
          <a:p>
            <a:pPr marL="360000" indent="-360000" algn="r">
              <a:spcBef>
                <a:spcPts val="0"/>
              </a:spcBef>
              <a:buNone/>
            </a:pPr>
            <a:r>
              <a:rPr lang="en-US" dirty="0" smtClean="0">
                <a:solidFill>
                  <a:srgbClr val="0070C0"/>
                </a:solidFill>
                <a:sym typeface="Wingdings" panose="05000000000000000000" pitchFamily="2" charset="2"/>
              </a:rPr>
              <a:t></a:t>
            </a:r>
            <a:endParaRPr lang="en-US" dirty="0">
              <a:solidFill>
                <a:srgbClr val="0070C0"/>
              </a:solidFill>
            </a:endParaRPr>
          </a:p>
          <a:p>
            <a:pPr marL="360000" indent="-360000">
              <a:spcBef>
                <a:spcPts val="600"/>
              </a:spcBef>
              <a:buNone/>
            </a:pPr>
            <a:r>
              <a:rPr lang="en-US" dirty="0"/>
              <a:t>and it goes without saying that </a:t>
            </a:r>
            <a:r>
              <a:rPr lang="en-US" b="1" dirty="0"/>
              <a:t>his approach is helpful to teachers</a:t>
            </a:r>
            <a:r>
              <a:rPr lang="en-US" dirty="0"/>
              <a:t> and other </a:t>
            </a:r>
            <a:r>
              <a:rPr lang="en-US" dirty="0" smtClean="0"/>
              <a:t>educators!</a:t>
            </a:r>
            <a:endParaRPr lang="en-US" dirty="0"/>
          </a:p>
        </p:txBody>
      </p:sp>
      <p:sp>
        <p:nvSpPr>
          <p:cNvPr id="4" name="Pladsholder til diasnummer 3"/>
          <p:cNvSpPr>
            <a:spLocks noGrp="1"/>
          </p:cNvSpPr>
          <p:nvPr>
            <p:ph type="sldNum" sz="quarter" idx="12"/>
          </p:nvPr>
        </p:nvSpPr>
        <p:spPr/>
        <p:txBody>
          <a:bodyPr/>
          <a:lstStyle/>
          <a:p>
            <a:fld id="{ACEB7656-9849-4073-9CB9-EAB462FBDF4D}" type="slidenum">
              <a:rPr lang="da-DK" smtClean="0">
                <a:solidFill>
                  <a:prstClr val="black">
                    <a:tint val="75000"/>
                  </a:prstClr>
                </a:solidFill>
              </a:rPr>
              <a:pPr/>
              <a:t>175</a:t>
            </a:fld>
            <a:endParaRPr lang="da-DK">
              <a:solidFill>
                <a:prstClr val="black">
                  <a:tint val="75000"/>
                </a:prstClr>
              </a:solidFill>
            </a:endParaRPr>
          </a:p>
        </p:txBody>
      </p:sp>
    </p:spTree>
    <p:extLst>
      <p:ext uri="{BB962C8B-B14F-4D97-AF65-F5344CB8AC3E}">
        <p14:creationId xmlns:p14="http://schemas.microsoft.com/office/powerpoint/2010/main" val="120483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80">
                                          <p:stCondLst>
                                            <p:cond delay="0"/>
                                          </p:stCondLst>
                                        </p:cTn>
                                        <p:tgtEl>
                                          <p:spTgt spid="3">
                                            <p:txEl>
                                              <p:pRg st="2" end="2"/>
                                            </p:txEl>
                                          </p:spTgt>
                                        </p:tgtEl>
                                      </p:cBhvr>
                                    </p:animEffect>
                                    <p:anim calcmode="lin" valueType="num">
                                      <p:cBhvr>
                                        <p:cTn id="1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xEl>
                                              <p:pRg st="2" end="2"/>
                                            </p:txEl>
                                          </p:spTgt>
                                        </p:tgtEl>
                                      </p:cBhvr>
                                      <p:to x="100000" y="60000"/>
                                    </p:animScale>
                                    <p:animScale>
                                      <p:cBhvr>
                                        <p:cTn id="22" dur="166" decel="50000">
                                          <p:stCondLst>
                                            <p:cond delay="676"/>
                                          </p:stCondLst>
                                        </p:cTn>
                                        <p:tgtEl>
                                          <p:spTgt spid="3">
                                            <p:txEl>
                                              <p:pRg st="2" end="2"/>
                                            </p:txEl>
                                          </p:spTgt>
                                        </p:tgtEl>
                                      </p:cBhvr>
                                      <p:to x="100000" y="100000"/>
                                    </p:animScale>
                                    <p:animScale>
                                      <p:cBhvr>
                                        <p:cTn id="23" dur="26">
                                          <p:stCondLst>
                                            <p:cond delay="1312"/>
                                          </p:stCondLst>
                                        </p:cTn>
                                        <p:tgtEl>
                                          <p:spTgt spid="3">
                                            <p:txEl>
                                              <p:pRg st="2" end="2"/>
                                            </p:txEl>
                                          </p:spTgt>
                                        </p:tgtEl>
                                      </p:cBhvr>
                                      <p:to x="100000" y="80000"/>
                                    </p:animScale>
                                    <p:animScale>
                                      <p:cBhvr>
                                        <p:cTn id="24" dur="166" decel="50000">
                                          <p:stCondLst>
                                            <p:cond delay="1338"/>
                                          </p:stCondLst>
                                        </p:cTn>
                                        <p:tgtEl>
                                          <p:spTgt spid="3">
                                            <p:txEl>
                                              <p:pRg st="2" end="2"/>
                                            </p:txEl>
                                          </p:spTgt>
                                        </p:tgtEl>
                                      </p:cBhvr>
                                      <p:to x="100000" y="100000"/>
                                    </p:animScale>
                                    <p:animScale>
                                      <p:cBhvr>
                                        <p:cTn id="25" dur="26">
                                          <p:stCondLst>
                                            <p:cond delay="1642"/>
                                          </p:stCondLst>
                                        </p:cTn>
                                        <p:tgtEl>
                                          <p:spTgt spid="3">
                                            <p:txEl>
                                              <p:pRg st="2" end="2"/>
                                            </p:txEl>
                                          </p:spTgt>
                                        </p:tgtEl>
                                      </p:cBhvr>
                                      <p:to x="100000" y="90000"/>
                                    </p:animScale>
                                    <p:animScale>
                                      <p:cBhvr>
                                        <p:cTn id="26" dur="166" decel="50000">
                                          <p:stCondLst>
                                            <p:cond delay="1668"/>
                                          </p:stCondLst>
                                        </p:cTn>
                                        <p:tgtEl>
                                          <p:spTgt spid="3">
                                            <p:txEl>
                                              <p:pRg st="2" end="2"/>
                                            </p:txEl>
                                          </p:spTgt>
                                        </p:tgtEl>
                                      </p:cBhvr>
                                      <p:to x="100000" y="100000"/>
                                    </p:animScale>
                                    <p:animScale>
                                      <p:cBhvr>
                                        <p:cTn id="27" dur="26">
                                          <p:stCondLst>
                                            <p:cond delay="1808"/>
                                          </p:stCondLst>
                                        </p:cTn>
                                        <p:tgtEl>
                                          <p:spTgt spid="3">
                                            <p:txEl>
                                              <p:pRg st="2" end="2"/>
                                            </p:txEl>
                                          </p:spTgt>
                                        </p:tgtEl>
                                      </p:cBhvr>
                                      <p:to x="100000" y="95000"/>
                                    </p:animScale>
                                    <p:animScale>
                                      <p:cBhvr>
                                        <p:cTn id="28" dur="166" decel="50000">
                                          <p:stCondLst>
                                            <p:cond delay="1834"/>
                                          </p:stCondLst>
                                        </p:cTn>
                                        <p:tgtEl>
                                          <p:spTgt spid="3">
                                            <p:txEl>
                                              <p:pRg st="2" end="2"/>
                                            </p:txEl>
                                          </p:spTgt>
                                        </p:tgtEl>
                                      </p:cBhvr>
                                      <p:to x="100000" y="100000"/>
                                    </p:animScale>
                                  </p:childTnLst>
                                </p:cTn>
                              </p:par>
                              <p:par>
                                <p:cTn id="29" presetID="2" presetClass="entr" presetSubtype="4"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900" dirty="0">
                <a:solidFill>
                  <a:prstClr val="black"/>
                </a:solidFill>
                <a:latin typeface="Futura XBlk BT" panose="020B0903020204020204" pitchFamily="34" charset="0"/>
              </a:rPr>
              <a:t>THE BATTLE OVER HOWARD GARDNER</a:t>
            </a:r>
            <a:br>
              <a:rPr lang="en-US" sz="2900" dirty="0">
                <a:solidFill>
                  <a:prstClr val="black"/>
                </a:solidFill>
                <a:latin typeface="Futura XBlk BT" panose="020B0903020204020204" pitchFamily="34" charset="0"/>
              </a:rPr>
            </a:br>
            <a:r>
              <a:rPr lang="en-US" sz="3600" i="1" dirty="0">
                <a:solidFill>
                  <a:prstClr val="black"/>
                </a:solidFill>
                <a:latin typeface="Garamond" panose="02020404030301010803" pitchFamily="18" charset="0"/>
              </a:rPr>
              <a:t>&amp;</a:t>
            </a:r>
            <a:r>
              <a:rPr lang="en-US" sz="2900" dirty="0">
                <a:solidFill>
                  <a:prstClr val="black"/>
                </a:solidFill>
                <a:latin typeface="Futura XBlk BT" panose="020B0903020204020204" pitchFamily="34" charset="0"/>
              </a:rPr>
              <a:t> “MULTIPLE INTELLIGENCES” </a:t>
            </a:r>
            <a:r>
              <a:rPr lang="en-US" sz="2900" dirty="0" smtClean="0">
                <a:solidFill>
                  <a:prstClr val="black"/>
                </a:solidFill>
                <a:latin typeface="Futura XBlk BT" panose="020B0903020204020204" pitchFamily="34" charset="0"/>
              </a:rPr>
              <a:t>(3)</a:t>
            </a:r>
            <a:endParaRPr lang="en-US" sz="3200" dirty="0">
              <a:latin typeface="Futura XBlk BT" pitchFamily="34" charset="0"/>
            </a:endParaRPr>
          </a:p>
        </p:txBody>
      </p:sp>
      <p:sp>
        <p:nvSpPr>
          <p:cNvPr id="3" name="Pladsholder til indhold 2"/>
          <p:cNvSpPr>
            <a:spLocks noGrp="1"/>
          </p:cNvSpPr>
          <p:nvPr>
            <p:ph idx="1"/>
          </p:nvPr>
        </p:nvSpPr>
        <p:spPr/>
        <p:txBody>
          <a:bodyPr anchor="ctr" anchorCtr="1"/>
          <a:lstStyle/>
          <a:p>
            <a:pPr marL="360000" indent="-360000">
              <a:spcBef>
                <a:spcPts val="600"/>
              </a:spcBef>
              <a:buNone/>
            </a:pPr>
            <a:r>
              <a:rPr lang="en-US" dirty="0" smtClean="0"/>
              <a:t>But: Gardner’s </a:t>
            </a:r>
            <a:r>
              <a:rPr lang="en-US" b="1" dirty="0"/>
              <a:t>focus</a:t>
            </a:r>
            <a:r>
              <a:rPr lang="en-US" dirty="0"/>
              <a:t> is on </a:t>
            </a:r>
            <a:r>
              <a:rPr lang="en-US" b="1" dirty="0"/>
              <a:t>genius</a:t>
            </a:r>
            <a:r>
              <a:rPr lang="en-US" dirty="0"/>
              <a:t> </a:t>
            </a:r>
          </a:p>
          <a:p>
            <a:pPr marL="360000" indent="-360000">
              <a:spcBef>
                <a:spcPts val="600"/>
              </a:spcBef>
              <a:buNone/>
            </a:pPr>
            <a:r>
              <a:rPr lang="en-US" dirty="0"/>
              <a:t>in which </a:t>
            </a:r>
            <a:r>
              <a:rPr lang="en-US" b="1" dirty="0"/>
              <a:t>single abilities</a:t>
            </a:r>
            <a:r>
              <a:rPr lang="en-US" dirty="0"/>
              <a:t> </a:t>
            </a:r>
            <a:r>
              <a:rPr lang="en-US" dirty="0" smtClean="0"/>
              <a:t>(and not just </a:t>
            </a:r>
            <a:r>
              <a:rPr lang="en-US" dirty="0"/>
              <a:t>“the positive manifold” of </a:t>
            </a:r>
            <a:r>
              <a:rPr lang="en-US" i="1" dirty="0"/>
              <a:t>g</a:t>
            </a:r>
            <a:r>
              <a:rPr lang="en-US" dirty="0"/>
              <a:t>) </a:t>
            </a:r>
            <a:r>
              <a:rPr lang="en-US" b="1" dirty="0"/>
              <a:t>are </a:t>
            </a:r>
            <a:r>
              <a:rPr lang="en-US" b="1" dirty="0" smtClean="0"/>
              <a:t>crucial</a:t>
            </a:r>
            <a:r>
              <a:rPr lang="en-US" dirty="0" smtClean="0"/>
              <a:t> ―</a:t>
            </a:r>
            <a:endParaRPr lang="en-US" dirty="0"/>
          </a:p>
          <a:p>
            <a:pPr marL="360000" indent="-360000">
              <a:spcBef>
                <a:spcPts val="600"/>
              </a:spcBef>
              <a:buNone/>
            </a:pPr>
            <a:r>
              <a:rPr lang="en-US" dirty="0"/>
              <a:t>and he has rejected </a:t>
            </a:r>
            <a:r>
              <a:rPr lang="en-US" dirty="0" smtClean="0"/>
              <a:t>statistical </a:t>
            </a:r>
            <a:r>
              <a:rPr lang="en-US" dirty="0"/>
              <a:t>testing of his </a:t>
            </a:r>
            <a:r>
              <a:rPr lang="en-US" dirty="0" smtClean="0"/>
              <a:t>ideas</a:t>
            </a:r>
          </a:p>
          <a:p>
            <a:pPr marL="360000" indent="-360000">
              <a:spcBef>
                <a:spcPts val="600"/>
              </a:spcBef>
              <a:buNone/>
            </a:pPr>
            <a:r>
              <a:rPr lang="en-US" dirty="0" smtClean="0"/>
              <a:t>against </a:t>
            </a:r>
            <a:r>
              <a:rPr lang="en-US" dirty="0"/>
              <a:t>data from large representative populations of “ordinary people</a:t>
            </a:r>
            <a:r>
              <a:rPr lang="en-US" dirty="0" smtClean="0"/>
              <a:t>.”</a:t>
            </a:r>
          </a:p>
          <a:p>
            <a:pPr marL="360000" indent="-360000" algn="r">
              <a:spcBef>
                <a:spcPts val="600"/>
              </a:spcBef>
              <a:buNone/>
            </a:pPr>
            <a:r>
              <a:rPr lang="en-US" dirty="0" smtClean="0"/>
              <a:t>End of digression.</a:t>
            </a:r>
            <a:endParaRPr lang="en-US" dirty="0"/>
          </a:p>
        </p:txBody>
      </p:sp>
      <p:sp>
        <p:nvSpPr>
          <p:cNvPr id="4" name="Pladsholder til diasnummer 3"/>
          <p:cNvSpPr>
            <a:spLocks noGrp="1"/>
          </p:cNvSpPr>
          <p:nvPr>
            <p:ph type="sldNum" sz="quarter" idx="12"/>
          </p:nvPr>
        </p:nvSpPr>
        <p:spPr/>
        <p:txBody>
          <a:bodyPr/>
          <a:lstStyle/>
          <a:p>
            <a:pPr>
              <a:defRPr/>
            </a:pPr>
            <a:fld id="{C8161E61-6F80-4574-9D5E-24643B4A058C}" type="slidenum">
              <a:rPr lang="da-DK" smtClean="0">
                <a:solidFill>
                  <a:prstClr val="black">
                    <a:tint val="75000"/>
                  </a:prstClr>
                </a:solidFill>
              </a:rPr>
              <a:pPr>
                <a:defRPr/>
              </a:pPr>
              <a:t>176</a:t>
            </a:fld>
            <a:endParaRPr lang="da-DK" dirty="0">
              <a:solidFill>
                <a:prstClr val="black">
                  <a:tint val="75000"/>
                </a:prstClr>
              </a:solidFill>
            </a:endParaRPr>
          </a:p>
        </p:txBody>
      </p:sp>
    </p:spTree>
    <p:extLst>
      <p:ext uri="{BB962C8B-B14F-4D97-AF65-F5344CB8AC3E}">
        <p14:creationId xmlns:p14="http://schemas.microsoft.com/office/powerpoint/2010/main" val="17237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23528" y="1500174"/>
            <a:ext cx="8496248" cy="4714908"/>
          </a:xfrm>
        </p:spPr>
        <p:txBody>
          <a:bodyPr>
            <a:noAutofit/>
          </a:bodyPr>
          <a:lstStyle/>
          <a:p>
            <a:pPr>
              <a:spcBef>
                <a:spcPts val="1800"/>
              </a:spcBef>
            </a:pPr>
            <a:r>
              <a:rPr lang="en-US" sz="4000" dirty="0" smtClean="0">
                <a:solidFill>
                  <a:prstClr val="black"/>
                </a:solidFill>
                <a:latin typeface="Futura XBlk BT" pitchFamily="34" charset="0"/>
              </a:rPr>
              <a:t>8</a:t>
            </a:r>
            <a:r>
              <a:rPr lang="en-US" sz="800" dirty="0" smtClean="0">
                <a:solidFill>
                  <a:prstClr val="black"/>
                </a:solidFill>
                <a:latin typeface="Futura XBlk BT" pitchFamily="34" charset="0"/>
              </a:rPr>
              <a:t/>
            </a:r>
            <a:br>
              <a:rPr lang="en-US" sz="800" dirty="0" smtClean="0">
                <a:solidFill>
                  <a:prstClr val="black"/>
                </a:solidFill>
                <a:latin typeface="Futura XBlk BT" pitchFamily="34" charset="0"/>
              </a:rPr>
            </a:br>
            <a:r>
              <a:rPr lang="en-US" sz="800" dirty="0" smtClean="0">
                <a:solidFill>
                  <a:prstClr val="black"/>
                </a:solidFill>
                <a:latin typeface="Futura XBlk BT" pitchFamily="34" charset="0"/>
              </a:rPr>
              <a:t/>
            </a:r>
            <a:br>
              <a:rPr lang="en-US" sz="800" dirty="0" smtClean="0">
                <a:solidFill>
                  <a:prstClr val="black"/>
                </a:solidFill>
                <a:latin typeface="Futura XBlk BT" pitchFamily="34" charset="0"/>
              </a:rPr>
            </a:br>
            <a:r>
              <a:rPr lang="en-US" sz="4000" dirty="0" smtClean="0">
                <a:solidFill>
                  <a:prstClr val="black"/>
                </a:solidFill>
                <a:latin typeface="Futura XBlk BT"/>
              </a:rPr>
              <a:t>SHORTCOMINGS </a:t>
            </a:r>
            <a:r>
              <a:rPr lang="en-US" sz="4800" i="1" dirty="0" smtClean="0">
                <a:solidFill>
                  <a:prstClr val="black"/>
                </a:solidFill>
                <a:latin typeface="Garamond" panose="02020404030301010803" pitchFamily="18" charset="0"/>
              </a:rPr>
              <a:t>&amp;</a:t>
            </a:r>
            <a:r>
              <a:rPr lang="en-US" sz="4000" dirty="0" smtClean="0">
                <a:solidFill>
                  <a:prstClr val="black"/>
                </a:solidFill>
                <a:latin typeface="Futura XBlk BT"/>
              </a:rPr>
              <a:t> LIMITATIONS OF</a:t>
            </a:r>
            <a:br>
              <a:rPr lang="en-US" sz="4000" dirty="0" smtClean="0">
                <a:solidFill>
                  <a:prstClr val="black"/>
                </a:solidFill>
                <a:latin typeface="Futura XBlk BT"/>
              </a:rPr>
            </a:br>
            <a:r>
              <a:rPr lang="en-US" sz="4000" dirty="0" smtClean="0">
                <a:solidFill>
                  <a:prstClr val="black"/>
                </a:solidFill>
                <a:latin typeface="Futura XBlk BT"/>
              </a:rPr>
              <a:t>PSYCHOMETRIC RESEARCH</a:t>
            </a:r>
            <a:endParaRPr lang="en-US" sz="4000" i="1" dirty="0">
              <a:latin typeface="Garamond" pitchFamily="18" charset="0"/>
            </a:endParaRPr>
          </a:p>
        </p:txBody>
      </p:sp>
      <p:sp>
        <p:nvSpPr>
          <p:cNvPr id="5" name="Pladsholder til diasnummer 4"/>
          <p:cNvSpPr>
            <a:spLocks noGrp="1"/>
          </p:cNvSpPr>
          <p:nvPr>
            <p:ph type="sldNum" sz="quarter" idx="12"/>
          </p:nvPr>
        </p:nvSpPr>
        <p:spPr/>
        <p:txBody>
          <a:bodyPr/>
          <a:lstStyle/>
          <a:p>
            <a:fld id="{ACEB7656-9849-4073-9CB9-EAB462FBDF4D}" type="slidenum">
              <a:rPr lang="da-DK" smtClean="0">
                <a:solidFill>
                  <a:prstClr val="black">
                    <a:tint val="75000"/>
                  </a:prstClr>
                </a:solidFill>
              </a:rPr>
              <a:pPr/>
              <a:t>177</a:t>
            </a:fld>
            <a:endParaRPr lang="da-DK">
              <a:solidFill>
                <a:prstClr val="black">
                  <a:tint val="75000"/>
                </a:prstClr>
              </a:solidFill>
            </a:endParaRPr>
          </a:p>
        </p:txBody>
      </p:sp>
      <p:sp>
        <p:nvSpPr>
          <p:cNvPr id="7" name="Rectangle 1"/>
          <p:cNvSpPr>
            <a:spLocks noChangeArrowheads="1"/>
          </p:cNvSpPr>
          <p:nvPr/>
        </p:nvSpPr>
        <p:spPr bwMode="auto">
          <a:xfrm>
            <a:off x="6264000" y="252000"/>
            <a:ext cx="255577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en-US" sz="1400" dirty="0" smtClean="0">
                <a:solidFill>
                  <a:srgbClr val="FF0000"/>
                </a:solidFill>
                <a:latin typeface="Futura XBlk BT" pitchFamily="34" charset="0"/>
                <a:ea typeface="Calibri" pitchFamily="34" charset="0"/>
                <a:cs typeface="Helvetica"/>
              </a:rPr>
              <a:t>C</a:t>
            </a:r>
            <a:r>
              <a:rPr lang="en-US" sz="1400" dirty="0" smtClean="0">
                <a:solidFill>
                  <a:srgbClr val="FFC000"/>
                </a:solidFill>
                <a:latin typeface="Futura XBlk BT" pitchFamily="34" charset="0"/>
                <a:ea typeface="Calibri" pitchFamily="34" charset="0"/>
                <a:cs typeface="Helvetica"/>
              </a:rPr>
              <a:t>A</a:t>
            </a:r>
            <a:r>
              <a:rPr lang="en-US" sz="1400" dirty="0" smtClean="0">
                <a:solidFill>
                  <a:srgbClr val="800080"/>
                </a:solidFill>
                <a:latin typeface="Futura XBlk BT" pitchFamily="34" charset="0"/>
                <a:ea typeface="Calibri" pitchFamily="34" charset="0"/>
                <a:cs typeface="Helvetica"/>
              </a:rPr>
              <a:t>P</a:t>
            </a:r>
            <a:r>
              <a:rPr lang="en-US" sz="1400" dirty="0" smtClean="0">
                <a:solidFill>
                  <a:srgbClr val="0000CC"/>
                </a:solidFill>
                <a:latin typeface="Futura XBlk BT" pitchFamily="34" charset="0"/>
                <a:ea typeface="Calibri" pitchFamily="34" charset="0"/>
                <a:cs typeface="Helvetica"/>
              </a:rPr>
              <a:t>A</a:t>
            </a:r>
            <a:r>
              <a:rPr lang="en-US" sz="1400" dirty="0" smtClean="0">
                <a:solidFill>
                  <a:srgbClr val="FF00FF"/>
                </a:solidFill>
                <a:latin typeface="Futura XBlk BT" pitchFamily="34" charset="0"/>
                <a:ea typeface="Calibri" pitchFamily="34" charset="0"/>
                <a:cs typeface="Helvetica"/>
              </a:rPr>
              <a:t>B</a:t>
            </a:r>
            <a:r>
              <a:rPr lang="en-US" sz="1400" dirty="0" smtClean="0">
                <a:solidFill>
                  <a:srgbClr val="FF3300"/>
                </a:solidFill>
                <a:latin typeface="Futura XBlk BT" pitchFamily="34" charset="0"/>
                <a:ea typeface="Calibri" pitchFamily="34" charset="0"/>
                <a:cs typeface="Helvetica"/>
              </a:rPr>
              <a:t>I</a:t>
            </a:r>
            <a:r>
              <a:rPr lang="en-US" sz="1400" dirty="0" smtClean="0">
                <a:solidFill>
                  <a:srgbClr val="FFC000"/>
                </a:solidFill>
                <a:latin typeface="Futura XBlk BT" pitchFamily="34" charset="0"/>
                <a:ea typeface="Calibri" pitchFamily="34" charset="0"/>
                <a:cs typeface="Helvetica"/>
              </a:rPr>
              <a:t>L</a:t>
            </a:r>
            <a:r>
              <a:rPr lang="en-US" sz="1400" dirty="0" smtClean="0">
                <a:solidFill>
                  <a:srgbClr val="800080"/>
                </a:solidFill>
                <a:latin typeface="Futura XBlk BT" pitchFamily="34" charset="0"/>
                <a:ea typeface="Calibri" pitchFamily="34" charset="0"/>
                <a:cs typeface="Helvetica"/>
              </a:rPr>
              <a:t>I</a:t>
            </a:r>
            <a:r>
              <a:rPr lang="en-US" sz="1400" dirty="0" smtClean="0">
                <a:solidFill>
                  <a:srgbClr val="0000CC"/>
                </a:solidFill>
                <a:latin typeface="Futura XBlk BT" pitchFamily="34" charset="0"/>
                <a:ea typeface="Calibri" pitchFamily="34" charset="0"/>
                <a:cs typeface="Helvetica"/>
              </a:rPr>
              <a:t>T</a:t>
            </a:r>
            <a:r>
              <a:rPr lang="en-US" sz="1400" dirty="0" smtClean="0">
                <a:solidFill>
                  <a:srgbClr val="FF33CC"/>
                </a:solidFill>
                <a:latin typeface="Futura XBlk BT" pitchFamily="34" charset="0"/>
                <a:ea typeface="Calibri" pitchFamily="34" charset="0"/>
                <a:cs typeface="Helvetica"/>
              </a:rPr>
              <a:t>Y</a:t>
            </a:r>
            <a:r>
              <a:rPr lang="en-US" sz="1400" dirty="0" smtClean="0">
                <a:solidFill>
                  <a:srgbClr val="FF33CC"/>
                </a:solidFill>
              </a:rPr>
              <a:t> </a:t>
            </a:r>
            <a:endParaRPr lang="en-US" sz="1400" i="1" dirty="0" smtClean="0">
              <a:solidFill>
                <a:srgbClr val="000000"/>
              </a:solidFill>
              <a:latin typeface="Garamond" pitchFamily="18" charset="0"/>
              <a:ea typeface="Times New Roman" pitchFamily="18" charset="0"/>
              <a:cs typeface="Gill Sans MT" pitchFamily="34" charset="0"/>
            </a:endParaRPr>
          </a:p>
          <a:p>
            <a:pPr algn="r" eaLnBrk="0" fontAlgn="base" hangingPunct="0">
              <a:spcBef>
                <a:spcPct val="0"/>
              </a:spcBef>
              <a:spcAft>
                <a:spcPct val="0"/>
              </a:spcAft>
            </a:pPr>
            <a:r>
              <a:rPr lang="en-US" sz="1400" i="1" dirty="0" smtClean="0">
                <a:solidFill>
                  <a:srgbClr val="000000"/>
                </a:solidFill>
                <a:latin typeface="Garamond" pitchFamily="18" charset="0"/>
                <a:ea typeface="Times New Roman" pitchFamily="18" charset="0"/>
                <a:cs typeface="Gill Sans MT" pitchFamily="34" charset="0"/>
              </a:rPr>
              <a:t>Enabling good work</a:t>
            </a:r>
            <a:endParaRPr lang="da-DK" sz="1400" dirty="0" smtClean="0">
              <a:solidFill>
                <a:prstClr val="black"/>
              </a:solidFill>
              <a:latin typeface="Arial" pitchFamily="34" charset="0"/>
            </a:endParaRPr>
          </a:p>
        </p:txBody>
      </p:sp>
    </p:spTree>
    <p:extLst>
      <p:ext uri="{BB962C8B-B14F-4D97-AF65-F5344CB8AC3E}">
        <p14:creationId xmlns:p14="http://schemas.microsoft.com/office/powerpoint/2010/main" val="190383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74638"/>
            <a:ext cx="8496944" cy="1714202"/>
          </a:xfrm>
        </p:spPr>
        <p:txBody>
          <a:bodyPr>
            <a:normAutofit fontScale="90000"/>
          </a:bodyPr>
          <a:lstStyle/>
          <a:p>
            <a:r>
              <a:rPr lang="en-US" sz="3200" dirty="0">
                <a:latin typeface="Futura Extra Black BT" panose="020B0903020204020204" pitchFamily="34" charset="0"/>
              </a:rPr>
              <a:t>SPEARMAN </a:t>
            </a:r>
            <a:r>
              <a:rPr lang="en-US" sz="4000" i="1" dirty="0">
                <a:latin typeface="Garamond" panose="02020404030301010803" pitchFamily="18" charset="0"/>
              </a:rPr>
              <a:t>&amp;</a:t>
            </a:r>
            <a:r>
              <a:rPr lang="en-US" sz="3200" dirty="0">
                <a:latin typeface="Futura Extra Black BT" panose="020B0903020204020204" pitchFamily="34" charset="0"/>
              </a:rPr>
              <a:t> </a:t>
            </a:r>
            <a:r>
              <a:rPr lang="en-US" sz="3200" dirty="0" smtClean="0">
                <a:latin typeface="Futura Extra Black BT" panose="020B0903020204020204" pitchFamily="34" charset="0"/>
              </a:rPr>
              <a:t>THURSTONE BOTH </a:t>
            </a:r>
            <a:br>
              <a:rPr lang="en-US" sz="3200" dirty="0" smtClean="0">
                <a:latin typeface="Futura Extra Black BT" panose="020B0903020204020204" pitchFamily="34" charset="0"/>
              </a:rPr>
            </a:br>
            <a:r>
              <a:rPr lang="en-US" sz="3200" dirty="0" smtClean="0">
                <a:latin typeface="Futura Extra Black BT" panose="020B0903020204020204" pitchFamily="34" charset="0"/>
              </a:rPr>
              <a:t>REALIZED THAT </a:t>
            </a:r>
            <a:r>
              <a:rPr lang="en-US" sz="3200" dirty="0">
                <a:latin typeface="Futura Extra Black BT" panose="020B0903020204020204" pitchFamily="34" charset="0"/>
              </a:rPr>
              <a:t>F.A. CANNOT REVEAL </a:t>
            </a:r>
            <a:br>
              <a:rPr lang="en-US" sz="3200" dirty="0">
                <a:latin typeface="Futura Extra Black BT" panose="020B0903020204020204" pitchFamily="34" charset="0"/>
              </a:rPr>
            </a:br>
            <a:r>
              <a:rPr lang="en-US" sz="3200" dirty="0">
                <a:solidFill>
                  <a:srgbClr val="FF0000"/>
                </a:solidFill>
                <a:latin typeface="Futura Extra Black BT" panose="020B0903020204020204" pitchFamily="34" charset="0"/>
              </a:rPr>
              <a:t>HOW</a:t>
            </a:r>
            <a:r>
              <a:rPr lang="en-US" sz="3200" dirty="0">
                <a:latin typeface="Futura Extra Black BT" panose="020B0903020204020204" pitchFamily="34" charset="0"/>
              </a:rPr>
              <a:t> ABILITIES DO </a:t>
            </a:r>
            <a:r>
              <a:rPr lang="en-US" sz="3200" dirty="0" smtClean="0">
                <a:latin typeface="Futura Extra Black BT" panose="020B0903020204020204" pitchFamily="34" charset="0"/>
              </a:rPr>
              <a:t>THE WORK THEY DO</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2060848"/>
            <a:ext cx="8229600" cy="4065315"/>
          </a:xfrm>
        </p:spPr>
        <p:txBody>
          <a:bodyPr anchor="ctr"/>
          <a:lstStyle/>
          <a:p>
            <a:pPr marL="342000" indent="-457200">
              <a:spcBef>
                <a:spcPts val="600"/>
              </a:spcBef>
              <a:buNone/>
            </a:pPr>
            <a:r>
              <a:rPr lang="en-US" dirty="0" smtClean="0"/>
              <a:t>Despite their differences, though, Spearman and </a:t>
            </a:r>
            <a:r>
              <a:rPr lang="en-US" dirty="0" err="1" smtClean="0"/>
              <a:t>Thurstone</a:t>
            </a:r>
            <a:r>
              <a:rPr lang="en-US" dirty="0" smtClean="0"/>
              <a:t> did agree on the limited role of psychometrics-based statistical research:</a:t>
            </a:r>
            <a:endParaRPr lang="en-US" dirty="0"/>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178</a:t>
            </a:fld>
            <a:endParaRPr lang="da-DK" dirty="0">
              <a:solidFill>
                <a:prstClr val="black">
                  <a:tint val="75000"/>
                </a:prstClr>
              </a:solidFill>
            </a:endParaRPr>
          </a:p>
        </p:txBody>
      </p:sp>
    </p:spTree>
    <p:extLst>
      <p:ext uri="{BB962C8B-B14F-4D97-AF65-F5344CB8AC3E}">
        <p14:creationId xmlns:p14="http://schemas.microsoft.com/office/powerpoint/2010/main" val="134789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THURSTONE ON </a:t>
            </a:r>
            <a:br>
              <a:rPr lang="da-DK" sz="3200" dirty="0" smtClean="0">
                <a:latin typeface="Futura XBlk BT" panose="020B0903020204020204" pitchFamily="34" charset="0"/>
              </a:rPr>
            </a:br>
            <a:r>
              <a:rPr lang="da-DK" sz="3200" dirty="0" smtClean="0">
                <a:latin typeface="Futura XBlk BT" panose="020B0903020204020204" pitchFamily="34" charset="0"/>
              </a:rPr>
              <a:t>THE ROLE OF FACTOR ANALYSIS (1)</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a:t>“The exploratory nature of factor analysis is often not understood. </a:t>
            </a:r>
            <a:endParaRPr lang="en-US" dirty="0" smtClean="0"/>
          </a:p>
          <a:p>
            <a:pPr marL="342000" indent="-457200">
              <a:spcBef>
                <a:spcPts val="600"/>
              </a:spcBef>
              <a:buNone/>
            </a:pPr>
            <a:r>
              <a:rPr lang="en-US" b="1" dirty="0" smtClean="0"/>
              <a:t>Factor </a:t>
            </a:r>
            <a:r>
              <a:rPr lang="en-US" b="1" dirty="0"/>
              <a:t>analysis has its principal usefulness at the borderline of intelligence.</a:t>
            </a:r>
            <a:r>
              <a:rPr lang="en-US" dirty="0"/>
              <a:t> It is naturally superseded by rational formulations in terms of the science involved</a:t>
            </a:r>
            <a:r>
              <a:rPr lang="en-US" dirty="0" smtClean="0"/>
              <a:t>.”</a:t>
            </a:r>
            <a:endParaRPr lang="da-DK" dirty="0"/>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179</a:t>
            </a:fld>
            <a:endParaRPr lang="da-DK" dirty="0">
              <a:solidFill>
                <a:prstClr val="black">
                  <a:tint val="75000"/>
                </a:prstClr>
              </a:solidFill>
            </a:endParaRPr>
          </a:p>
        </p:txBody>
      </p:sp>
    </p:spTree>
    <p:extLst>
      <p:ext uri="{BB962C8B-B14F-4D97-AF65-F5344CB8AC3E}">
        <p14:creationId xmlns:p14="http://schemas.microsoft.com/office/powerpoint/2010/main" val="356314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GENES </a:t>
            </a:r>
            <a:r>
              <a:rPr lang="da-DK" sz="4000" i="1" dirty="0" smtClean="0">
                <a:latin typeface="Garamond" panose="02020404030301010803" pitchFamily="18" charset="0"/>
              </a:rPr>
              <a:t>&amp;</a:t>
            </a:r>
            <a:r>
              <a:rPr lang="da-DK" sz="3200" dirty="0" smtClean="0">
                <a:latin typeface="Futura Extra Black BT" panose="020B0903020204020204" pitchFamily="34" charset="0"/>
              </a:rPr>
              <a:t> ACUITY</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323528" y="1600200"/>
            <a:ext cx="8496944" cy="4525963"/>
          </a:xfrm>
        </p:spPr>
        <p:txBody>
          <a:bodyPr anchor="ctr"/>
          <a:lstStyle/>
          <a:p>
            <a:pPr marL="342000" indent="-457200">
              <a:spcBef>
                <a:spcPts val="600"/>
              </a:spcBef>
              <a:buNone/>
            </a:pPr>
            <a:r>
              <a:rPr lang="en-US" dirty="0" smtClean="0"/>
              <a:t>The presence of </a:t>
            </a:r>
            <a:r>
              <a:rPr lang="en-US" b="1" dirty="0" smtClean="0"/>
              <a:t>genetic </a:t>
            </a:r>
            <a:r>
              <a:rPr lang="en-US" b="1" dirty="0"/>
              <a:t>quantifiers</a:t>
            </a:r>
            <a:r>
              <a:rPr lang="en-US" dirty="0"/>
              <a:t> </a:t>
            </a:r>
            <a:r>
              <a:rPr lang="en-US" dirty="0" smtClean="0"/>
              <a:t>almost certainly </a:t>
            </a:r>
            <a:r>
              <a:rPr lang="en-US" b="1" dirty="0"/>
              <a:t>explain</a:t>
            </a:r>
            <a:r>
              <a:rPr lang="en-US" dirty="0"/>
              <a:t> why </a:t>
            </a:r>
          </a:p>
          <a:p>
            <a:pPr marL="342000" indent="-457200">
              <a:spcBef>
                <a:spcPts val="600"/>
              </a:spcBef>
              <a:buNone/>
            </a:pPr>
            <a:r>
              <a:rPr lang="en-US" b="1" dirty="0"/>
              <a:t>some species have more neurons in similar brain </a:t>
            </a:r>
            <a:r>
              <a:rPr lang="en-US" b="1" dirty="0" smtClean="0"/>
              <a:t>modules than other species, </a:t>
            </a:r>
            <a:r>
              <a:rPr lang="en-US" b="1" dirty="0"/>
              <a:t>and thus also more “acuity” ―</a:t>
            </a:r>
            <a:endParaRPr lang="en-US" b="1" dirty="0" smtClean="0"/>
          </a:p>
          <a:p>
            <a:pPr marL="342000" indent="-457200">
              <a:spcBef>
                <a:spcPts val="600"/>
              </a:spcBef>
              <a:buNone/>
            </a:pPr>
            <a:r>
              <a:rPr lang="en-US" b="1" dirty="0" smtClean="0"/>
              <a:t>and</a:t>
            </a:r>
            <a:r>
              <a:rPr lang="en-US" dirty="0" smtClean="0"/>
              <a:t> </a:t>
            </a:r>
            <a:r>
              <a:rPr lang="en-US" dirty="0"/>
              <a:t>they </a:t>
            </a:r>
            <a:r>
              <a:rPr lang="en-US" b="1" dirty="0"/>
              <a:t>may,</a:t>
            </a:r>
            <a:r>
              <a:rPr lang="en-US" dirty="0"/>
              <a:t> perhaps, also </a:t>
            </a:r>
            <a:r>
              <a:rPr lang="en-US" b="1" dirty="0"/>
              <a:t>explain</a:t>
            </a:r>
            <a:r>
              <a:rPr lang="en-US" dirty="0"/>
              <a:t> why there can be </a:t>
            </a:r>
            <a:r>
              <a:rPr lang="en-US" b="1" dirty="0"/>
              <a:t>within-species differences</a:t>
            </a:r>
            <a:r>
              <a:rPr lang="en-US" dirty="0"/>
              <a:t> for the same thing</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18</a:t>
            </a:fld>
            <a:endParaRPr lang="da-DK" dirty="0"/>
          </a:p>
        </p:txBody>
      </p:sp>
    </p:spTree>
    <p:extLst>
      <p:ext uri="{BB962C8B-B14F-4D97-AF65-F5344CB8AC3E}">
        <p14:creationId xmlns:p14="http://schemas.microsoft.com/office/powerpoint/2010/main" val="252976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THURSTONE ON </a:t>
            </a:r>
            <a:br>
              <a:rPr lang="da-DK" sz="3200" dirty="0" smtClean="0">
                <a:latin typeface="Futura XBlk BT" panose="020B0903020204020204" pitchFamily="34" charset="0"/>
              </a:rPr>
            </a:br>
            <a:r>
              <a:rPr lang="da-DK" sz="3200" dirty="0" smtClean="0">
                <a:latin typeface="Futura XBlk BT" panose="020B0903020204020204" pitchFamily="34" charset="0"/>
              </a:rPr>
              <a:t>THE ROLE OF FACTOR ANALYSIS (2)</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a:t>“Factor analysis is useful, especially in those domains where basic and fruitful concepts are essentially lacking and where crucial experiments have been difficult to conceive</a:t>
            </a:r>
            <a:r>
              <a:rPr lang="en-US" dirty="0" smtClean="0"/>
              <a:t>.</a:t>
            </a:r>
          </a:p>
          <a:p>
            <a:pPr marL="342000" indent="-457200">
              <a:spcBef>
                <a:spcPts val="600"/>
              </a:spcBef>
              <a:buNone/>
            </a:pPr>
            <a:r>
              <a:rPr lang="en-US" dirty="0" smtClean="0"/>
              <a:t>The </a:t>
            </a:r>
            <a:r>
              <a:rPr lang="en-US" dirty="0"/>
              <a:t>new methods have a humble role. </a:t>
            </a:r>
            <a:r>
              <a:rPr lang="en-US" b="1" dirty="0"/>
              <a:t>They enable us to make only the crudest first mapping of a new domain.”</a:t>
            </a:r>
            <a:endParaRPr lang="da-DK" b="1" dirty="0"/>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180</a:t>
            </a:fld>
            <a:endParaRPr lang="da-DK" dirty="0">
              <a:solidFill>
                <a:prstClr val="black">
                  <a:tint val="75000"/>
                </a:prstClr>
              </a:solidFill>
            </a:endParaRPr>
          </a:p>
        </p:txBody>
      </p:sp>
    </p:spTree>
    <p:extLst>
      <p:ext uri="{BB962C8B-B14F-4D97-AF65-F5344CB8AC3E}">
        <p14:creationId xmlns:p14="http://schemas.microsoft.com/office/powerpoint/2010/main" val="52173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smtClean="0">
                <a:latin typeface="Futura XBlk BT" panose="020B0903020204020204" pitchFamily="34" charset="0"/>
              </a:rPr>
              <a:t>EYSENCK (1979) ON SPEARMAN (1)</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484784"/>
            <a:ext cx="8229600" cy="4824536"/>
          </a:xfrm>
        </p:spPr>
        <p:txBody>
          <a:bodyPr anchor="ctr">
            <a:normAutofit lnSpcReduction="10000"/>
          </a:bodyPr>
          <a:lstStyle/>
          <a:p>
            <a:pPr marL="342000" indent="-457200">
              <a:spcBef>
                <a:spcPts val="600"/>
              </a:spcBef>
              <a:buNone/>
            </a:pPr>
            <a:r>
              <a:rPr lang="en-US" dirty="0"/>
              <a:t>“The </a:t>
            </a:r>
            <a:r>
              <a:rPr lang="en-US" b="1" dirty="0"/>
              <a:t>isolation</a:t>
            </a:r>
            <a:r>
              <a:rPr lang="en-US" dirty="0"/>
              <a:t> of a psychometric and factor analytic work from the experimental and theoretical tradition of psychology has had many unfortunate consequences, which were foreseen by </a:t>
            </a:r>
            <a:r>
              <a:rPr lang="en-US" b="1" dirty="0"/>
              <a:t>Spearman,</a:t>
            </a:r>
            <a:r>
              <a:rPr lang="en-US" dirty="0"/>
              <a:t> who </a:t>
            </a:r>
            <a:endParaRPr lang="en-US" dirty="0" smtClean="0"/>
          </a:p>
          <a:p>
            <a:pPr marL="342000" indent="-457200">
              <a:spcBef>
                <a:spcPts val="600"/>
              </a:spcBef>
              <a:buNone/>
            </a:pPr>
            <a:r>
              <a:rPr lang="en-US" b="1" dirty="0" smtClean="0"/>
              <a:t>insisted </a:t>
            </a:r>
            <a:r>
              <a:rPr lang="en-US" b="1" dirty="0"/>
              <a:t>on the dual psychological study</a:t>
            </a:r>
            <a:r>
              <a:rPr lang="en-US" dirty="0"/>
              <a:t> of intelligence: the psychometric study of individual differences, </a:t>
            </a:r>
            <a:r>
              <a:rPr lang="en-US" b="1" dirty="0"/>
              <a:t>and</a:t>
            </a:r>
            <a:r>
              <a:rPr lang="en-US" dirty="0"/>
              <a:t> the experimental study of the general laws of intellectual functioning</a:t>
            </a:r>
            <a:r>
              <a:rPr lang="en-US" dirty="0" smtClean="0"/>
              <a:t>.”</a:t>
            </a:r>
            <a:endParaRPr lang="en-US" dirty="0"/>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181</a:t>
            </a:fld>
            <a:endParaRPr lang="da-DK" dirty="0">
              <a:solidFill>
                <a:prstClr val="black">
                  <a:tint val="75000"/>
                </a:prstClr>
              </a:solidFill>
            </a:endParaRPr>
          </a:p>
        </p:txBody>
      </p:sp>
    </p:spTree>
    <p:extLst>
      <p:ext uri="{BB962C8B-B14F-4D97-AF65-F5344CB8AC3E}">
        <p14:creationId xmlns:p14="http://schemas.microsoft.com/office/powerpoint/2010/main" val="222922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smtClean="0">
                <a:latin typeface="Futura XBlk BT" panose="020B0903020204020204" pitchFamily="34" charset="0"/>
              </a:rPr>
              <a:t>EYSENCK (1979) ON SPEARMAN (2)</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484784"/>
            <a:ext cx="8229600" cy="4824536"/>
          </a:xfrm>
        </p:spPr>
        <p:txBody>
          <a:bodyPr anchor="ctr">
            <a:normAutofit/>
          </a:bodyPr>
          <a:lstStyle/>
          <a:p>
            <a:pPr marL="342000" indent="-457200">
              <a:spcBef>
                <a:spcPts val="600"/>
              </a:spcBef>
              <a:buNone/>
            </a:pPr>
            <a:r>
              <a:rPr lang="en-US" dirty="0" smtClean="0">
                <a:solidFill>
                  <a:prstClr val="black"/>
                </a:solidFill>
              </a:rPr>
              <a:t>“</a:t>
            </a:r>
            <a:r>
              <a:rPr lang="en-US" dirty="0" smtClean="0"/>
              <a:t>It </a:t>
            </a:r>
            <a:r>
              <a:rPr lang="en-US" dirty="0"/>
              <a:t>is </a:t>
            </a:r>
            <a:r>
              <a:rPr lang="en-US" b="1" dirty="0"/>
              <a:t>unfortunate that his successors</a:t>
            </a:r>
            <a:r>
              <a:rPr lang="en-US" dirty="0"/>
              <a:t> embraced wholeheartedly the psychometric method, and </a:t>
            </a:r>
            <a:r>
              <a:rPr lang="en-US" b="1" dirty="0"/>
              <a:t>disregarded the experimental method.</a:t>
            </a:r>
            <a:r>
              <a:rPr lang="en-US" dirty="0"/>
              <a:t> </a:t>
            </a:r>
            <a:endParaRPr lang="en-US" dirty="0" smtClean="0"/>
          </a:p>
          <a:p>
            <a:pPr marL="342000" indent="-457200">
              <a:spcBef>
                <a:spcPts val="600"/>
              </a:spcBef>
              <a:buNone/>
            </a:pPr>
            <a:r>
              <a:rPr lang="en-US" dirty="0" smtClean="0"/>
              <a:t>It </a:t>
            </a:r>
            <a:r>
              <a:rPr lang="en-US" dirty="0"/>
              <a:t>is only recently that the process of unification has begun, and our success in gaining a proper understanding of intelligence depends very much on the continuation of this unification.”</a:t>
            </a:r>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182</a:t>
            </a:fld>
            <a:endParaRPr lang="da-DK" dirty="0">
              <a:solidFill>
                <a:prstClr val="black">
                  <a:tint val="75000"/>
                </a:prstClr>
              </a:solidFill>
            </a:endParaRPr>
          </a:p>
        </p:txBody>
      </p:sp>
    </p:spTree>
    <p:extLst>
      <p:ext uri="{BB962C8B-B14F-4D97-AF65-F5344CB8AC3E}">
        <p14:creationId xmlns:p14="http://schemas.microsoft.com/office/powerpoint/2010/main" val="23288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a:latin typeface="Futura XBlk BT" panose="020B0903020204020204" pitchFamily="34" charset="0"/>
              </a:rPr>
              <a:t>FROM KNOWING “THAT</a:t>
            </a:r>
            <a:r>
              <a:rPr lang="en-US" sz="3200" dirty="0" smtClean="0">
                <a:latin typeface="Futura XBlk BT" panose="020B0903020204020204" pitchFamily="34" charset="0"/>
              </a:rPr>
              <a:t>”</a:t>
            </a:r>
            <a:br>
              <a:rPr lang="en-US" sz="3200" dirty="0" smtClean="0">
                <a:latin typeface="Futura XBlk BT" panose="020B0903020204020204" pitchFamily="34" charset="0"/>
              </a:rPr>
            </a:br>
            <a:r>
              <a:rPr lang="en-US" sz="3200" dirty="0" smtClean="0">
                <a:latin typeface="Futura XBlk BT" panose="020B0903020204020204" pitchFamily="34" charset="0"/>
              </a:rPr>
              <a:t> TO </a:t>
            </a:r>
            <a:r>
              <a:rPr lang="en-US" sz="3200" dirty="0">
                <a:latin typeface="Futura XBlk BT" panose="020B0903020204020204" pitchFamily="34" charset="0"/>
              </a:rPr>
              <a:t>KNOWING “WHY” (1)</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a:t>To apply </a:t>
            </a:r>
            <a:r>
              <a:rPr lang="en-US" dirty="0" err="1"/>
              <a:t>Favrholdt’s</a:t>
            </a:r>
            <a:r>
              <a:rPr lang="en-US" dirty="0"/>
              <a:t> distinction between three “kinds” of knowledge (which I introduced above</a:t>
            </a:r>
            <a:r>
              <a:rPr lang="en-US" dirty="0" smtClean="0"/>
              <a:t>):</a:t>
            </a:r>
            <a:endParaRPr lang="en-US" dirty="0"/>
          </a:p>
          <a:p>
            <a:pPr marL="342000" indent="-457200">
              <a:spcBef>
                <a:spcPts val="600"/>
              </a:spcBef>
              <a:buNone/>
            </a:pPr>
            <a:r>
              <a:rPr lang="en-US" dirty="0"/>
              <a:t>the results of factor analysis can essentially provide us with a “knowledge </a:t>
            </a:r>
            <a:r>
              <a:rPr lang="en-US" b="1" dirty="0" smtClean="0"/>
              <a:t>that”</a:t>
            </a:r>
          </a:p>
          <a:p>
            <a:pPr marL="342000" indent="0">
              <a:spcBef>
                <a:spcPts val="600"/>
              </a:spcBef>
              <a:buNone/>
            </a:pPr>
            <a:r>
              <a:rPr lang="en-US" dirty="0" smtClean="0"/>
              <a:t>(which can be a great start).</a:t>
            </a:r>
            <a:endParaRPr lang="en-US" dirty="0"/>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183</a:t>
            </a:fld>
            <a:endParaRPr lang="da-DK" dirty="0">
              <a:solidFill>
                <a:prstClr val="black">
                  <a:tint val="75000"/>
                </a:prstClr>
              </a:solidFill>
            </a:endParaRPr>
          </a:p>
        </p:txBody>
      </p:sp>
    </p:spTree>
    <p:extLst>
      <p:ext uri="{BB962C8B-B14F-4D97-AF65-F5344CB8AC3E}">
        <p14:creationId xmlns:p14="http://schemas.microsoft.com/office/powerpoint/2010/main" val="173444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a:latin typeface="Futura XBlk BT" panose="020B0903020204020204" pitchFamily="34" charset="0"/>
              </a:rPr>
              <a:t>FROM KNOWING “THAT</a:t>
            </a:r>
            <a:r>
              <a:rPr lang="en-US" sz="3200" dirty="0" smtClean="0">
                <a:latin typeface="Futura XBlk BT" panose="020B0903020204020204" pitchFamily="34" charset="0"/>
              </a:rPr>
              <a:t>”</a:t>
            </a:r>
            <a:br>
              <a:rPr lang="en-US" sz="3200" dirty="0" smtClean="0">
                <a:latin typeface="Futura XBlk BT" panose="020B0903020204020204" pitchFamily="34" charset="0"/>
              </a:rPr>
            </a:br>
            <a:r>
              <a:rPr lang="en-US" sz="3200" dirty="0" smtClean="0">
                <a:latin typeface="Futura XBlk BT" panose="020B0903020204020204" pitchFamily="34" charset="0"/>
              </a:rPr>
              <a:t> TO </a:t>
            </a:r>
            <a:r>
              <a:rPr lang="en-US" sz="3200" dirty="0">
                <a:latin typeface="Futura XBlk BT" panose="020B0903020204020204" pitchFamily="34" charset="0"/>
              </a:rPr>
              <a:t>KNOWING “WHY” </a:t>
            </a:r>
            <a:r>
              <a:rPr lang="en-US" sz="3200" dirty="0" smtClean="0">
                <a:latin typeface="Futura XBlk BT" panose="020B0903020204020204" pitchFamily="34" charset="0"/>
              </a:rPr>
              <a:t>(2)</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smtClean="0"/>
              <a:t>But </a:t>
            </a:r>
            <a:r>
              <a:rPr lang="en-US" dirty="0"/>
              <a:t>since it tell us nothing about the </a:t>
            </a:r>
            <a:r>
              <a:rPr lang="en-US" b="1" dirty="0"/>
              <a:t>nature</a:t>
            </a:r>
            <a:r>
              <a:rPr lang="en-US" dirty="0"/>
              <a:t> of those </a:t>
            </a:r>
            <a:r>
              <a:rPr lang="en-US" b="1" dirty="0"/>
              <a:t>mechanisms in the mind</a:t>
            </a:r>
            <a:r>
              <a:rPr lang="en-US" dirty="0"/>
              <a:t> which perform the actual cognitive operations that constitute the </a:t>
            </a:r>
            <a:r>
              <a:rPr lang="en-US" b="1" dirty="0"/>
              <a:t>content</a:t>
            </a:r>
            <a:r>
              <a:rPr lang="en-US" dirty="0"/>
              <a:t> of a “factor,”</a:t>
            </a:r>
          </a:p>
          <a:p>
            <a:pPr marL="342000" indent="-457200">
              <a:spcBef>
                <a:spcPts val="600"/>
              </a:spcBef>
              <a:buNone/>
            </a:pPr>
            <a:r>
              <a:rPr lang="en-US" dirty="0"/>
              <a:t>it will rarely in and by itself amount to a causal “knowledge </a:t>
            </a:r>
            <a:r>
              <a:rPr lang="en-US" b="1" dirty="0" smtClean="0"/>
              <a:t>why.”</a:t>
            </a:r>
            <a:endParaRPr lang="en-US" b="1" dirty="0"/>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184</a:t>
            </a:fld>
            <a:endParaRPr lang="da-DK" dirty="0">
              <a:solidFill>
                <a:prstClr val="black">
                  <a:tint val="75000"/>
                </a:prstClr>
              </a:solidFill>
            </a:endParaRPr>
          </a:p>
        </p:txBody>
      </p:sp>
    </p:spTree>
    <p:extLst>
      <p:ext uri="{BB962C8B-B14F-4D97-AF65-F5344CB8AC3E}">
        <p14:creationId xmlns:p14="http://schemas.microsoft.com/office/powerpoint/2010/main" val="245300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THERE MUST BE MORE THAN 69 DIFFERENTIATED ABILITIES</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484784"/>
            <a:ext cx="8229600" cy="4824536"/>
          </a:xfrm>
        </p:spPr>
        <p:txBody>
          <a:bodyPr anchor="ctr">
            <a:normAutofit lnSpcReduction="10000"/>
          </a:bodyPr>
          <a:lstStyle/>
          <a:p>
            <a:pPr marL="360000" lvl="0" indent="-360000">
              <a:spcBef>
                <a:spcPts val="600"/>
              </a:spcBef>
              <a:buNone/>
            </a:pPr>
            <a:r>
              <a:rPr lang="en-US" dirty="0" smtClean="0">
                <a:solidFill>
                  <a:prstClr val="black"/>
                </a:solidFill>
              </a:rPr>
              <a:t>While confident that good IQ tests are a lot better than their reputation, </a:t>
            </a:r>
          </a:p>
          <a:p>
            <a:pPr marL="360000" lvl="0" indent="-360000">
              <a:spcBef>
                <a:spcPts val="600"/>
              </a:spcBef>
              <a:buNone/>
            </a:pPr>
            <a:r>
              <a:rPr lang="en-US" dirty="0" smtClean="0">
                <a:solidFill>
                  <a:prstClr val="black"/>
                </a:solidFill>
              </a:rPr>
              <a:t>I never the less belong </a:t>
            </a:r>
            <a:r>
              <a:rPr lang="en-US" dirty="0">
                <a:solidFill>
                  <a:prstClr val="black"/>
                </a:solidFill>
              </a:rPr>
              <a:t>to those who believe that, despite the scope of Carroll’s </a:t>
            </a:r>
            <a:r>
              <a:rPr lang="en-US" dirty="0" smtClean="0">
                <a:solidFill>
                  <a:prstClr val="black"/>
                </a:solidFill>
              </a:rPr>
              <a:t>comprehensive analysis</a:t>
            </a:r>
            <a:r>
              <a:rPr lang="en-US" dirty="0">
                <a:solidFill>
                  <a:prstClr val="black"/>
                </a:solidFill>
              </a:rPr>
              <a:t>, </a:t>
            </a:r>
            <a:endParaRPr lang="en-US" dirty="0" smtClean="0">
              <a:solidFill>
                <a:prstClr val="black"/>
              </a:solidFill>
            </a:endParaRPr>
          </a:p>
          <a:p>
            <a:pPr marL="360000" lvl="0" indent="-360000">
              <a:spcBef>
                <a:spcPts val="600"/>
              </a:spcBef>
              <a:buNone/>
            </a:pPr>
            <a:r>
              <a:rPr lang="en-US" dirty="0" smtClean="0">
                <a:solidFill>
                  <a:prstClr val="black"/>
                </a:solidFill>
              </a:rPr>
              <a:t>there </a:t>
            </a:r>
            <a:r>
              <a:rPr lang="en-US" dirty="0">
                <a:solidFill>
                  <a:prstClr val="black"/>
                </a:solidFill>
              </a:rPr>
              <a:t>are </a:t>
            </a:r>
            <a:r>
              <a:rPr lang="en-US" b="1" dirty="0">
                <a:solidFill>
                  <a:prstClr val="black"/>
                </a:solidFill>
              </a:rPr>
              <a:t>probably many more differentiated cognitive abilities</a:t>
            </a:r>
            <a:r>
              <a:rPr lang="en-US" dirty="0">
                <a:solidFill>
                  <a:prstClr val="black"/>
                </a:solidFill>
              </a:rPr>
              <a:t> among human beings </a:t>
            </a:r>
            <a:endParaRPr lang="en-US" dirty="0" smtClean="0">
              <a:solidFill>
                <a:prstClr val="black"/>
              </a:solidFill>
            </a:endParaRPr>
          </a:p>
          <a:p>
            <a:pPr marL="360000" lvl="0" indent="-360000">
              <a:spcBef>
                <a:spcPts val="600"/>
              </a:spcBef>
              <a:buNone/>
            </a:pPr>
            <a:r>
              <a:rPr lang="en-US" dirty="0">
                <a:solidFill>
                  <a:prstClr val="black"/>
                </a:solidFill>
              </a:rPr>
              <a:t>(vis-à-vis IQ tests currently available at the market are also “blind”)! </a:t>
            </a:r>
          </a:p>
          <a:p>
            <a:pPr marL="360000" lvl="0" indent="-360000">
              <a:spcBef>
                <a:spcPts val="600"/>
              </a:spcBef>
              <a:buNone/>
            </a:pPr>
            <a:r>
              <a:rPr lang="en-US" dirty="0" smtClean="0">
                <a:solidFill>
                  <a:prstClr val="black"/>
                </a:solidFill>
              </a:rPr>
              <a:t>than </a:t>
            </a:r>
            <a:r>
              <a:rPr lang="en-US" dirty="0">
                <a:solidFill>
                  <a:prstClr val="black"/>
                </a:solidFill>
              </a:rPr>
              <a:t>the </a:t>
            </a:r>
            <a:r>
              <a:rPr lang="en-US" dirty="0" smtClean="0">
                <a:solidFill>
                  <a:prstClr val="black"/>
                </a:solidFill>
              </a:rPr>
              <a:t>69 </a:t>
            </a:r>
            <a:r>
              <a:rPr lang="en-US" dirty="0">
                <a:solidFill>
                  <a:prstClr val="black"/>
                </a:solidFill>
              </a:rPr>
              <a:t>which he </a:t>
            </a:r>
            <a:r>
              <a:rPr lang="en-US" dirty="0" smtClean="0">
                <a:solidFill>
                  <a:prstClr val="black"/>
                </a:solidFill>
              </a:rPr>
              <a:t>found.</a:t>
            </a:r>
            <a:endParaRPr lang="en-US" dirty="0">
              <a:solidFill>
                <a:prstClr val="black"/>
              </a:solidFill>
            </a:endParaRPr>
          </a:p>
        </p:txBody>
      </p:sp>
      <p:sp>
        <p:nvSpPr>
          <p:cNvPr id="4" name="Pladsholder til diasnummer 3"/>
          <p:cNvSpPr>
            <a:spLocks noGrp="1"/>
          </p:cNvSpPr>
          <p:nvPr>
            <p:ph type="sldNum" sz="quarter" idx="12"/>
          </p:nvPr>
        </p:nvSpPr>
        <p:spPr/>
        <p:txBody>
          <a:bodyPr/>
          <a:lstStyle/>
          <a:p>
            <a:fld id="{ACEB7656-9849-4073-9CB9-EAB462FBDF4D}" type="slidenum">
              <a:rPr lang="da-DK" smtClean="0">
                <a:solidFill>
                  <a:prstClr val="black">
                    <a:tint val="75000"/>
                  </a:prstClr>
                </a:solidFill>
              </a:rPr>
              <a:pPr/>
              <a:t>185</a:t>
            </a:fld>
            <a:endParaRPr lang="da-DK" dirty="0">
              <a:solidFill>
                <a:prstClr val="black">
                  <a:tint val="75000"/>
                </a:prstClr>
              </a:solidFill>
            </a:endParaRPr>
          </a:p>
        </p:txBody>
      </p:sp>
    </p:spTree>
    <p:extLst>
      <p:ext uri="{BB962C8B-B14F-4D97-AF65-F5344CB8AC3E}">
        <p14:creationId xmlns:p14="http://schemas.microsoft.com/office/powerpoint/2010/main" val="144805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AN ANALOGY: A BIOLOGIST SORTING A CATCH OF FISH …</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484784"/>
            <a:ext cx="8229600" cy="4824536"/>
          </a:xfrm>
        </p:spPr>
        <p:txBody>
          <a:bodyPr anchor="ctr">
            <a:normAutofit/>
          </a:bodyPr>
          <a:lstStyle/>
          <a:p>
            <a:pPr marL="360000" lvl="0" indent="-360000">
              <a:spcBef>
                <a:spcPts val="600"/>
              </a:spcBef>
              <a:buNone/>
            </a:pPr>
            <a:r>
              <a:rPr lang="en-US" dirty="0">
                <a:solidFill>
                  <a:prstClr val="black"/>
                </a:solidFill>
              </a:rPr>
              <a:t>Let us imagine a biologist trying to establish a </a:t>
            </a:r>
            <a:r>
              <a:rPr lang="en-US" dirty="0" err="1">
                <a:solidFill>
                  <a:prstClr val="black"/>
                </a:solidFill>
              </a:rPr>
              <a:t>cladistic</a:t>
            </a:r>
            <a:r>
              <a:rPr lang="en-US" dirty="0">
                <a:solidFill>
                  <a:prstClr val="black"/>
                </a:solidFill>
              </a:rPr>
              <a:t> tree of the evolution fish species</a:t>
            </a:r>
          </a:p>
          <a:p>
            <a:pPr marL="360000" lvl="0" indent="-360000">
              <a:spcBef>
                <a:spcPts val="600"/>
              </a:spcBef>
              <a:buNone/>
            </a:pPr>
            <a:r>
              <a:rPr lang="en-US" dirty="0">
                <a:solidFill>
                  <a:prstClr val="black"/>
                </a:solidFill>
              </a:rPr>
              <a:t>using </a:t>
            </a:r>
            <a:r>
              <a:rPr lang="en-US" dirty="0" smtClean="0">
                <a:solidFill>
                  <a:prstClr val="black"/>
                </a:solidFill>
              </a:rPr>
              <a:t>a </a:t>
            </a:r>
            <a:r>
              <a:rPr lang="en-US" dirty="0">
                <a:solidFill>
                  <a:prstClr val="black"/>
                </a:solidFill>
              </a:rPr>
              <a:t>catch </a:t>
            </a:r>
            <a:r>
              <a:rPr lang="en-US" dirty="0" smtClean="0">
                <a:solidFill>
                  <a:prstClr val="black"/>
                </a:solidFill>
              </a:rPr>
              <a:t>that he </a:t>
            </a:r>
            <a:r>
              <a:rPr lang="en-US" dirty="0">
                <a:solidFill>
                  <a:prstClr val="black"/>
                </a:solidFill>
              </a:rPr>
              <a:t>finds in a fisherman (f/m) ’s net as his empirical sample:</a:t>
            </a:r>
          </a:p>
          <a:p>
            <a:pPr marL="360000" lvl="0" indent="-360000">
              <a:spcBef>
                <a:spcPts val="600"/>
              </a:spcBef>
              <a:buNone/>
            </a:pPr>
            <a:r>
              <a:rPr lang="en-US" dirty="0">
                <a:solidFill>
                  <a:prstClr val="black"/>
                </a:solidFill>
              </a:rPr>
              <a:t>The (few) </a:t>
            </a:r>
            <a:r>
              <a:rPr lang="en-US" dirty="0" err="1">
                <a:solidFill>
                  <a:prstClr val="black"/>
                </a:solidFill>
              </a:rPr>
              <a:t>cladistic</a:t>
            </a:r>
            <a:r>
              <a:rPr lang="en-US" dirty="0">
                <a:solidFill>
                  <a:prstClr val="black"/>
                </a:solidFill>
              </a:rPr>
              <a:t> branches that he </a:t>
            </a:r>
            <a:r>
              <a:rPr lang="en-US" dirty="0" smtClean="0">
                <a:solidFill>
                  <a:prstClr val="black"/>
                </a:solidFill>
              </a:rPr>
              <a:t>can identify </a:t>
            </a:r>
            <a:r>
              <a:rPr lang="en-US" dirty="0">
                <a:solidFill>
                  <a:prstClr val="black"/>
                </a:solidFill>
              </a:rPr>
              <a:t>may be perfectly valid ―</a:t>
            </a:r>
          </a:p>
          <a:p>
            <a:pPr marL="360000" lvl="0" indent="-360000">
              <a:spcBef>
                <a:spcPts val="600"/>
              </a:spcBef>
              <a:buNone/>
            </a:pPr>
            <a:r>
              <a:rPr lang="en-US" dirty="0">
                <a:solidFill>
                  <a:prstClr val="black"/>
                </a:solidFill>
              </a:rPr>
              <a:t>but many others are likely to be missing</a:t>
            </a:r>
            <a:r>
              <a:rPr lang="en-US" dirty="0" smtClean="0">
                <a:solidFill>
                  <a:prstClr val="black"/>
                </a:solidFill>
              </a:rPr>
              <a:t>.</a:t>
            </a:r>
            <a:endParaRPr lang="en-US" dirty="0">
              <a:solidFill>
                <a:prstClr val="black"/>
              </a:solidFill>
            </a:endParaRPr>
          </a:p>
        </p:txBody>
      </p:sp>
      <p:sp>
        <p:nvSpPr>
          <p:cNvPr id="4" name="Pladsholder til diasnummer 3"/>
          <p:cNvSpPr>
            <a:spLocks noGrp="1"/>
          </p:cNvSpPr>
          <p:nvPr>
            <p:ph type="sldNum" sz="quarter" idx="12"/>
          </p:nvPr>
        </p:nvSpPr>
        <p:spPr/>
        <p:txBody>
          <a:bodyPr/>
          <a:lstStyle/>
          <a:p>
            <a:fld id="{ACEB7656-9849-4073-9CB9-EAB462FBDF4D}" type="slidenum">
              <a:rPr lang="da-DK" smtClean="0">
                <a:solidFill>
                  <a:prstClr val="black">
                    <a:tint val="75000"/>
                  </a:prstClr>
                </a:solidFill>
              </a:rPr>
              <a:pPr/>
              <a:t>186</a:t>
            </a:fld>
            <a:endParaRPr lang="da-DK" dirty="0">
              <a:solidFill>
                <a:prstClr val="black">
                  <a:tint val="75000"/>
                </a:prstClr>
              </a:solidFill>
            </a:endParaRPr>
          </a:p>
        </p:txBody>
      </p:sp>
    </p:spTree>
    <p:extLst>
      <p:ext uri="{BB962C8B-B14F-4D97-AF65-F5344CB8AC3E}">
        <p14:creationId xmlns:p14="http://schemas.microsoft.com/office/powerpoint/2010/main" val="337102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sz="3200" dirty="0" smtClean="0">
                <a:latin typeface="Futura Extra Black BT" panose="020B0903020204020204" pitchFamily="34" charset="0"/>
              </a:rPr>
              <a:t>… AND A STATISTICIAN SORTING OUT A </a:t>
            </a:r>
            <a:br>
              <a:rPr lang="da-DK" sz="3200" dirty="0" smtClean="0">
                <a:latin typeface="Futura Extra Black BT" panose="020B0903020204020204" pitchFamily="34" charset="0"/>
              </a:rPr>
            </a:br>
            <a:r>
              <a:rPr lang="da-DK" sz="3200" dirty="0" smtClean="0">
                <a:latin typeface="Futura Extra Black BT" panose="020B0903020204020204" pitchFamily="34" charset="0"/>
              </a:rPr>
              <a:t>CATCH OF PSYCHOMETRIC TEST RESULTS</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smtClean="0"/>
              <a:t>Analogously, </a:t>
            </a:r>
            <a:r>
              <a:rPr lang="en-US" dirty="0"/>
              <a:t>exploratory and confirmatory factor (or other regression) analysis of answering patterns from psychometric tests </a:t>
            </a:r>
          </a:p>
          <a:p>
            <a:pPr marL="342000" indent="-457200">
              <a:spcBef>
                <a:spcPts val="600"/>
              </a:spcBef>
              <a:buNone/>
            </a:pPr>
            <a:r>
              <a:rPr lang="en-US" dirty="0"/>
              <a:t>can only identify real-world abilities (or temperament traits) </a:t>
            </a:r>
          </a:p>
          <a:p>
            <a:pPr marL="342000" indent="-457200">
              <a:spcBef>
                <a:spcPts val="600"/>
              </a:spcBef>
              <a:buNone/>
            </a:pPr>
            <a:r>
              <a:rPr lang="en-US" dirty="0"/>
              <a:t>that test items inquire </a:t>
            </a:r>
            <a:r>
              <a:rPr lang="en-US" dirty="0" smtClean="0"/>
              <a:t>about in the first place …</a:t>
            </a:r>
            <a:endParaRPr lang="en-US" dirty="0"/>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187</a:t>
            </a:fld>
            <a:endParaRPr lang="da-DK" dirty="0">
              <a:solidFill>
                <a:prstClr val="black">
                  <a:tint val="75000"/>
                </a:prstClr>
              </a:solidFill>
            </a:endParaRPr>
          </a:p>
        </p:txBody>
      </p:sp>
    </p:spTree>
    <p:extLst>
      <p:ext uri="{BB962C8B-B14F-4D97-AF65-F5344CB8AC3E}">
        <p14:creationId xmlns:p14="http://schemas.microsoft.com/office/powerpoint/2010/main" val="235335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a:solidFill>
                  <a:prstClr val="black"/>
                </a:solidFill>
                <a:latin typeface="Futura XBlk BT" panose="020B0903020204020204" pitchFamily="34" charset="0"/>
              </a:rPr>
              <a:t>MANY </a:t>
            </a:r>
            <a:r>
              <a:rPr lang="da-DK" sz="3200" dirty="0" smtClean="0">
                <a:solidFill>
                  <a:prstClr val="black"/>
                </a:solidFill>
                <a:latin typeface="Futura XBlk BT" panose="020B0903020204020204" pitchFamily="34" charset="0"/>
              </a:rPr>
              <a:t>HUMAN ABILITIES</a:t>
            </a:r>
            <a:r>
              <a:rPr lang="da-DK" sz="3200" dirty="0">
                <a:solidFill>
                  <a:prstClr val="black"/>
                </a:solidFill>
                <a:latin typeface="Futura XBlk BT" panose="020B0903020204020204" pitchFamily="34" charset="0"/>
              </a:rPr>
              <a:t/>
            </a:r>
            <a:br>
              <a:rPr lang="da-DK" sz="3200" dirty="0">
                <a:solidFill>
                  <a:prstClr val="black"/>
                </a:solidFill>
                <a:latin typeface="Futura XBlk BT" panose="020B0903020204020204" pitchFamily="34" charset="0"/>
              </a:rPr>
            </a:br>
            <a:r>
              <a:rPr lang="da-DK" sz="3200" dirty="0">
                <a:solidFill>
                  <a:prstClr val="black"/>
                </a:solidFill>
                <a:latin typeface="Futura XBlk BT" panose="020B0903020204020204" pitchFamily="34" charset="0"/>
              </a:rPr>
              <a:t>HAVE SOCIAL </a:t>
            </a:r>
            <a:r>
              <a:rPr lang="da-DK" sz="3200" dirty="0" smtClean="0">
                <a:solidFill>
                  <a:prstClr val="black"/>
                </a:solidFill>
                <a:latin typeface="Futura XBlk BT" panose="020B0903020204020204" pitchFamily="34" charset="0"/>
              </a:rPr>
              <a:t>ORIGINS, THEY SAY</a:t>
            </a:r>
            <a:endParaRPr lang="da-DK" dirty="0"/>
          </a:p>
        </p:txBody>
      </p:sp>
      <p:sp>
        <p:nvSpPr>
          <p:cNvPr id="3" name="Pladsholder til indhold 2"/>
          <p:cNvSpPr>
            <a:spLocks noGrp="1"/>
          </p:cNvSpPr>
          <p:nvPr>
            <p:ph idx="1"/>
          </p:nvPr>
        </p:nvSpPr>
        <p:spPr>
          <a:xfrm>
            <a:off x="457200" y="1600200"/>
            <a:ext cx="8229600" cy="4637112"/>
          </a:xfrm>
        </p:spPr>
        <p:txBody>
          <a:bodyPr anchor="ctr">
            <a:normAutofit/>
          </a:bodyPr>
          <a:lstStyle/>
          <a:p>
            <a:pPr marL="342000" indent="-457200">
              <a:spcBef>
                <a:spcPts val="600"/>
              </a:spcBef>
              <a:buNone/>
            </a:pPr>
            <a:r>
              <a:rPr lang="en-US" dirty="0"/>
              <a:t>… and since many evolutionary psychologists and anthropologists believe that </a:t>
            </a:r>
            <a:r>
              <a:rPr lang="en-US" b="1" dirty="0"/>
              <a:t>complex social interaction has been a strong driver for </a:t>
            </a:r>
            <a:r>
              <a:rPr lang="en-US" b="1" dirty="0" smtClean="0"/>
              <a:t>many human </a:t>
            </a:r>
            <a:r>
              <a:rPr lang="en-US" b="1" dirty="0"/>
              <a:t>abilities</a:t>
            </a:r>
          </a:p>
          <a:p>
            <a:pPr marL="342000" indent="-457200">
              <a:spcBef>
                <a:spcPts val="600"/>
              </a:spcBef>
              <a:buNone/>
            </a:pPr>
            <a:r>
              <a:rPr lang="en-US" dirty="0"/>
              <a:t>it is close to </a:t>
            </a:r>
            <a:r>
              <a:rPr lang="en-US" b="1" dirty="0"/>
              <a:t>disastrous</a:t>
            </a:r>
            <a:r>
              <a:rPr lang="en-US" dirty="0"/>
              <a:t> that standard psychometric IQ tests (such as WAIS) make no attempt to measure our social reasoning, knowledge, or </a:t>
            </a:r>
            <a:r>
              <a:rPr lang="en-US" dirty="0" smtClean="0"/>
              <a:t>skill …</a:t>
            </a:r>
          </a:p>
          <a:p>
            <a:pPr marL="342000" indent="-457200" algn="r">
              <a:spcBef>
                <a:spcPts val="0"/>
              </a:spcBef>
              <a:buNone/>
            </a:pPr>
            <a:r>
              <a:rPr lang="en-US" dirty="0" smtClean="0">
                <a:solidFill>
                  <a:srgbClr val="FF0000"/>
                </a:solidFill>
                <a:sym typeface="Wingdings" panose="05000000000000000000" pitchFamily="2" charset="2"/>
              </a:rPr>
              <a:t></a:t>
            </a:r>
            <a:endParaRPr lang="en-US" dirty="0">
              <a:solidFill>
                <a:srgbClr val="FF0000"/>
              </a:solidFill>
            </a:endParaRPr>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188</a:t>
            </a:fld>
            <a:endParaRPr lang="da-DK" dirty="0">
              <a:solidFill>
                <a:prstClr val="black">
                  <a:tint val="75000"/>
                </a:prstClr>
              </a:solidFill>
            </a:endParaRPr>
          </a:p>
        </p:txBody>
      </p:sp>
    </p:spTree>
    <p:extLst>
      <p:ext uri="{BB962C8B-B14F-4D97-AF65-F5344CB8AC3E}">
        <p14:creationId xmlns:p14="http://schemas.microsoft.com/office/powerpoint/2010/main" val="253015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80">
                                          <p:stCondLst>
                                            <p:cond delay="0"/>
                                          </p:stCondLst>
                                        </p:cTn>
                                        <p:tgtEl>
                                          <p:spTgt spid="3">
                                            <p:txEl>
                                              <p:pRg st="2" end="2"/>
                                            </p:txEl>
                                          </p:spTgt>
                                        </p:tgtEl>
                                      </p:cBhvr>
                                    </p:animEffect>
                                    <p:anim calcmode="lin" valueType="num">
                                      <p:cBhvr>
                                        <p:cTn id="1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xEl>
                                              <p:pRg st="2" end="2"/>
                                            </p:txEl>
                                          </p:spTgt>
                                        </p:tgtEl>
                                      </p:cBhvr>
                                      <p:to x="100000" y="60000"/>
                                    </p:animScale>
                                    <p:animScale>
                                      <p:cBhvr>
                                        <p:cTn id="22" dur="166" decel="50000">
                                          <p:stCondLst>
                                            <p:cond delay="676"/>
                                          </p:stCondLst>
                                        </p:cTn>
                                        <p:tgtEl>
                                          <p:spTgt spid="3">
                                            <p:txEl>
                                              <p:pRg st="2" end="2"/>
                                            </p:txEl>
                                          </p:spTgt>
                                        </p:tgtEl>
                                      </p:cBhvr>
                                      <p:to x="100000" y="100000"/>
                                    </p:animScale>
                                    <p:animScale>
                                      <p:cBhvr>
                                        <p:cTn id="23" dur="26">
                                          <p:stCondLst>
                                            <p:cond delay="1312"/>
                                          </p:stCondLst>
                                        </p:cTn>
                                        <p:tgtEl>
                                          <p:spTgt spid="3">
                                            <p:txEl>
                                              <p:pRg st="2" end="2"/>
                                            </p:txEl>
                                          </p:spTgt>
                                        </p:tgtEl>
                                      </p:cBhvr>
                                      <p:to x="100000" y="80000"/>
                                    </p:animScale>
                                    <p:animScale>
                                      <p:cBhvr>
                                        <p:cTn id="24" dur="166" decel="50000">
                                          <p:stCondLst>
                                            <p:cond delay="1338"/>
                                          </p:stCondLst>
                                        </p:cTn>
                                        <p:tgtEl>
                                          <p:spTgt spid="3">
                                            <p:txEl>
                                              <p:pRg st="2" end="2"/>
                                            </p:txEl>
                                          </p:spTgt>
                                        </p:tgtEl>
                                      </p:cBhvr>
                                      <p:to x="100000" y="100000"/>
                                    </p:animScale>
                                    <p:animScale>
                                      <p:cBhvr>
                                        <p:cTn id="25" dur="26">
                                          <p:stCondLst>
                                            <p:cond delay="1642"/>
                                          </p:stCondLst>
                                        </p:cTn>
                                        <p:tgtEl>
                                          <p:spTgt spid="3">
                                            <p:txEl>
                                              <p:pRg st="2" end="2"/>
                                            </p:txEl>
                                          </p:spTgt>
                                        </p:tgtEl>
                                      </p:cBhvr>
                                      <p:to x="100000" y="90000"/>
                                    </p:animScale>
                                    <p:animScale>
                                      <p:cBhvr>
                                        <p:cTn id="26" dur="166" decel="50000">
                                          <p:stCondLst>
                                            <p:cond delay="1668"/>
                                          </p:stCondLst>
                                        </p:cTn>
                                        <p:tgtEl>
                                          <p:spTgt spid="3">
                                            <p:txEl>
                                              <p:pRg st="2" end="2"/>
                                            </p:txEl>
                                          </p:spTgt>
                                        </p:tgtEl>
                                      </p:cBhvr>
                                      <p:to x="100000" y="100000"/>
                                    </p:animScale>
                                    <p:animScale>
                                      <p:cBhvr>
                                        <p:cTn id="27" dur="26">
                                          <p:stCondLst>
                                            <p:cond delay="1808"/>
                                          </p:stCondLst>
                                        </p:cTn>
                                        <p:tgtEl>
                                          <p:spTgt spid="3">
                                            <p:txEl>
                                              <p:pRg st="2" end="2"/>
                                            </p:txEl>
                                          </p:spTgt>
                                        </p:tgtEl>
                                      </p:cBhvr>
                                      <p:to x="100000" y="95000"/>
                                    </p:animScale>
                                    <p:animScale>
                                      <p:cBhvr>
                                        <p:cTn id="28"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41784"/>
            <a:ext cx="8229600" cy="1143000"/>
          </a:xfrm>
        </p:spPr>
        <p:txBody>
          <a:bodyPr>
            <a:normAutofit/>
          </a:bodyPr>
          <a:lstStyle/>
          <a:p>
            <a:r>
              <a:rPr lang="da-DK" sz="3600" i="1" dirty="0" smtClean="0">
                <a:latin typeface="Garamond" panose="02020404030301010803" pitchFamily="18" charset="0"/>
              </a:rPr>
              <a:t>e.g.,</a:t>
            </a:r>
            <a:r>
              <a:rPr lang="da-DK" sz="3200" dirty="0" smtClean="0">
                <a:latin typeface="Futura XBlk BT" panose="020B0903020204020204" pitchFamily="34" charset="0"/>
              </a:rPr>
              <a:t> THEORY-OF-MIND!</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340768"/>
            <a:ext cx="8229600" cy="5040560"/>
          </a:xfrm>
        </p:spPr>
        <p:txBody>
          <a:bodyPr anchor="ctr">
            <a:normAutofit/>
          </a:bodyPr>
          <a:lstStyle/>
          <a:p>
            <a:pPr marL="360000" indent="-360000">
              <a:spcBef>
                <a:spcPts val="600"/>
              </a:spcBef>
              <a:buNone/>
            </a:pPr>
            <a:r>
              <a:rPr lang="en-US" dirty="0" smtClean="0"/>
              <a:t>… such as, e.g., our species-specific, sophisticated version </a:t>
            </a:r>
            <a:r>
              <a:rPr lang="en-US" dirty="0"/>
              <a:t>of what is now called </a:t>
            </a:r>
            <a:r>
              <a:rPr lang="en-US" b="1" dirty="0"/>
              <a:t>“theory of mind”</a:t>
            </a:r>
            <a:r>
              <a:rPr lang="en-US" dirty="0"/>
              <a:t> </a:t>
            </a:r>
          </a:p>
          <a:p>
            <a:pPr marL="360000" indent="-360000">
              <a:spcBef>
                <a:spcPts val="600"/>
              </a:spcBef>
              <a:buNone/>
            </a:pPr>
            <a:r>
              <a:rPr lang="en-US" dirty="0" smtClean="0"/>
              <a:t>	(e.g</a:t>
            </a:r>
            <a:r>
              <a:rPr lang="en-US" dirty="0"/>
              <a:t>., </a:t>
            </a:r>
            <a:r>
              <a:rPr lang="en-US" dirty="0" smtClean="0"/>
              <a:t>our grasping </a:t>
            </a:r>
            <a:r>
              <a:rPr lang="en-US" dirty="0"/>
              <a:t>the intentions of others, </a:t>
            </a:r>
            <a:r>
              <a:rPr lang="en-US" dirty="0" smtClean="0"/>
              <a:t>our practicing </a:t>
            </a:r>
            <a:r>
              <a:rPr lang="en-US" b="1" dirty="0" smtClean="0"/>
              <a:t>advanced co-intentionality,</a:t>
            </a:r>
            <a:r>
              <a:rPr lang="en-US" dirty="0" smtClean="0"/>
              <a:t> or our detecting </a:t>
            </a:r>
            <a:r>
              <a:rPr lang="en-US" dirty="0"/>
              <a:t>liars </a:t>
            </a:r>
            <a:r>
              <a:rPr lang="en-US" dirty="0" smtClean="0"/>
              <a:t>and </a:t>
            </a:r>
            <a:r>
              <a:rPr lang="en-US" dirty="0"/>
              <a:t>“free riders”) </a:t>
            </a:r>
            <a:r>
              <a:rPr lang="en-US" dirty="0" smtClean="0"/>
              <a:t>―</a:t>
            </a:r>
          </a:p>
          <a:p>
            <a:pPr marL="360000" indent="-360000">
              <a:spcBef>
                <a:spcPts val="600"/>
              </a:spcBef>
              <a:buNone/>
            </a:pPr>
            <a:r>
              <a:rPr lang="en-US" dirty="0" smtClean="0">
                <a:solidFill>
                  <a:prstClr val="black"/>
                </a:solidFill>
              </a:rPr>
              <a:t>very important </a:t>
            </a:r>
            <a:r>
              <a:rPr lang="en-US" b="1" dirty="0">
                <a:solidFill>
                  <a:prstClr val="black"/>
                </a:solidFill>
              </a:rPr>
              <a:t>capabilities to which existing IQ tests are </a:t>
            </a:r>
            <a:r>
              <a:rPr lang="en-US" b="1" dirty="0" smtClean="0">
                <a:solidFill>
                  <a:prstClr val="black"/>
                </a:solidFill>
              </a:rPr>
              <a:t>plainly oblivious!</a:t>
            </a:r>
            <a:r>
              <a:rPr lang="en-US" dirty="0" smtClean="0">
                <a:solidFill>
                  <a:prstClr val="black"/>
                </a:solidFill>
              </a:rPr>
              <a:t> </a:t>
            </a:r>
            <a:endParaRPr lang="en-US" dirty="0" smtClean="0"/>
          </a:p>
          <a:p>
            <a:pPr marL="360000" indent="-360000" algn="r">
              <a:spcBef>
                <a:spcPts val="0"/>
              </a:spcBef>
              <a:buNone/>
            </a:pPr>
            <a:r>
              <a:rPr lang="en-US" dirty="0" smtClean="0">
                <a:solidFill>
                  <a:srgbClr val="FF0000"/>
                </a:solidFill>
                <a:sym typeface="Wingdings" panose="05000000000000000000" pitchFamily="2" charset="2"/>
              </a:rPr>
              <a:t></a:t>
            </a:r>
            <a:endParaRPr lang="en-US" dirty="0">
              <a:solidFill>
                <a:srgbClr val="FF0000"/>
              </a:solidFill>
            </a:endParaRPr>
          </a:p>
        </p:txBody>
      </p:sp>
      <p:sp>
        <p:nvSpPr>
          <p:cNvPr id="4" name="Pladsholder til diasnummer 3"/>
          <p:cNvSpPr>
            <a:spLocks noGrp="1"/>
          </p:cNvSpPr>
          <p:nvPr>
            <p:ph type="sldNum" sz="quarter" idx="12"/>
          </p:nvPr>
        </p:nvSpPr>
        <p:spPr/>
        <p:txBody>
          <a:bodyPr/>
          <a:lstStyle/>
          <a:p>
            <a:fld id="{ACEB7656-9849-4073-9CB9-EAB462FBDF4D}" type="slidenum">
              <a:rPr lang="da-DK" smtClean="0">
                <a:solidFill>
                  <a:prstClr val="black">
                    <a:tint val="75000"/>
                  </a:prstClr>
                </a:solidFill>
              </a:rPr>
              <a:pPr/>
              <a:t>189</a:t>
            </a:fld>
            <a:endParaRPr lang="da-DK" dirty="0">
              <a:solidFill>
                <a:prstClr val="black">
                  <a:tint val="75000"/>
                </a:prstClr>
              </a:solidFill>
            </a:endParaRPr>
          </a:p>
        </p:txBody>
      </p:sp>
    </p:spTree>
    <p:extLst>
      <p:ext uri="{BB962C8B-B14F-4D97-AF65-F5344CB8AC3E}">
        <p14:creationId xmlns:p14="http://schemas.microsoft.com/office/powerpoint/2010/main" val="331037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a:solidFill>
                  <a:prstClr val="black"/>
                </a:solidFill>
                <a:latin typeface="Futura XBlk BT" panose="020B0903020204020204" pitchFamily="34" charset="0"/>
              </a:rPr>
              <a:t>PROXIMATE ANSWER</a:t>
            </a:r>
            <a:br>
              <a:rPr lang="en-US" sz="3200" dirty="0">
                <a:solidFill>
                  <a:prstClr val="black"/>
                </a:solidFill>
                <a:latin typeface="Futura XBlk BT" panose="020B0903020204020204" pitchFamily="34" charset="0"/>
              </a:rPr>
            </a:br>
            <a:r>
              <a:rPr lang="en-US" sz="3200" dirty="0">
                <a:solidFill>
                  <a:prstClr val="black"/>
                </a:solidFill>
                <a:latin typeface="Futura XBlk BT" panose="020B0903020204020204" pitchFamily="34" charset="0"/>
              </a:rPr>
              <a:t>TO </a:t>
            </a:r>
            <a:r>
              <a:rPr lang="en-US" sz="3200" dirty="0" smtClean="0">
                <a:solidFill>
                  <a:prstClr val="black"/>
                </a:solidFill>
                <a:latin typeface="Futura XBlk BT" panose="020B0903020204020204" pitchFamily="34" charset="0"/>
              </a:rPr>
              <a:t>SECOND QUESTION (1)</a:t>
            </a:r>
            <a:endParaRPr lang="da-DK" dirty="0"/>
          </a:p>
        </p:txBody>
      </p:sp>
      <p:sp>
        <p:nvSpPr>
          <p:cNvPr id="3" name="Pladsholder til indhold 2"/>
          <p:cNvSpPr>
            <a:spLocks noGrp="1"/>
          </p:cNvSpPr>
          <p:nvPr>
            <p:ph idx="1"/>
          </p:nvPr>
        </p:nvSpPr>
        <p:spPr/>
        <p:txBody>
          <a:bodyPr anchor="ctr"/>
          <a:lstStyle/>
          <a:p>
            <a:pPr marL="342000" indent="-457200">
              <a:spcBef>
                <a:spcPts val="600"/>
              </a:spcBef>
              <a:buNone/>
            </a:pPr>
            <a:r>
              <a:rPr lang="en-US" dirty="0" smtClean="0"/>
              <a:t>Now, </a:t>
            </a:r>
            <a:r>
              <a:rPr lang="en-US" b="1" dirty="0" smtClean="0"/>
              <a:t>ability </a:t>
            </a:r>
            <a:r>
              <a:rPr lang="en-US" b="1" dirty="0"/>
              <a:t>differences between individuals</a:t>
            </a:r>
            <a:r>
              <a:rPr lang="en-US" dirty="0"/>
              <a:t> make themselves felt as </a:t>
            </a:r>
            <a:r>
              <a:rPr lang="en-US" b="1" dirty="0"/>
              <a:t>cost/benefit ratios </a:t>
            </a:r>
            <a:r>
              <a:rPr lang="en-US" b="1" dirty="0" smtClean="0"/>
              <a:t>for,</a:t>
            </a:r>
            <a:r>
              <a:rPr lang="en-US" dirty="0" smtClean="0"/>
              <a:t> among </a:t>
            </a:r>
            <a:r>
              <a:rPr lang="en-US" dirty="0"/>
              <a:t>other </a:t>
            </a:r>
            <a:r>
              <a:rPr lang="en-US" dirty="0" smtClean="0"/>
              <a:t>things, </a:t>
            </a:r>
          </a:p>
          <a:p>
            <a:pPr>
              <a:spcBef>
                <a:spcPts val="600"/>
              </a:spcBef>
            </a:pPr>
            <a:r>
              <a:rPr lang="en-US" b="1" dirty="0" smtClean="0"/>
              <a:t>acquiring</a:t>
            </a:r>
            <a:r>
              <a:rPr lang="en-US" dirty="0" smtClean="0"/>
              <a:t> new knowledge (or new skills)</a:t>
            </a:r>
          </a:p>
          <a:p>
            <a:pPr>
              <a:spcBef>
                <a:spcPts val="600"/>
              </a:spcBef>
            </a:pPr>
            <a:r>
              <a:rPr lang="en-US" b="1" dirty="0"/>
              <a:t>applying</a:t>
            </a:r>
            <a:r>
              <a:rPr lang="en-US" dirty="0" smtClean="0"/>
              <a:t> such knowledge successfully to problem-solving and decision-making, plus</a:t>
            </a:r>
          </a:p>
          <a:p>
            <a:pPr>
              <a:spcBef>
                <a:spcPts val="600"/>
              </a:spcBef>
            </a:pPr>
            <a:r>
              <a:rPr lang="en-US" b="1" dirty="0"/>
              <a:t>creating</a:t>
            </a:r>
            <a:r>
              <a:rPr lang="en-US" dirty="0" smtClean="0"/>
              <a:t> new knowledge (or new skills) …</a:t>
            </a:r>
          </a:p>
        </p:txBody>
      </p:sp>
      <p:sp>
        <p:nvSpPr>
          <p:cNvPr id="4" name="Pladsholder til diasnummer 3"/>
          <p:cNvSpPr>
            <a:spLocks noGrp="1"/>
          </p:cNvSpPr>
          <p:nvPr>
            <p:ph type="sldNum" sz="quarter" idx="12"/>
          </p:nvPr>
        </p:nvSpPr>
        <p:spPr/>
        <p:txBody>
          <a:bodyPr/>
          <a:lstStyle/>
          <a:p>
            <a:fld id="{8E15ED7A-7D97-43EF-A7D1-975E9F0ACDAC}" type="slidenum">
              <a:rPr lang="da-DK" smtClean="0"/>
              <a:t>19</a:t>
            </a:fld>
            <a:endParaRPr lang="da-DK" dirty="0"/>
          </a:p>
        </p:txBody>
      </p:sp>
    </p:spTree>
    <p:extLst>
      <p:ext uri="{BB962C8B-B14F-4D97-AF65-F5344CB8AC3E}">
        <p14:creationId xmlns:p14="http://schemas.microsoft.com/office/powerpoint/2010/main" val="62131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p:txBody>
          <a:bodyPr/>
          <a:lstStyle/>
          <a:p>
            <a:pPr eaLnBrk="1" hangingPunct="1"/>
            <a:r>
              <a:rPr lang="da-DK" sz="2800" dirty="0" smtClean="0">
                <a:latin typeface="Futura XBlk BT" pitchFamily="34" charset="0"/>
              </a:rPr>
              <a:t>READING FACES</a:t>
            </a:r>
          </a:p>
        </p:txBody>
      </p:sp>
      <p:pic>
        <p:nvPicPr>
          <p:cNvPr id="5" name="Pladsholder til indhold 4" descr="Baron-Cohen_Eyes_English_01.jpg"/>
          <p:cNvPicPr>
            <a:picLocks noGrp="1" noChangeAspect="1"/>
          </p:cNvPicPr>
          <p:nvPr>
            <p:ph idx="1"/>
          </p:nvPr>
        </p:nvPicPr>
        <p:blipFill>
          <a:blip r:embed="rId2" cstate="print"/>
          <a:stretch>
            <a:fillRect/>
          </a:stretch>
        </p:blipFill>
        <p:spPr>
          <a:xfrm>
            <a:off x="2928926" y="1236645"/>
            <a:ext cx="3214710" cy="5372461"/>
          </a:xfrm>
        </p:spPr>
      </p:pic>
      <p:sp>
        <p:nvSpPr>
          <p:cNvPr id="4" name="Pladsholder til diasnummer 3"/>
          <p:cNvSpPr>
            <a:spLocks noGrp="1"/>
          </p:cNvSpPr>
          <p:nvPr>
            <p:ph type="sldNum" sz="quarter" idx="12"/>
          </p:nvPr>
        </p:nvSpPr>
        <p:spPr/>
        <p:txBody>
          <a:bodyPr/>
          <a:lstStyle/>
          <a:p>
            <a:pPr>
              <a:defRPr/>
            </a:pPr>
            <a:fld id="{C8161E61-6F80-4574-9D5E-24643B4A058C}" type="slidenum">
              <a:rPr lang="da-DK" smtClean="0">
                <a:solidFill>
                  <a:prstClr val="black">
                    <a:tint val="75000"/>
                  </a:prstClr>
                </a:solidFill>
              </a:rPr>
              <a:pPr>
                <a:defRPr/>
              </a:pPr>
              <a:t>190</a:t>
            </a:fld>
            <a:endParaRPr lang="da-DK" dirty="0">
              <a:solidFill>
                <a:prstClr val="black">
                  <a:tint val="75000"/>
                </a:prstClr>
              </a:solidFill>
            </a:endParaRPr>
          </a:p>
        </p:txBody>
      </p:sp>
    </p:spTree>
    <p:extLst>
      <p:ext uri="{BB962C8B-B14F-4D97-AF65-F5344CB8AC3E}">
        <p14:creationId xmlns:p14="http://schemas.microsoft.com/office/powerpoint/2010/main" val="210942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i="1" dirty="0" smtClean="0">
                <a:latin typeface="Garamond" panose="02020404030301010803" pitchFamily="18" charset="0"/>
              </a:rPr>
              <a:t>e.g.,</a:t>
            </a:r>
            <a:r>
              <a:rPr lang="da-DK" sz="3200" dirty="0" smtClean="0">
                <a:latin typeface="Futura XBlk BT" panose="020B0903020204020204" pitchFamily="34" charset="0"/>
              </a:rPr>
              <a:t> MORALITY!</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340768"/>
            <a:ext cx="8229600" cy="5040560"/>
          </a:xfrm>
        </p:spPr>
        <p:txBody>
          <a:bodyPr anchor="ctr">
            <a:normAutofit/>
          </a:bodyPr>
          <a:lstStyle/>
          <a:p>
            <a:pPr marL="360000" indent="-360000">
              <a:spcBef>
                <a:spcPts val="600"/>
              </a:spcBef>
              <a:buNone/>
            </a:pPr>
            <a:r>
              <a:rPr lang="en-US" dirty="0" smtClean="0"/>
              <a:t>Or take our </a:t>
            </a:r>
            <a:r>
              <a:rPr lang="en-US" b="1" dirty="0" smtClean="0"/>
              <a:t>suave understanding of dilemmas in ethics </a:t>
            </a:r>
            <a:r>
              <a:rPr lang="en-US" b="1" dirty="0"/>
              <a:t>and morality</a:t>
            </a:r>
            <a:r>
              <a:rPr lang="en-US" dirty="0"/>
              <a:t> </a:t>
            </a:r>
            <a:r>
              <a:rPr lang="en-US" dirty="0" smtClean="0">
                <a:solidFill>
                  <a:prstClr val="black"/>
                </a:solidFill>
              </a:rPr>
              <a:t>―</a:t>
            </a:r>
          </a:p>
          <a:p>
            <a:pPr marL="360000" indent="-360000">
              <a:spcBef>
                <a:spcPts val="600"/>
              </a:spcBef>
              <a:buNone/>
            </a:pPr>
            <a:r>
              <a:rPr lang="en-US" dirty="0" smtClean="0"/>
              <a:t>i.e., our ability to actually handle, in actual practice, competing &amp; contradictory situation- and “agent-relative” </a:t>
            </a:r>
            <a:r>
              <a:rPr lang="en-US" dirty="0"/>
              <a:t>values </a:t>
            </a:r>
            <a:r>
              <a:rPr lang="en-US" dirty="0" smtClean="0"/>
              <a:t>―</a:t>
            </a:r>
          </a:p>
          <a:p>
            <a:pPr marL="360000" indent="-360000">
              <a:spcBef>
                <a:spcPts val="600"/>
              </a:spcBef>
              <a:buNone/>
            </a:pPr>
            <a:r>
              <a:rPr lang="en-US" dirty="0" smtClean="0"/>
              <a:t>which probably has </a:t>
            </a:r>
            <a:r>
              <a:rPr lang="en-US" b="1" dirty="0" smtClean="0"/>
              <a:t>evolved as two separate systems,</a:t>
            </a:r>
          </a:p>
          <a:p>
            <a:pPr marL="360000" indent="-360000">
              <a:spcBef>
                <a:spcPts val="600"/>
              </a:spcBef>
              <a:buNone/>
            </a:pPr>
            <a:r>
              <a:rPr lang="en-US" dirty="0" smtClean="0"/>
              <a:t>applying to small groups (e.g., family &amp; kin) and large society, respectively. </a:t>
            </a:r>
            <a:endParaRPr lang="en-US" dirty="0"/>
          </a:p>
        </p:txBody>
      </p:sp>
      <p:sp>
        <p:nvSpPr>
          <p:cNvPr id="4" name="Pladsholder til diasnummer 3"/>
          <p:cNvSpPr>
            <a:spLocks noGrp="1"/>
          </p:cNvSpPr>
          <p:nvPr>
            <p:ph type="sldNum" sz="quarter" idx="12"/>
          </p:nvPr>
        </p:nvSpPr>
        <p:spPr/>
        <p:txBody>
          <a:bodyPr/>
          <a:lstStyle/>
          <a:p>
            <a:fld id="{ACEB7656-9849-4073-9CB9-EAB462FBDF4D}" type="slidenum">
              <a:rPr lang="da-DK" smtClean="0">
                <a:solidFill>
                  <a:prstClr val="black">
                    <a:tint val="75000"/>
                  </a:prstClr>
                </a:solidFill>
              </a:rPr>
              <a:pPr/>
              <a:t>191</a:t>
            </a:fld>
            <a:endParaRPr lang="da-DK" dirty="0">
              <a:solidFill>
                <a:prstClr val="black">
                  <a:tint val="75000"/>
                </a:prstClr>
              </a:solidFill>
            </a:endParaRPr>
          </a:p>
        </p:txBody>
      </p:sp>
    </p:spTree>
    <p:extLst>
      <p:ext uri="{BB962C8B-B14F-4D97-AF65-F5344CB8AC3E}">
        <p14:creationId xmlns:p14="http://schemas.microsoft.com/office/powerpoint/2010/main" val="307678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smtClean="0">
                <a:latin typeface="Futura Extra Black BT" panose="020B0903020204020204" pitchFamily="34" charset="0"/>
              </a:rPr>
              <a:t>SELF-COMPLACENCY</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a:t>These are areas where I, for one, find it difficult to swallow the self-complacency of the psychometric IQ community</a:t>
            </a:r>
            <a:r>
              <a:rPr lang="en-US" dirty="0" smtClean="0"/>
              <a:t>.</a:t>
            </a:r>
          </a:p>
          <a:p>
            <a:pPr marL="342000" indent="-457200" algn="r">
              <a:spcBef>
                <a:spcPts val="0"/>
              </a:spcBef>
              <a:buNone/>
            </a:pPr>
            <a:r>
              <a:rPr lang="en-US" dirty="0" smtClean="0">
                <a:solidFill>
                  <a:srgbClr val="FF0000"/>
                </a:solidFill>
                <a:sym typeface="Wingdings" panose="05000000000000000000" pitchFamily="2" charset="2"/>
              </a:rPr>
              <a:t></a:t>
            </a:r>
            <a:endParaRPr lang="da-DK" dirty="0">
              <a:solidFill>
                <a:srgbClr val="FF0000"/>
              </a:solidFill>
            </a:endParaRPr>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192</a:t>
            </a:fld>
            <a:endParaRPr lang="da-DK" dirty="0">
              <a:solidFill>
                <a:prstClr val="black">
                  <a:tint val="75000"/>
                </a:prstClr>
              </a:solidFill>
            </a:endParaRPr>
          </a:p>
        </p:txBody>
      </p:sp>
    </p:spTree>
    <p:extLst>
      <p:ext uri="{BB962C8B-B14F-4D97-AF65-F5344CB8AC3E}">
        <p14:creationId xmlns:p14="http://schemas.microsoft.com/office/powerpoint/2010/main" val="324443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80">
                                          <p:stCondLst>
                                            <p:cond delay="0"/>
                                          </p:stCondLst>
                                        </p:cTn>
                                        <p:tgtEl>
                                          <p:spTgt spid="3">
                                            <p:txEl>
                                              <p:pRg st="1" end="1"/>
                                            </p:txEl>
                                          </p:spTgt>
                                        </p:tgtEl>
                                      </p:cBhvr>
                                    </p:animEffect>
                                    <p:anim calcmode="lin" valueType="num">
                                      <p:cBhvr>
                                        <p:cTn id="12"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xEl>
                                              <p:pRg st="1" end="1"/>
                                            </p:txEl>
                                          </p:spTgt>
                                        </p:tgtEl>
                                      </p:cBhvr>
                                      <p:to x="100000" y="60000"/>
                                    </p:animScale>
                                    <p:animScale>
                                      <p:cBhvr>
                                        <p:cTn id="18" dur="166" decel="50000">
                                          <p:stCondLst>
                                            <p:cond delay="676"/>
                                          </p:stCondLst>
                                        </p:cTn>
                                        <p:tgtEl>
                                          <p:spTgt spid="3">
                                            <p:txEl>
                                              <p:pRg st="1" end="1"/>
                                            </p:txEl>
                                          </p:spTgt>
                                        </p:tgtEl>
                                      </p:cBhvr>
                                      <p:to x="100000" y="100000"/>
                                    </p:animScale>
                                    <p:animScale>
                                      <p:cBhvr>
                                        <p:cTn id="19" dur="26">
                                          <p:stCondLst>
                                            <p:cond delay="1312"/>
                                          </p:stCondLst>
                                        </p:cTn>
                                        <p:tgtEl>
                                          <p:spTgt spid="3">
                                            <p:txEl>
                                              <p:pRg st="1" end="1"/>
                                            </p:txEl>
                                          </p:spTgt>
                                        </p:tgtEl>
                                      </p:cBhvr>
                                      <p:to x="100000" y="80000"/>
                                    </p:animScale>
                                    <p:animScale>
                                      <p:cBhvr>
                                        <p:cTn id="20" dur="166" decel="50000">
                                          <p:stCondLst>
                                            <p:cond delay="1338"/>
                                          </p:stCondLst>
                                        </p:cTn>
                                        <p:tgtEl>
                                          <p:spTgt spid="3">
                                            <p:txEl>
                                              <p:pRg st="1" end="1"/>
                                            </p:txEl>
                                          </p:spTgt>
                                        </p:tgtEl>
                                      </p:cBhvr>
                                      <p:to x="100000" y="100000"/>
                                    </p:animScale>
                                    <p:animScale>
                                      <p:cBhvr>
                                        <p:cTn id="21" dur="26">
                                          <p:stCondLst>
                                            <p:cond delay="1642"/>
                                          </p:stCondLst>
                                        </p:cTn>
                                        <p:tgtEl>
                                          <p:spTgt spid="3">
                                            <p:txEl>
                                              <p:pRg st="1" end="1"/>
                                            </p:txEl>
                                          </p:spTgt>
                                        </p:tgtEl>
                                      </p:cBhvr>
                                      <p:to x="100000" y="90000"/>
                                    </p:animScale>
                                    <p:animScale>
                                      <p:cBhvr>
                                        <p:cTn id="22" dur="166" decel="50000">
                                          <p:stCondLst>
                                            <p:cond delay="1668"/>
                                          </p:stCondLst>
                                        </p:cTn>
                                        <p:tgtEl>
                                          <p:spTgt spid="3">
                                            <p:txEl>
                                              <p:pRg st="1" end="1"/>
                                            </p:txEl>
                                          </p:spTgt>
                                        </p:tgtEl>
                                      </p:cBhvr>
                                      <p:to x="100000" y="100000"/>
                                    </p:animScale>
                                    <p:animScale>
                                      <p:cBhvr>
                                        <p:cTn id="23" dur="26">
                                          <p:stCondLst>
                                            <p:cond delay="1808"/>
                                          </p:stCondLst>
                                        </p:cTn>
                                        <p:tgtEl>
                                          <p:spTgt spid="3">
                                            <p:txEl>
                                              <p:pRg st="1" end="1"/>
                                            </p:txEl>
                                          </p:spTgt>
                                        </p:tgtEl>
                                      </p:cBhvr>
                                      <p:to x="100000" y="95000"/>
                                    </p:animScale>
                                    <p:animScale>
                                      <p:cBhvr>
                                        <p:cTn id="24"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23528" y="1500174"/>
            <a:ext cx="8496248" cy="4714908"/>
          </a:xfrm>
        </p:spPr>
        <p:txBody>
          <a:bodyPr>
            <a:noAutofit/>
          </a:bodyPr>
          <a:lstStyle/>
          <a:p>
            <a:pPr>
              <a:spcBef>
                <a:spcPts val="1800"/>
              </a:spcBef>
            </a:pPr>
            <a:r>
              <a:rPr lang="en-US" sz="4000" dirty="0" smtClean="0">
                <a:solidFill>
                  <a:prstClr val="black"/>
                </a:solidFill>
                <a:latin typeface="Futura XBlk BT" pitchFamily="34" charset="0"/>
              </a:rPr>
              <a:t>9</a:t>
            </a:r>
            <a:r>
              <a:rPr lang="en-US" sz="800" dirty="0" smtClean="0">
                <a:solidFill>
                  <a:prstClr val="black"/>
                </a:solidFill>
                <a:latin typeface="Futura XBlk BT" pitchFamily="34" charset="0"/>
              </a:rPr>
              <a:t/>
            </a:r>
            <a:br>
              <a:rPr lang="en-US" sz="800" dirty="0" smtClean="0">
                <a:solidFill>
                  <a:prstClr val="black"/>
                </a:solidFill>
                <a:latin typeface="Futura XBlk BT" pitchFamily="34" charset="0"/>
              </a:rPr>
            </a:br>
            <a:r>
              <a:rPr lang="en-US" sz="800" dirty="0" smtClean="0">
                <a:solidFill>
                  <a:prstClr val="black"/>
                </a:solidFill>
                <a:latin typeface="Futura XBlk BT" pitchFamily="34" charset="0"/>
              </a:rPr>
              <a:t/>
            </a:r>
            <a:br>
              <a:rPr lang="en-US" sz="800" dirty="0" smtClean="0">
                <a:solidFill>
                  <a:prstClr val="black"/>
                </a:solidFill>
                <a:latin typeface="Futura XBlk BT" pitchFamily="34" charset="0"/>
              </a:rPr>
            </a:br>
            <a:r>
              <a:rPr lang="en-US" sz="4000" dirty="0">
                <a:solidFill>
                  <a:prstClr val="black"/>
                </a:solidFill>
                <a:latin typeface="Futura XBlk BT"/>
              </a:rPr>
              <a:t>A </a:t>
            </a:r>
            <a:r>
              <a:rPr lang="en-US" sz="4000" dirty="0" smtClean="0">
                <a:solidFill>
                  <a:prstClr val="black"/>
                </a:solidFill>
                <a:latin typeface="Futura XBlk BT"/>
              </a:rPr>
              <a:t>“PROXIMATE” EXPLANATION OF</a:t>
            </a:r>
            <a:br>
              <a:rPr lang="en-US" sz="4000" dirty="0" smtClean="0">
                <a:solidFill>
                  <a:prstClr val="black"/>
                </a:solidFill>
                <a:latin typeface="Futura XBlk BT"/>
              </a:rPr>
            </a:br>
            <a:r>
              <a:rPr lang="en-US" sz="4000" dirty="0" smtClean="0">
                <a:solidFill>
                  <a:prstClr val="black"/>
                </a:solidFill>
                <a:latin typeface="Futura XBlk BT"/>
              </a:rPr>
              <a:t>THE “POSITIVE MANIFOLD”</a:t>
            </a:r>
            <a:endParaRPr lang="en-US" sz="4000" i="1" dirty="0">
              <a:latin typeface="Garamond" pitchFamily="18" charset="0"/>
            </a:endParaRPr>
          </a:p>
        </p:txBody>
      </p:sp>
      <p:sp>
        <p:nvSpPr>
          <p:cNvPr id="5" name="Pladsholder til diasnummer 4"/>
          <p:cNvSpPr>
            <a:spLocks noGrp="1"/>
          </p:cNvSpPr>
          <p:nvPr>
            <p:ph type="sldNum" sz="quarter" idx="12"/>
          </p:nvPr>
        </p:nvSpPr>
        <p:spPr/>
        <p:txBody>
          <a:bodyPr/>
          <a:lstStyle/>
          <a:p>
            <a:fld id="{ACEB7656-9849-4073-9CB9-EAB462FBDF4D}" type="slidenum">
              <a:rPr lang="da-DK" smtClean="0">
                <a:solidFill>
                  <a:prstClr val="black">
                    <a:tint val="75000"/>
                  </a:prstClr>
                </a:solidFill>
              </a:rPr>
              <a:pPr/>
              <a:t>193</a:t>
            </a:fld>
            <a:endParaRPr lang="da-DK">
              <a:solidFill>
                <a:prstClr val="black">
                  <a:tint val="75000"/>
                </a:prstClr>
              </a:solidFill>
            </a:endParaRPr>
          </a:p>
        </p:txBody>
      </p:sp>
      <p:sp>
        <p:nvSpPr>
          <p:cNvPr id="7" name="Rectangle 1"/>
          <p:cNvSpPr>
            <a:spLocks noChangeArrowheads="1"/>
          </p:cNvSpPr>
          <p:nvPr/>
        </p:nvSpPr>
        <p:spPr bwMode="auto">
          <a:xfrm>
            <a:off x="6264000" y="252000"/>
            <a:ext cx="255577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en-US" sz="1400" dirty="0" smtClean="0">
                <a:solidFill>
                  <a:srgbClr val="FF0000"/>
                </a:solidFill>
                <a:latin typeface="Futura XBlk BT" pitchFamily="34" charset="0"/>
                <a:ea typeface="Calibri" pitchFamily="34" charset="0"/>
                <a:cs typeface="Helvetica"/>
              </a:rPr>
              <a:t>C</a:t>
            </a:r>
            <a:r>
              <a:rPr lang="en-US" sz="1400" dirty="0" smtClean="0">
                <a:solidFill>
                  <a:srgbClr val="FFC000"/>
                </a:solidFill>
                <a:latin typeface="Futura XBlk BT" pitchFamily="34" charset="0"/>
                <a:ea typeface="Calibri" pitchFamily="34" charset="0"/>
                <a:cs typeface="Helvetica"/>
              </a:rPr>
              <a:t>A</a:t>
            </a:r>
            <a:r>
              <a:rPr lang="en-US" sz="1400" dirty="0" smtClean="0">
                <a:solidFill>
                  <a:srgbClr val="800080"/>
                </a:solidFill>
                <a:latin typeface="Futura XBlk BT" pitchFamily="34" charset="0"/>
                <a:ea typeface="Calibri" pitchFamily="34" charset="0"/>
                <a:cs typeface="Helvetica"/>
              </a:rPr>
              <a:t>P</a:t>
            </a:r>
            <a:r>
              <a:rPr lang="en-US" sz="1400" dirty="0" smtClean="0">
                <a:solidFill>
                  <a:srgbClr val="0000CC"/>
                </a:solidFill>
                <a:latin typeface="Futura XBlk BT" pitchFamily="34" charset="0"/>
                <a:ea typeface="Calibri" pitchFamily="34" charset="0"/>
                <a:cs typeface="Helvetica"/>
              </a:rPr>
              <a:t>A</a:t>
            </a:r>
            <a:r>
              <a:rPr lang="en-US" sz="1400" dirty="0" smtClean="0">
                <a:solidFill>
                  <a:srgbClr val="FF00FF"/>
                </a:solidFill>
                <a:latin typeface="Futura XBlk BT" pitchFamily="34" charset="0"/>
                <a:ea typeface="Calibri" pitchFamily="34" charset="0"/>
                <a:cs typeface="Helvetica"/>
              </a:rPr>
              <a:t>B</a:t>
            </a:r>
            <a:r>
              <a:rPr lang="en-US" sz="1400" dirty="0" smtClean="0">
                <a:solidFill>
                  <a:srgbClr val="FF3300"/>
                </a:solidFill>
                <a:latin typeface="Futura XBlk BT" pitchFamily="34" charset="0"/>
                <a:ea typeface="Calibri" pitchFamily="34" charset="0"/>
                <a:cs typeface="Helvetica"/>
              </a:rPr>
              <a:t>I</a:t>
            </a:r>
            <a:r>
              <a:rPr lang="en-US" sz="1400" dirty="0" smtClean="0">
                <a:solidFill>
                  <a:srgbClr val="FFC000"/>
                </a:solidFill>
                <a:latin typeface="Futura XBlk BT" pitchFamily="34" charset="0"/>
                <a:ea typeface="Calibri" pitchFamily="34" charset="0"/>
                <a:cs typeface="Helvetica"/>
              </a:rPr>
              <a:t>L</a:t>
            </a:r>
            <a:r>
              <a:rPr lang="en-US" sz="1400" dirty="0" smtClean="0">
                <a:solidFill>
                  <a:srgbClr val="800080"/>
                </a:solidFill>
                <a:latin typeface="Futura XBlk BT" pitchFamily="34" charset="0"/>
                <a:ea typeface="Calibri" pitchFamily="34" charset="0"/>
                <a:cs typeface="Helvetica"/>
              </a:rPr>
              <a:t>I</a:t>
            </a:r>
            <a:r>
              <a:rPr lang="en-US" sz="1400" dirty="0" smtClean="0">
                <a:solidFill>
                  <a:srgbClr val="0000CC"/>
                </a:solidFill>
                <a:latin typeface="Futura XBlk BT" pitchFamily="34" charset="0"/>
                <a:ea typeface="Calibri" pitchFamily="34" charset="0"/>
                <a:cs typeface="Helvetica"/>
              </a:rPr>
              <a:t>T</a:t>
            </a:r>
            <a:r>
              <a:rPr lang="en-US" sz="1400" dirty="0" smtClean="0">
                <a:solidFill>
                  <a:srgbClr val="FF33CC"/>
                </a:solidFill>
                <a:latin typeface="Futura XBlk BT" pitchFamily="34" charset="0"/>
                <a:ea typeface="Calibri" pitchFamily="34" charset="0"/>
                <a:cs typeface="Helvetica"/>
              </a:rPr>
              <a:t>Y</a:t>
            </a:r>
            <a:r>
              <a:rPr lang="en-US" sz="1400" dirty="0" smtClean="0">
                <a:solidFill>
                  <a:srgbClr val="FF33CC"/>
                </a:solidFill>
              </a:rPr>
              <a:t> </a:t>
            </a:r>
            <a:endParaRPr lang="en-US" sz="1400" i="1" dirty="0" smtClean="0">
              <a:solidFill>
                <a:srgbClr val="000000"/>
              </a:solidFill>
              <a:latin typeface="Garamond" pitchFamily="18" charset="0"/>
              <a:ea typeface="Times New Roman" pitchFamily="18" charset="0"/>
              <a:cs typeface="Gill Sans MT" pitchFamily="34" charset="0"/>
            </a:endParaRPr>
          </a:p>
          <a:p>
            <a:pPr algn="r" eaLnBrk="0" fontAlgn="base" hangingPunct="0">
              <a:spcBef>
                <a:spcPct val="0"/>
              </a:spcBef>
              <a:spcAft>
                <a:spcPct val="0"/>
              </a:spcAft>
            </a:pPr>
            <a:r>
              <a:rPr lang="en-US" sz="1400" i="1" dirty="0" smtClean="0">
                <a:solidFill>
                  <a:srgbClr val="000000"/>
                </a:solidFill>
                <a:latin typeface="Garamond" pitchFamily="18" charset="0"/>
                <a:ea typeface="Times New Roman" pitchFamily="18" charset="0"/>
                <a:cs typeface="Gill Sans MT" pitchFamily="34" charset="0"/>
              </a:rPr>
              <a:t>Enabling good work</a:t>
            </a:r>
            <a:endParaRPr lang="da-DK" sz="1400" dirty="0" smtClean="0">
              <a:solidFill>
                <a:prstClr val="black"/>
              </a:solidFill>
              <a:latin typeface="Arial" pitchFamily="34" charset="0"/>
            </a:endParaRPr>
          </a:p>
        </p:txBody>
      </p:sp>
    </p:spTree>
    <p:extLst>
      <p:ext uri="{BB962C8B-B14F-4D97-AF65-F5344CB8AC3E}">
        <p14:creationId xmlns:p14="http://schemas.microsoft.com/office/powerpoint/2010/main" val="89455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60648"/>
            <a:ext cx="8568952" cy="1282154"/>
          </a:xfrm>
        </p:spPr>
        <p:txBody>
          <a:bodyPr>
            <a:normAutofit fontScale="90000"/>
          </a:bodyPr>
          <a:lstStyle/>
          <a:p>
            <a:r>
              <a:rPr lang="da-DK" sz="3200" dirty="0" smtClean="0">
                <a:latin typeface="Futura Extra Black BT" panose="020B0903020204020204" pitchFamily="34" charset="0"/>
              </a:rPr>
              <a:t>WHAT IS THE PROXIMATE EXPLANATION</a:t>
            </a:r>
            <a:br>
              <a:rPr lang="da-DK" sz="3200" dirty="0" smtClean="0">
                <a:latin typeface="Futura Extra Black BT" panose="020B0903020204020204" pitchFamily="34" charset="0"/>
              </a:rPr>
            </a:br>
            <a:r>
              <a:rPr lang="da-DK" sz="3200" dirty="0" smtClean="0">
                <a:latin typeface="Futura Extra Black BT" panose="020B0903020204020204" pitchFamily="34" charset="0"/>
              </a:rPr>
              <a:t>OF THE “</a:t>
            </a:r>
            <a:r>
              <a:rPr lang="da-DK" sz="3200" dirty="0">
                <a:latin typeface="Futura Extra Black BT" panose="020B0903020204020204" pitchFamily="34" charset="0"/>
              </a:rPr>
              <a:t>POSITIVE </a:t>
            </a:r>
            <a:r>
              <a:rPr lang="da-DK" sz="3200" dirty="0" smtClean="0">
                <a:latin typeface="Futura Extra Black BT" panose="020B0903020204020204" pitchFamily="34" charset="0"/>
              </a:rPr>
              <a:t>MANIFOLD”?</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smtClean="0"/>
              <a:t>But what </a:t>
            </a:r>
            <a:r>
              <a:rPr lang="en-US" dirty="0"/>
              <a:t>sort of </a:t>
            </a:r>
            <a:r>
              <a:rPr lang="en-US" b="1" dirty="0"/>
              <a:t>proximate </a:t>
            </a:r>
            <a:r>
              <a:rPr lang="en-US" b="1" dirty="0" smtClean="0"/>
              <a:t>mechanism</a:t>
            </a:r>
            <a:r>
              <a:rPr lang="en-US" dirty="0" smtClean="0"/>
              <a:t> (or mechanisms, or properties) of the </a:t>
            </a:r>
            <a:r>
              <a:rPr lang="en-US" dirty="0"/>
              <a:t>brain could </a:t>
            </a:r>
            <a:r>
              <a:rPr lang="en-US" b="1" dirty="0"/>
              <a:t>explain the “positive manifold,”</a:t>
            </a:r>
          </a:p>
          <a:p>
            <a:pPr marL="342000" indent="-457200">
              <a:spcBef>
                <a:spcPts val="600"/>
              </a:spcBef>
              <a:buNone/>
            </a:pPr>
            <a:r>
              <a:rPr lang="en-US" dirty="0"/>
              <a:t>i.e., positive correlation of the </a:t>
            </a:r>
            <a:r>
              <a:rPr lang="en-US" dirty="0" smtClean="0"/>
              <a:t>strengths </a:t>
            </a:r>
            <a:r>
              <a:rPr lang="en-US" dirty="0"/>
              <a:t>of differentiated abilities in single individuals,</a:t>
            </a:r>
          </a:p>
          <a:p>
            <a:pPr marL="342000" indent="-457200">
              <a:spcBef>
                <a:spcPts val="600"/>
              </a:spcBef>
              <a:buNone/>
            </a:pPr>
            <a:r>
              <a:rPr lang="en-US" dirty="0"/>
              <a:t>and thus also the statistical </a:t>
            </a:r>
            <a:r>
              <a:rPr lang="en-US" i="1" dirty="0"/>
              <a:t>g</a:t>
            </a:r>
            <a:r>
              <a:rPr lang="en-US" dirty="0"/>
              <a:t>-factor</a:t>
            </a:r>
            <a:r>
              <a:rPr lang="en-US" dirty="0" smtClean="0"/>
              <a:t>?</a:t>
            </a:r>
            <a:endParaRPr lang="en-US" dirty="0"/>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194</a:t>
            </a:fld>
            <a:endParaRPr lang="da-DK" dirty="0">
              <a:solidFill>
                <a:prstClr val="black">
                  <a:tint val="75000"/>
                </a:prstClr>
              </a:solidFill>
            </a:endParaRPr>
          </a:p>
        </p:txBody>
      </p:sp>
    </p:spTree>
    <p:extLst>
      <p:ext uri="{BB962C8B-B14F-4D97-AF65-F5344CB8AC3E}">
        <p14:creationId xmlns:p14="http://schemas.microsoft.com/office/powerpoint/2010/main" val="260504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sz="3200" dirty="0">
                <a:latin typeface="Futura Extra Black BT" panose="020B0903020204020204" pitchFamily="34" charset="0"/>
              </a:rPr>
              <a:t>INTRA-GROUP VARIATION </a:t>
            </a:r>
            <a:r>
              <a:rPr lang="en-US" sz="4000" i="1" dirty="0">
                <a:latin typeface="Garamond" panose="02020404030301010803" pitchFamily="18" charset="0"/>
              </a:rPr>
              <a:t>&amp;</a:t>
            </a:r>
            <a:r>
              <a:rPr lang="en-US" sz="3200" dirty="0">
                <a:latin typeface="Futura Extra Black BT" panose="020B0903020204020204" pitchFamily="34" charset="0"/>
              </a:rPr>
              <a:t/>
            </a:r>
            <a:br>
              <a:rPr lang="en-US" sz="3200" dirty="0">
                <a:latin typeface="Futura Extra Black BT" panose="020B0903020204020204" pitchFamily="34" charset="0"/>
              </a:rPr>
            </a:br>
            <a:r>
              <a:rPr lang="en-US" sz="3200" dirty="0">
                <a:latin typeface="Futura Extra Black BT" panose="020B0903020204020204" pitchFamily="34" charset="0"/>
              </a:rPr>
              <a:t>BETWEEN-SPECIES DIFFERENCES (1</a:t>
            </a:r>
            <a:r>
              <a:rPr lang="en-US" sz="3200" dirty="0" smtClean="0">
                <a:latin typeface="Futura Extra Black BT" panose="020B0903020204020204" pitchFamily="34" charset="0"/>
              </a:rPr>
              <a:t>)</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600200"/>
            <a:ext cx="8229600" cy="4709120"/>
          </a:xfrm>
        </p:spPr>
        <p:txBody>
          <a:bodyPr anchor="ctr">
            <a:normAutofit/>
          </a:bodyPr>
          <a:lstStyle/>
          <a:p>
            <a:pPr marL="342000" indent="-457200">
              <a:spcBef>
                <a:spcPts val="600"/>
              </a:spcBef>
              <a:buNone/>
            </a:pPr>
            <a:r>
              <a:rPr lang="en-US" dirty="0"/>
              <a:t>I repeat: </a:t>
            </a:r>
            <a:r>
              <a:rPr lang="en-US" i="1" dirty="0"/>
              <a:t>g</a:t>
            </a:r>
            <a:r>
              <a:rPr lang="en-US" dirty="0"/>
              <a:t> is “distillate” of intra-group variation </a:t>
            </a:r>
          </a:p>
          <a:p>
            <a:pPr marL="342000" indent="0">
              <a:spcBef>
                <a:spcPts val="0"/>
              </a:spcBef>
              <a:buNone/>
            </a:pPr>
            <a:r>
              <a:rPr lang="en-US" dirty="0"/>
              <a:t>― not of between-species differences</a:t>
            </a:r>
            <a:r>
              <a:rPr lang="en-US" dirty="0" smtClean="0"/>
              <a:t>!</a:t>
            </a:r>
          </a:p>
          <a:p>
            <a:pPr marL="342000" indent="-457200">
              <a:spcBef>
                <a:spcPts val="600"/>
              </a:spcBef>
              <a:buNone/>
            </a:pPr>
            <a:r>
              <a:rPr lang="en-US" dirty="0" smtClean="0"/>
              <a:t>And while we </a:t>
            </a:r>
            <a:r>
              <a:rPr lang="en-US" dirty="0"/>
              <a:t>have no </a:t>
            </a:r>
            <a:r>
              <a:rPr lang="en-US" i="1" dirty="0"/>
              <a:t>a priori</a:t>
            </a:r>
            <a:r>
              <a:rPr lang="en-US" dirty="0"/>
              <a:t> reason to believe that whatever causes the positive correlation </a:t>
            </a:r>
            <a:r>
              <a:rPr lang="en-US" dirty="0" smtClean="0"/>
              <a:t>(of </a:t>
            </a:r>
            <a:r>
              <a:rPr lang="en-US"/>
              <a:t>the </a:t>
            </a:r>
            <a:r>
              <a:rPr lang="en-US" smtClean="0"/>
              <a:t>strengths </a:t>
            </a:r>
            <a:r>
              <a:rPr lang="en-US" dirty="0"/>
              <a:t>of differentiated abilities in single </a:t>
            </a:r>
            <a:r>
              <a:rPr lang="en-US" dirty="0" smtClean="0"/>
              <a:t>individuals) …</a:t>
            </a:r>
            <a:endParaRPr lang="en-US" dirty="0"/>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195</a:t>
            </a:fld>
            <a:endParaRPr lang="da-DK" dirty="0">
              <a:solidFill>
                <a:prstClr val="black">
                  <a:tint val="75000"/>
                </a:prstClr>
              </a:solidFill>
            </a:endParaRPr>
          </a:p>
        </p:txBody>
      </p:sp>
    </p:spTree>
    <p:extLst>
      <p:ext uri="{BB962C8B-B14F-4D97-AF65-F5344CB8AC3E}">
        <p14:creationId xmlns:p14="http://schemas.microsoft.com/office/powerpoint/2010/main" val="353282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900" dirty="0">
                <a:solidFill>
                  <a:prstClr val="black"/>
                </a:solidFill>
                <a:latin typeface="Futura Extra Black BT" panose="020B0903020204020204" pitchFamily="34" charset="0"/>
              </a:rPr>
              <a:t>INTRA-GROUP VARIATION </a:t>
            </a:r>
            <a:r>
              <a:rPr lang="en-US" sz="3600" i="1" dirty="0">
                <a:solidFill>
                  <a:prstClr val="black"/>
                </a:solidFill>
                <a:latin typeface="Garamond" panose="02020404030301010803" pitchFamily="18" charset="0"/>
              </a:rPr>
              <a:t>&amp;</a:t>
            </a:r>
            <a:r>
              <a:rPr lang="en-US" sz="2900" dirty="0">
                <a:solidFill>
                  <a:prstClr val="black"/>
                </a:solidFill>
                <a:latin typeface="Futura Extra Black BT" panose="020B0903020204020204" pitchFamily="34" charset="0"/>
              </a:rPr>
              <a:t/>
            </a:r>
            <a:br>
              <a:rPr lang="en-US" sz="2900" dirty="0">
                <a:solidFill>
                  <a:prstClr val="black"/>
                </a:solidFill>
                <a:latin typeface="Futura Extra Black BT" panose="020B0903020204020204" pitchFamily="34" charset="0"/>
              </a:rPr>
            </a:br>
            <a:r>
              <a:rPr lang="en-US" sz="2900" dirty="0">
                <a:solidFill>
                  <a:prstClr val="black"/>
                </a:solidFill>
                <a:latin typeface="Futura Extra Black BT" panose="020B0903020204020204" pitchFamily="34" charset="0"/>
              </a:rPr>
              <a:t>BETWEEN-SPECIES DIFFERENCES </a:t>
            </a:r>
            <a:r>
              <a:rPr lang="en-US" sz="2900" dirty="0" smtClean="0">
                <a:solidFill>
                  <a:prstClr val="black"/>
                </a:solidFill>
                <a:latin typeface="Futura Extra Black BT" panose="020B0903020204020204" pitchFamily="34" charset="0"/>
              </a:rPr>
              <a:t>(2)</a:t>
            </a:r>
            <a:endParaRPr lang="da-DK" dirty="0"/>
          </a:p>
        </p:txBody>
      </p:sp>
      <p:sp>
        <p:nvSpPr>
          <p:cNvPr id="3" name="Pladsholder til indhold 2"/>
          <p:cNvSpPr>
            <a:spLocks noGrp="1"/>
          </p:cNvSpPr>
          <p:nvPr>
            <p:ph idx="1"/>
          </p:nvPr>
        </p:nvSpPr>
        <p:spPr>
          <a:xfrm>
            <a:off x="457200" y="1600200"/>
            <a:ext cx="8229600" cy="4709120"/>
          </a:xfrm>
        </p:spPr>
        <p:txBody>
          <a:bodyPr anchor="ctr">
            <a:normAutofit/>
          </a:bodyPr>
          <a:lstStyle/>
          <a:p>
            <a:pPr marL="342000" indent="-457200">
              <a:spcBef>
                <a:spcPts val="600"/>
              </a:spcBef>
              <a:buNone/>
            </a:pPr>
            <a:r>
              <a:rPr lang="en-US" dirty="0" smtClean="0"/>
              <a:t>… is </a:t>
            </a:r>
            <a:r>
              <a:rPr lang="en-US" dirty="0"/>
              <a:t>identical (or even just related) to whatever caused the brains of the </a:t>
            </a:r>
            <a:r>
              <a:rPr lang="en-US" i="1" dirty="0"/>
              <a:t>Genus </a:t>
            </a:r>
            <a:r>
              <a:rPr lang="en-US" i="1" dirty="0" smtClean="0"/>
              <a:t>homo</a:t>
            </a:r>
            <a:r>
              <a:rPr lang="en-US" dirty="0" smtClean="0"/>
              <a:t> </a:t>
            </a:r>
            <a:r>
              <a:rPr lang="en-US" dirty="0"/>
              <a:t>to add many more neurons to their brain modules (compared to those of chimpanzees and other primates) ―</a:t>
            </a:r>
          </a:p>
          <a:p>
            <a:pPr marL="342000" indent="-457200">
              <a:spcBef>
                <a:spcPts val="600"/>
              </a:spcBef>
              <a:buNone/>
            </a:pPr>
            <a:r>
              <a:rPr lang="en-US" dirty="0" smtClean="0"/>
              <a:t>we </a:t>
            </a:r>
            <a:r>
              <a:rPr lang="en-US" dirty="0"/>
              <a:t>also have no </a:t>
            </a:r>
            <a:r>
              <a:rPr lang="en-US" i="1" dirty="0"/>
              <a:t>a priori</a:t>
            </a:r>
            <a:r>
              <a:rPr lang="en-US" dirty="0"/>
              <a:t> reason to assume </a:t>
            </a:r>
            <a:r>
              <a:rPr lang="en-US" dirty="0" smtClean="0"/>
              <a:t>the opposite: that </a:t>
            </a:r>
            <a:r>
              <a:rPr lang="en-US" dirty="0"/>
              <a:t>they are </a:t>
            </a:r>
            <a:r>
              <a:rPr lang="en-US" dirty="0" smtClean="0"/>
              <a:t>unrelated</a:t>
            </a:r>
            <a:r>
              <a:rPr lang="en-US" dirty="0"/>
              <a:t>!</a:t>
            </a:r>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196</a:t>
            </a:fld>
            <a:endParaRPr lang="da-DK" dirty="0">
              <a:solidFill>
                <a:prstClr val="black">
                  <a:tint val="75000"/>
                </a:prstClr>
              </a:solidFill>
            </a:endParaRPr>
          </a:p>
        </p:txBody>
      </p:sp>
    </p:spTree>
    <p:extLst>
      <p:ext uri="{BB962C8B-B14F-4D97-AF65-F5344CB8AC3E}">
        <p14:creationId xmlns:p14="http://schemas.microsoft.com/office/powerpoint/2010/main" val="15538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a:latin typeface="Futura Extra Black BT" panose="020B0903020204020204" pitchFamily="34" charset="0"/>
              </a:rPr>
              <a:t>WHAT ABOUT VELOCITY OF SIGNALS?</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smtClean="0"/>
              <a:t>Now, we </a:t>
            </a:r>
            <a:r>
              <a:rPr lang="en-US" b="1" dirty="0"/>
              <a:t>might</a:t>
            </a:r>
            <a:r>
              <a:rPr lang="en-US" dirty="0"/>
              <a:t> imagine that the brains of some people are endowed with </a:t>
            </a:r>
            <a:r>
              <a:rPr lang="en-US" b="1" dirty="0"/>
              <a:t>some overall favorable </a:t>
            </a:r>
            <a:r>
              <a:rPr lang="en-US" b="1" dirty="0" smtClean="0"/>
              <a:t>feature</a:t>
            </a:r>
            <a:r>
              <a:rPr lang="en-US" dirty="0" smtClean="0"/>
              <a:t> </a:t>
            </a:r>
            <a:r>
              <a:rPr lang="en-US" dirty="0"/>
              <a:t>― e.g., </a:t>
            </a:r>
            <a:r>
              <a:rPr lang="en-US" b="1" dirty="0"/>
              <a:t>velocity of nerve signal </a:t>
            </a:r>
            <a:r>
              <a:rPr lang="en-US" b="1" dirty="0" smtClean="0"/>
              <a:t>conduction?</a:t>
            </a:r>
            <a:endParaRPr lang="en-US" b="1" dirty="0"/>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197</a:t>
            </a:fld>
            <a:endParaRPr lang="da-DK" dirty="0">
              <a:solidFill>
                <a:prstClr val="black">
                  <a:tint val="75000"/>
                </a:prstClr>
              </a:solidFill>
            </a:endParaRPr>
          </a:p>
        </p:txBody>
      </p:sp>
    </p:spTree>
    <p:extLst>
      <p:ext uri="{BB962C8B-B14F-4D97-AF65-F5344CB8AC3E}">
        <p14:creationId xmlns:p14="http://schemas.microsoft.com/office/powerpoint/2010/main" val="168122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smtClean="0">
                <a:latin typeface="Futura Extra Black BT" panose="020B0903020204020204" pitchFamily="34" charset="0"/>
              </a:rPr>
              <a:t>I DOUBT IT</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lnSpcReduction="10000"/>
          </a:bodyPr>
          <a:lstStyle/>
          <a:p>
            <a:pPr marL="342000" indent="-457200">
              <a:spcBef>
                <a:spcPts val="600"/>
              </a:spcBef>
              <a:buNone/>
            </a:pPr>
            <a:r>
              <a:rPr lang="en-US" dirty="0" smtClean="0"/>
              <a:t>However </a:t>
            </a:r>
            <a:r>
              <a:rPr lang="en-US" dirty="0"/>
              <a:t>I, for one, would deem that option unlikely</a:t>
            </a:r>
          </a:p>
          <a:p>
            <a:pPr marL="342000" indent="-457200">
              <a:spcBef>
                <a:spcPts val="600"/>
              </a:spcBef>
              <a:buNone/>
            </a:pPr>
            <a:r>
              <a:rPr lang="en-US" dirty="0"/>
              <a:t>since the “speed of travel” of neural signals most likely is the same in the entire nerve system of any member of a given species</a:t>
            </a:r>
            <a:r>
              <a:rPr lang="en-US" dirty="0" smtClean="0"/>
              <a:t>.</a:t>
            </a:r>
          </a:p>
          <a:p>
            <a:pPr marL="342000" indent="-457200">
              <a:spcBef>
                <a:spcPts val="600"/>
              </a:spcBef>
              <a:buNone/>
            </a:pPr>
            <a:r>
              <a:rPr lang="en-US" dirty="0"/>
              <a:t>If anything, </a:t>
            </a:r>
            <a:r>
              <a:rPr lang="en-US" b="1" dirty="0"/>
              <a:t>neurons are surprisingly slow</a:t>
            </a:r>
            <a:r>
              <a:rPr lang="en-US" dirty="0"/>
              <a:t> creatures ― a fact that may more easily strike a computer scientist, as the following quote shows:</a:t>
            </a:r>
            <a:endParaRPr lang="en-US" dirty="0" smtClean="0"/>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198</a:t>
            </a:fld>
            <a:endParaRPr lang="da-DK" dirty="0">
              <a:solidFill>
                <a:prstClr val="black">
                  <a:tint val="75000"/>
                </a:prstClr>
              </a:solidFill>
            </a:endParaRPr>
          </a:p>
        </p:txBody>
      </p:sp>
    </p:spTree>
    <p:extLst>
      <p:ext uri="{BB962C8B-B14F-4D97-AF65-F5344CB8AC3E}">
        <p14:creationId xmlns:p14="http://schemas.microsoft.com/office/powerpoint/2010/main" val="398132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smtClean="0">
                <a:latin typeface="Futura Extra Black BT" panose="020B0903020204020204" pitchFamily="34" charset="0"/>
              </a:rPr>
              <a:t>A </a:t>
            </a:r>
            <a:r>
              <a:rPr lang="en-US" sz="3200" dirty="0">
                <a:latin typeface="Futura Extra Black BT" panose="020B0903020204020204" pitchFamily="34" charset="0"/>
              </a:rPr>
              <a:t>COMPUTER </a:t>
            </a:r>
            <a:r>
              <a:rPr lang="en-US" sz="3200" dirty="0" smtClean="0">
                <a:latin typeface="Futura Extra Black BT" panose="020B0903020204020204" pitchFamily="34" charset="0"/>
              </a:rPr>
              <a:t>SCIENTIST</a:t>
            </a:r>
            <a:br>
              <a:rPr lang="en-US" sz="3200" dirty="0" smtClean="0">
                <a:latin typeface="Futura Extra Black BT" panose="020B0903020204020204" pitchFamily="34" charset="0"/>
              </a:rPr>
            </a:br>
            <a:r>
              <a:rPr lang="en-US" sz="3200" dirty="0" smtClean="0">
                <a:latin typeface="Futura Extra Black BT" panose="020B0903020204020204" pitchFamily="34" charset="0"/>
              </a:rPr>
              <a:t>LOOKS NEURONS (1)</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a:t>“Neurons are quite slow compared to the transistors in a computer. </a:t>
            </a:r>
            <a:endParaRPr lang="en-US" dirty="0" smtClean="0"/>
          </a:p>
          <a:p>
            <a:pPr marL="342000" indent="-457200">
              <a:spcBef>
                <a:spcPts val="600"/>
              </a:spcBef>
              <a:buNone/>
            </a:pPr>
            <a:r>
              <a:rPr lang="en-US" dirty="0" smtClean="0"/>
              <a:t>A </a:t>
            </a:r>
            <a:r>
              <a:rPr lang="en-US" dirty="0"/>
              <a:t>neuron collects inputs from its synapses, and combines these inputs together to decide when to output a spike to others neurons. </a:t>
            </a:r>
            <a:endParaRPr lang="en-US" dirty="0" smtClean="0"/>
          </a:p>
          <a:p>
            <a:pPr marL="342000" indent="-457200">
              <a:spcBef>
                <a:spcPts val="600"/>
              </a:spcBef>
              <a:buNone/>
            </a:pPr>
            <a:r>
              <a:rPr lang="en-US" dirty="0" smtClean="0"/>
              <a:t>A </a:t>
            </a:r>
            <a:r>
              <a:rPr lang="en-US" dirty="0"/>
              <a:t>typical neuron can do this and reset itself in about five milliseconds (5 </a:t>
            </a:r>
            <a:r>
              <a:rPr lang="en-US" dirty="0" err="1"/>
              <a:t>ms</a:t>
            </a:r>
            <a:r>
              <a:rPr lang="en-US" dirty="0"/>
              <a:t>), or around two hundred times per second</a:t>
            </a:r>
            <a:r>
              <a:rPr lang="en-US" dirty="0" smtClean="0"/>
              <a:t>.”</a:t>
            </a:r>
            <a:endParaRPr lang="da-DK" dirty="0"/>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199</a:t>
            </a:fld>
            <a:endParaRPr lang="da-DK" dirty="0">
              <a:solidFill>
                <a:prstClr val="black">
                  <a:tint val="75000"/>
                </a:prstClr>
              </a:solidFill>
            </a:endParaRPr>
          </a:p>
        </p:txBody>
      </p:sp>
    </p:spTree>
    <p:extLst>
      <p:ext uri="{BB962C8B-B14F-4D97-AF65-F5344CB8AC3E}">
        <p14:creationId xmlns:p14="http://schemas.microsoft.com/office/powerpoint/2010/main" val="6366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el 1"/>
          <p:cNvSpPr>
            <a:spLocks noGrp="1"/>
          </p:cNvSpPr>
          <p:nvPr>
            <p:ph type="ctrTitle"/>
          </p:nvPr>
        </p:nvSpPr>
        <p:spPr>
          <a:xfrm>
            <a:off x="467544" y="1285860"/>
            <a:ext cx="8280919" cy="4857784"/>
          </a:xfrm>
        </p:spPr>
        <p:txBody>
          <a:bodyPr>
            <a:normAutofit/>
          </a:bodyPr>
          <a:lstStyle/>
          <a:p>
            <a:pPr>
              <a:spcBef>
                <a:spcPts val="1200"/>
              </a:spcBef>
            </a:pPr>
            <a:r>
              <a:rPr lang="da-DK" sz="3200" dirty="0" smtClean="0">
                <a:latin typeface="Garamond" pitchFamily="18" charset="0"/>
              </a:rPr>
              <a:t/>
            </a:r>
            <a:br>
              <a:rPr lang="da-DK" sz="3200" dirty="0" smtClean="0">
                <a:latin typeface="Garamond" pitchFamily="18" charset="0"/>
              </a:rPr>
            </a:br>
            <a:r>
              <a:rPr lang="da-DK" sz="3200" dirty="0" smtClean="0">
                <a:latin typeface="Garamond" pitchFamily="18" charset="0"/>
              </a:rPr>
              <a:t/>
            </a:r>
            <a:br>
              <a:rPr lang="da-DK" sz="3200" dirty="0" smtClean="0">
                <a:latin typeface="Garamond" pitchFamily="18" charset="0"/>
              </a:rPr>
            </a:br>
            <a:r>
              <a:rPr lang="en-US" sz="3000" i="1" dirty="0" smtClean="0">
                <a:latin typeface="Garamond" panose="02020404030301010803" pitchFamily="18" charset="0"/>
              </a:rPr>
              <a:t>“Swiss Army Knife” and/or “General Purpose Computer”?</a:t>
            </a:r>
            <a:r>
              <a:rPr lang="en-US" sz="1200" i="1" dirty="0" smtClean="0">
                <a:latin typeface="Garamond" panose="02020404030301010803" pitchFamily="18" charset="0"/>
              </a:rPr>
              <a:t/>
            </a:r>
            <a:br>
              <a:rPr lang="en-US" sz="1200" i="1" dirty="0" smtClean="0">
                <a:latin typeface="Garamond" panose="02020404030301010803" pitchFamily="18" charset="0"/>
              </a:rPr>
            </a:br>
            <a:r>
              <a:rPr lang="en-US" sz="1200" i="1" dirty="0" smtClean="0">
                <a:latin typeface="Garamond" panose="02020404030301010803" pitchFamily="18" charset="0"/>
              </a:rPr>
              <a:t/>
            </a:r>
            <a:br>
              <a:rPr lang="en-US" sz="1200" i="1" dirty="0" smtClean="0">
                <a:latin typeface="Garamond" panose="02020404030301010803" pitchFamily="18" charset="0"/>
              </a:rPr>
            </a:br>
            <a:r>
              <a:rPr lang="en-US" sz="3400" dirty="0" smtClean="0">
                <a:solidFill>
                  <a:prstClr val="black"/>
                </a:solidFill>
                <a:latin typeface="Futura XBlk BT"/>
              </a:rPr>
              <a:t>WHAT </a:t>
            </a:r>
            <a:r>
              <a:rPr lang="en-US" sz="3400" dirty="0">
                <a:solidFill>
                  <a:prstClr val="black"/>
                </a:solidFill>
                <a:latin typeface="Futura XBlk BT"/>
              </a:rPr>
              <a:t>A PIECE OF WORK IS </a:t>
            </a:r>
            <a:r>
              <a:rPr lang="en-US" sz="3400" dirty="0" smtClean="0">
                <a:solidFill>
                  <a:prstClr val="black"/>
                </a:solidFill>
                <a:latin typeface="Futura XBlk BT"/>
              </a:rPr>
              <a:t>MAN!</a:t>
            </a:r>
            <a:r>
              <a:rPr lang="en-US" sz="1200" i="1" dirty="0">
                <a:latin typeface="Garamond" panose="02020404030301010803" pitchFamily="18" charset="0"/>
              </a:rPr>
              <a:t/>
            </a:r>
            <a:br>
              <a:rPr lang="en-US" sz="1200" i="1" dirty="0">
                <a:latin typeface="Garamond" panose="02020404030301010803" pitchFamily="18" charset="0"/>
              </a:rPr>
            </a:br>
            <a:r>
              <a:rPr lang="en-US" sz="1200" i="1" dirty="0" smtClean="0">
                <a:latin typeface="Garamond" panose="02020404030301010803" pitchFamily="18" charset="0"/>
              </a:rPr>
              <a:t/>
            </a:r>
            <a:br>
              <a:rPr lang="en-US" sz="1200" i="1" dirty="0" smtClean="0">
                <a:latin typeface="Garamond" panose="02020404030301010803" pitchFamily="18" charset="0"/>
              </a:rPr>
            </a:br>
            <a:r>
              <a:rPr lang="en-US" sz="3000" cap="small" dirty="0" smtClean="0">
                <a:latin typeface="Garamond" panose="02020404030301010803" pitchFamily="18" charset="0"/>
              </a:rPr>
              <a:t>Evolution </a:t>
            </a:r>
            <a:r>
              <a:rPr lang="en-US" sz="3000" i="1" cap="small" dirty="0" smtClean="0">
                <a:latin typeface="Garamond" panose="02020404030301010803" pitchFamily="18" charset="0"/>
              </a:rPr>
              <a:t>&amp;</a:t>
            </a:r>
            <a:r>
              <a:rPr lang="en-US" sz="3000" cap="small" dirty="0" smtClean="0">
                <a:latin typeface="Garamond" panose="02020404030301010803" pitchFamily="18" charset="0"/>
              </a:rPr>
              <a:t> Human Cognitive Ability </a:t>
            </a:r>
            <a:br>
              <a:rPr lang="en-US" sz="3000" cap="small" dirty="0" smtClean="0">
                <a:latin typeface="Garamond" panose="02020404030301010803" pitchFamily="18" charset="0"/>
              </a:rPr>
            </a:br>
            <a:r>
              <a:rPr lang="en-US" sz="1800" dirty="0" smtClean="0">
                <a:latin typeface="Futura XBlk BT"/>
              </a:rPr>
              <a:t> </a:t>
            </a:r>
            <a:br>
              <a:rPr lang="en-US" sz="1800" dirty="0" smtClean="0">
                <a:latin typeface="Futura XBlk BT"/>
              </a:rPr>
            </a:br>
            <a:r>
              <a:rPr lang="en-US" sz="2700" dirty="0" smtClean="0">
                <a:latin typeface="Garamond" panose="02020404030301010803" pitchFamily="18" charset="0"/>
              </a:rPr>
              <a:t>PSF, Danish Psychological Association</a:t>
            </a:r>
            <a:br>
              <a:rPr lang="en-US" sz="2700" dirty="0" smtClean="0">
                <a:latin typeface="Garamond" panose="02020404030301010803" pitchFamily="18" charset="0"/>
              </a:rPr>
            </a:br>
            <a:r>
              <a:rPr lang="en-US" sz="2700" dirty="0" smtClean="0">
                <a:latin typeface="Garamond" panose="02020404030301010803" pitchFamily="18" charset="0"/>
              </a:rPr>
              <a:t>April 4, 2022</a:t>
            </a:r>
            <a:br>
              <a:rPr lang="en-US" sz="2700" dirty="0" smtClean="0">
                <a:latin typeface="Garamond" panose="02020404030301010803" pitchFamily="18" charset="0"/>
              </a:rPr>
            </a:br>
            <a:r>
              <a:rPr lang="en-US" sz="800" dirty="0" smtClean="0">
                <a:latin typeface="Futura Extra Black BT" panose="020B0903020204020204" pitchFamily="34" charset="0"/>
              </a:rPr>
              <a:t/>
            </a:r>
            <a:br>
              <a:rPr lang="en-US" sz="800" dirty="0" smtClean="0">
                <a:latin typeface="Futura Extra Black BT" panose="020B0903020204020204" pitchFamily="34" charset="0"/>
              </a:rPr>
            </a:br>
            <a:r>
              <a:rPr lang="en-US" sz="800" dirty="0" smtClean="0">
                <a:latin typeface="Futura Extra Black BT" panose="020B0903020204020204" pitchFamily="34" charset="0"/>
              </a:rPr>
              <a:t/>
            </a:r>
            <a:br>
              <a:rPr lang="en-US" sz="800" dirty="0" smtClean="0">
                <a:latin typeface="Futura Extra Black BT" panose="020B0903020204020204" pitchFamily="34" charset="0"/>
              </a:rPr>
            </a:br>
            <a:r>
              <a:rPr lang="da-DK" sz="1600" dirty="0" smtClean="0">
                <a:latin typeface="Garamond" pitchFamily="18" charset="0"/>
                <a:cs typeface="Arial" pitchFamily="34" charset="0"/>
              </a:rPr>
              <a:t/>
            </a:r>
            <a:br>
              <a:rPr lang="da-DK" sz="1600" dirty="0" smtClean="0">
                <a:latin typeface="Garamond" pitchFamily="18" charset="0"/>
                <a:cs typeface="Arial" pitchFamily="34" charset="0"/>
              </a:rPr>
            </a:br>
            <a:r>
              <a:rPr lang="da-DK" sz="800" dirty="0" smtClean="0">
                <a:latin typeface="Gill Sans MT" panose="020B0502020104020203" pitchFamily="34" charset="0"/>
                <a:cs typeface="Arial" pitchFamily="34" charset="0"/>
              </a:rPr>
              <a:t>©  2022 Nikolaj Lunøe  •  </a:t>
            </a:r>
            <a:r>
              <a:rPr lang="da-DK" sz="800" dirty="0" err="1" smtClean="0">
                <a:latin typeface="Gill Sans MT" panose="020B0502020104020203" pitchFamily="34" charset="0"/>
                <a:cs typeface="Arial" pitchFamily="34" charset="0"/>
              </a:rPr>
              <a:t>chartered</a:t>
            </a:r>
            <a:r>
              <a:rPr lang="da-DK" sz="800" dirty="0" smtClean="0">
                <a:latin typeface="Gill Sans MT" panose="020B0502020104020203" pitchFamily="34" charset="0"/>
                <a:cs typeface="Arial" pitchFamily="34" charset="0"/>
              </a:rPr>
              <a:t> </a:t>
            </a:r>
            <a:r>
              <a:rPr lang="da-DK" sz="800" dirty="0" err="1" smtClean="0">
                <a:latin typeface="Gill Sans MT" panose="020B0502020104020203" pitchFamily="34" charset="0"/>
                <a:cs typeface="Arial" pitchFamily="34" charset="0"/>
              </a:rPr>
              <a:t>psychologist</a:t>
            </a:r>
            <a:r>
              <a:rPr lang="da-DK" sz="800" dirty="0" smtClean="0">
                <a:latin typeface="Gill Sans MT" panose="020B0502020104020203" pitchFamily="34" charset="0"/>
                <a:cs typeface="Arial" pitchFamily="34" charset="0"/>
              </a:rPr>
              <a:t>.  •  Overgaden neden Vandet  5 B  •  DK 1414  København K  •  Danmark •  +45 4046 1221  •  nikolaj@capability.dk</a:t>
            </a:r>
          </a:p>
        </p:txBody>
      </p:sp>
      <p:sp>
        <p:nvSpPr>
          <p:cNvPr id="4" name="Pladsholder til diasnummer 3"/>
          <p:cNvSpPr>
            <a:spLocks noGrp="1"/>
          </p:cNvSpPr>
          <p:nvPr>
            <p:ph type="sldNum" sz="quarter" idx="12"/>
          </p:nvPr>
        </p:nvSpPr>
        <p:spPr/>
        <p:txBody>
          <a:bodyPr/>
          <a:lstStyle/>
          <a:p>
            <a:pPr>
              <a:defRPr/>
            </a:pPr>
            <a:fld id="{F969B399-BD9C-4899-AFAC-BA7345881A2C}" type="slidenum">
              <a:rPr lang="da-DK" smtClean="0">
                <a:solidFill>
                  <a:prstClr val="black">
                    <a:tint val="75000"/>
                  </a:prstClr>
                </a:solidFill>
              </a:rPr>
              <a:pPr>
                <a:defRPr/>
              </a:pPr>
              <a:t>2</a:t>
            </a:fld>
            <a:endParaRPr lang="da-DK" dirty="0">
              <a:solidFill>
                <a:prstClr val="black">
                  <a:tint val="75000"/>
                </a:prstClr>
              </a:solidFill>
            </a:endParaRPr>
          </a:p>
        </p:txBody>
      </p:sp>
      <p:sp>
        <p:nvSpPr>
          <p:cNvPr id="6" name="Rectangle 1"/>
          <p:cNvSpPr>
            <a:spLocks noChangeArrowheads="1"/>
          </p:cNvSpPr>
          <p:nvPr/>
        </p:nvSpPr>
        <p:spPr bwMode="auto">
          <a:xfrm>
            <a:off x="6264000" y="252000"/>
            <a:ext cx="255577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en-US" sz="1400" dirty="0" smtClean="0">
                <a:solidFill>
                  <a:srgbClr val="FF0000"/>
                </a:solidFill>
                <a:latin typeface="Futura XBlk BT" pitchFamily="34" charset="0"/>
                <a:ea typeface="Calibri" pitchFamily="34" charset="0"/>
                <a:cs typeface="Helvetica"/>
              </a:rPr>
              <a:t>C</a:t>
            </a:r>
            <a:r>
              <a:rPr lang="en-US" sz="1400" dirty="0" smtClean="0">
                <a:solidFill>
                  <a:srgbClr val="FFC000"/>
                </a:solidFill>
                <a:latin typeface="Futura XBlk BT" pitchFamily="34" charset="0"/>
                <a:ea typeface="Calibri" pitchFamily="34" charset="0"/>
                <a:cs typeface="Helvetica"/>
              </a:rPr>
              <a:t>A</a:t>
            </a:r>
            <a:r>
              <a:rPr lang="en-US" sz="1400" dirty="0" smtClean="0">
                <a:solidFill>
                  <a:srgbClr val="800080"/>
                </a:solidFill>
                <a:latin typeface="Futura XBlk BT" pitchFamily="34" charset="0"/>
                <a:ea typeface="Calibri" pitchFamily="34" charset="0"/>
                <a:cs typeface="Helvetica"/>
              </a:rPr>
              <a:t>P</a:t>
            </a:r>
            <a:r>
              <a:rPr lang="en-US" sz="1400" dirty="0" smtClean="0">
                <a:solidFill>
                  <a:srgbClr val="0000CC"/>
                </a:solidFill>
                <a:latin typeface="Futura XBlk BT" pitchFamily="34" charset="0"/>
                <a:ea typeface="Calibri" pitchFamily="34" charset="0"/>
                <a:cs typeface="Helvetica"/>
              </a:rPr>
              <a:t>A</a:t>
            </a:r>
            <a:r>
              <a:rPr lang="en-US" sz="1400" dirty="0" smtClean="0">
                <a:solidFill>
                  <a:srgbClr val="FF00FF"/>
                </a:solidFill>
                <a:latin typeface="Futura XBlk BT" pitchFamily="34" charset="0"/>
                <a:ea typeface="Calibri" pitchFamily="34" charset="0"/>
                <a:cs typeface="Helvetica"/>
              </a:rPr>
              <a:t>B</a:t>
            </a:r>
            <a:r>
              <a:rPr lang="en-US" sz="1400" dirty="0" smtClean="0">
                <a:solidFill>
                  <a:srgbClr val="FF3300"/>
                </a:solidFill>
                <a:latin typeface="Futura XBlk BT" pitchFamily="34" charset="0"/>
                <a:ea typeface="Calibri" pitchFamily="34" charset="0"/>
                <a:cs typeface="Helvetica"/>
              </a:rPr>
              <a:t>I</a:t>
            </a:r>
            <a:r>
              <a:rPr lang="en-US" sz="1400" dirty="0" smtClean="0">
                <a:solidFill>
                  <a:srgbClr val="FFC000"/>
                </a:solidFill>
                <a:latin typeface="Futura XBlk BT" pitchFamily="34" charset="0"/>
                <a:ea typeface="Calibri" pitchFamily="34" charset="0"/>
                <a:cs typeface="Helvetica"/>
              </a:rPr>
              <a:t>L</a:t>
            </a:r>
            <a:r>
              <a:rPr lang="en-US" sz="1400" dirty="0" smtClean="0">
                <a:solidFill>
                  <a:srgbClr val="800080"/>
                </a:solidFill>
                <a:latin typeface="Futura XBlk BT" pitchFamily="34" charset="0"/>
                <a:ea typeface="Calibri" pitchFamily="34" charset="0"/>
                <a:cs typeface="Helvetica"/>
              </a:rPr>
              <a:t>I</a:t>
            </a:r>
            <a:r>
              <a:rPr lang="en-US" sz="1400" dirty="0" smtClean="0">
                <a:solidFill>
                  <a:srgbClr val="0000CC"/>
                </a:solidFill>
                <a:latin typeface="Futura XBlk BT" pitchFamily="34" charset="0"/>
                <a:ea typeface="Calibri" pitchFamily="34" charset="0"/>
                <a:cs typeface="Helvetica"/>
              </a:rPr>
              <a:t>T</a:t>
            </a:r>
            <a:r>
              <a:rPr lang="en-US" sz="1400" dirty="0" smtClean="0">
                <a:solidFill>
                  <a:srgbClr val="FF33CC"/>
                </a:solidFill>
                <a:latin typeface="Futura XBlk BT" pitchFamily="34" charset="0"/>
                <a:ea typeface="Calibri" pitchFamily="34" charset="0"/>
                <a:cs typeface="Helvetica"/>
              </a:rPr>
              <a:t>Y</a:t>
            </a:r>
            <a:r>
              <a:rPr lang="en-US" sz="1400" dirty="0" smtClean="0">
                <a:solidFill>
                  <a:srgbClr val="FF33CC"/>
                </a:solidFill>
              </a:rPr>
              <a:t> </a:t>
            </a:r>
            <a:endParaRPr lang="en-US" sz="1400" i="1" dirty="0" smtClean="0">
              <a:solidFill>
                <a:srgbClr val="000000"/>
              </a:solidFill>
              <a:latin typeface="Garamond" pitchFamily="18" charset="0"/>
              <a:ea typeface="Times New Roman" pitchFamily="18" charset="0"/>
              <a:cs typeface="Gill Sans MT" pitchFamily="34" charset="0"/>
            </a:endParaRPr>
          </a:p>
          <a:p>
            <a:pPr algn="r" eaLnBrk="0" fontAlgn="base" hangingPunct="0">
              <a:spcBef>
                <a:spcPct val="0"/>
              </a:spcBef>
              <a:spcAft>
                <a:spcPct val="0"/>
              </a:spcAft>
            </a:pPr>
            <a:r>
              <a:rPr lang="en-US" sz="1400" i="1" dirty="0" smtClean="0">
                <a:solidFill>
                  <a:srgbClr val="000000"/>
                </a:solidFill>
                <a:latin typeface="Garamond" pitchFamily="18" charset="0"/>
                <a:ea typeface="Times New Roman" pitchFamily="18" charset="0"/>
                <a:cs typeface="Gill Sans MT" pitchFamily="34" charset="0"/>
              </a:rPr>
              <a:t>Enabling good work</a:t>
            </a:r>
            <a:endParaRPr lang="da-DK" sz="1400" dirty="0" smtClean="0">
              <a:solidFill>
                <a:prstClr val="black"/>
              </a:solidFill>
              <a:latin typeface="Arial" pitchFamily="34" charset="0"/>
            </a:endParaRPr>
          </a:p>
        </p:txBody>
      </p:sp>
    </p:spTree>
    <p:extLst>
      <p:ext uri="{BB962C8B-B14F-4D97-AF65-F5344CB8AC3E}">
        <p14:creationId xmlns:p14="http://schemas.microsoft.com/office/powerpoint/2010/main" val="290438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a:solidFill>
                  <a:prstClr val="black"/>
                </a:solidFill>
                <a:latin typeface="Futura XBlk BT" panose="020B0903020204020204" pitchFamily="34" charset="0"/>
              </a:rPr>
              <a:t>PROXIMATE ANSWER</a:t>
            </a:r>
            <a:br>
              <a:rPr lang="en-US" sz="3200" dirty="0">
                <a:solidFill>
                  <a:prstClr val="black"/>
                </a:solidFill>
                <a:latin typeface="Futura XBlk BT" panose="020B0903020204020204" pitchFamily="34" charset="0"/>
              </a:rPr>
            </a:br>
            <a:r>
              <a:rPr lang="en-US" sz="3200" dirty="0">
                <a:solidFill>
                  <a:prstClr val="black"/>
                </a:solidFill>
                <a:latin typeface="Futura XBlk BT" panose="020B0903020204020204" pitchFamily="34" charset="0"/>
              </a:rPr>
              <a:t>TO </a:t>
            </a:r>
            <a:r>
              <a:rPr lang="en-US" sz="3200" dirty="0" smtClean="0">
                <a:solidFill>
                  <a:prstClr val="black"/>
                </a:solidFill>
                <a:latin typeface="Futura XBlk BT" panose="020B0903020204020204" pitchFamily="34" charset="0"/>
              </a:rPr>
              <a:t>SECOND QUESTION (2)</a:t>
            </a:r>
            <a:endParaRPr lang="da-DK" dirty="0"/>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smtClean="0"/>
              <a:t>… and the </a:t>
            </a:r>
            <a:r>
              <a:rPr lang="en-US" dirty="0"/>
              <a:t>reason why, statistically speaking, people who can </a:t>
            </a:r>
            <a:r>
              <a:rPr lang="en-US" dirty="0" smtClean="0"/>
              <a:t>learn, </a:t>
            </a:r>
            <a:r>
              <a:rPr lang="en-US" b="1" dirty="0" smtClean="0"/>
              <a:t>for example,</a:t>
            </a:r>
            <a:r>
              <a:rPr lang="en-US" dirty="0" smtClean="0"/>
              <a:t> to </a:t>
            </a:r>
            <a:r>
              <a:rPr lang="en-US" dirty="0"/>
              <a:t>understand and “handle</a:t>
            </a:r>
            <a:r>
              <a:rPr lang="en-US" dirty="0" smtClean="0"/>
              <a:t>” other </a:t>
            </a:r>
            <a:r>
              <a:rPr lang="en-US" dirty="0"/>
              <a:t>people’s emotions with less effort than </a:t>
            </a:r>
            <a:r>
              <a:rPr lang="en-US" dirty="0" smtClean="0"/>
              <a:t>can most </a:t>
            </a:r>
            <a:r>
              <a:rPr lang="en-US" dirty="0"/>
              <a:t>of us, </a:t>
            </a:r>
            <a:endParaRPr lang="en-US" dirty="0" smtClean="0"/>
          </a:p>
          <a:p>
            <a:pPr marL="342000" indent="-457200">
              <a:spcBef>
                <a:spcPts val="600"/>
              </a:spcBef>
              <a:buNone/>
            </a:pPr>
            <a:r>
              <a:rPr lang="en-US" dirty="0" smtClean="0"/>
              <a:t>tend </a:t>
            </a:r>
            <a:r>
              <a:rPr lang="en-US" dirty="0"/>
              <a:t>to </a:t>
            </a:r>
            <a:r>
              <a:rPr lang="en-US" dirty="0" smtClean="0"/>
              <a:t>be </a:t>
            </a:r>
            <a:r>
              <a:rPr lang="en-US" smtClean="0"/>
              <a:t>able to </a:t>
            </a:r>
            <a:r>
              <a:rPr lang="en-US" dirty="0" smtClean="0"/>
              <a:t>also, for example, learn </a:t>
            </a:r>
            <a:r>
              <a:rPr lang="en-US" dirty="0"/>
              <a:t>German </a:t>
            </a:r>
            <a:r>
              <a:rPr lang="en-US" dirty="0" smtClean="0"/>
              <a:t>grammar with less effort, </a:t>
            </a:r>
            <a:endParaRPr lang="en-US" dirty="0"/>
          </a:p>
          <a:p>
            <a:pPr marL="342000" indent="-457200">
              <a:spcBef>
                <a:spcPts val="600"/>
              </a:spcBef>
              <a:buNone/>
            </a:pPr>
            <a:r>
              <a:rPr lang="en-US" b="1" dirty="0"/>
              <a:t>must</a:t>
            </a:r>
            <a:r>
              <a:rPr lang="en-US" dirty="0"/>
              <a:t> be </a:t>
            </a:r>
            <a:r>
              <a:rPr lang="en-US" dirty="0" smtClean="0"/>
              <a:t>that: </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20</a:t>
            </a:fld>
            <a:endParaRPr lang="da-DK" dirty="0"/>
          </a:p>
        </p:txBody>
      </p:sp>
    </p:spTree>
    <p:extLst>
      <p:ext uri="{BB962C8B-B14F-4D97-AF65-F5344CB8AC3E}">
        <p14:creationId xmlns:p14="http://schemas.microsoft.com/office/powerpoint/2010/main" val="97823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smtClean="0">
                <a:latin typeface="Futura Extra Black BT" panose="020B0903020204020204" pitchFamily="34" charset="0"/>
              </a:rPr>
              <a:t>A </a:t>
            </a:r>
            <a:r>
              <a:rPr lang="en-US" sz="3200" dirty="0">
                <a:latin typeface="Futura Extra Black BT" panose="020B0903020204020204" pitchFamily="34" charset="0"/>
              </a:rPr>
              <a:t>COMPUTER </a:t>
            </a:r>
            <a:r>
              <a:rPr lang="en-US" sz="3200" dirty="0" smtClean="0">
                <a:latin typeface="Futura Extra Black BT" panose="020B0903020204020204" pitchFamily="34" charset="0"/>
              </a:rPr>
              <a:t>SCIENTIST</a:t>
            </a:r>
            <a:br>
              <a:rPr lang="en-US" sz="3200" dirty="0" smtClean="0">
                <a:latin typeface="Futura Extra Black BT" panose="020B0903020204020204" pitchFamily="34" charset="0"/>
              </a:rPr>
            </a:br>
            <a:r>
              <a:rPr lang="en-US" sz="3200" dirty="0" smtClean="0">
                <a:latin typeface="Futura Extra Black BT" panose="020B0903020204020204" pitchFamily="34" charset="0"/>
              </a:rPr>
              <a:t>LOOKS NEURONS (2)</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a:t>“This may seem fast, but a modern silicon-based computer can do one billion operations in a second. </a:t>
            </a:r>
            <a:endParaRPr lang="en-US" dirty="0" smtClean="0"/>
          </a:p>
          <a:p>
            <a:pPr marL="342000" indent="-457200">
              <a:spcBef>
                <a:spcPts val="600"/>
              </a:spcBef>
              <a:buNone/>
            </a:pPr>
            <a:r>
              <a:rPr lang="en-US" dirty="0" smtClean="0"/>
              <a:t>This </a:t>
            </a:r>
            <a:r>
              <a:rPr lang="en-US" dirty="0"/>
              <a:t>means </a:t>
            </a:r>
            <a:r>
              <a:rPr lang="en-US" b="1" dirty="0"/>
              <a:t>a basic computer operation is five million times faster than the basic operations in your brain</a:t>
            </a:r>
            <a:r>
              <a:rPr lang="en-US" b="1" dirty="0" smtClean="0"/>
              <a:t>!”</a:t>
            </a:r>
          </a:p>
          <a:p>
            <a:pPr marL="0" indent="0" algn="r">
              <a:spcBef>
                <a:spcPts val="600"/>
              </a:spcBef>
              <a:buNone/>
            </a:pPr>
            <a:r>
              <a:rPr lang="fr-FR" dirty="0"/>
              <a:t>― Jeff Hawkins (2004), </a:t>
            </a:r>
            <a:r>
              <a:rPr lang="fr-FR" i="1" dirty="0"/>
              <a:t>On Intelligence.</a:t>
            </a:r>
            <a:endParaRPr lang="da-DK" i="1" dirty="0"/>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200</a:t>
            </a:fld>
            <a:endParaRPr lang="da-DK" dirty="0">
              <a:solidFill>
                <a:prstClr val="black">
                  <a:tint val="75000"/>
                </a:prstClr>
              </a:solidFill>
            </a:endParaRPr>
          </a:p>
        </p:txBody>
      </p:sp>
    </p:spTree>
    <p:extLst>
      <p:ext uri="{BB962C8B-B14F-4D97-AF65-F5344CB8AC3E}">
        <p14:creationId xmlns:p14="http://schemas.microsoft.com/office/powerpoint/2010/main" val="27669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SOUND?!</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a:t>In fact, neural signals propagate so slowly that a German physicist, professor Thomas </a:t>
            </a:r>
            <a:r>
              <a:rPr lang="en-US" dirty="0" err="1"/>
              <a:t>Heimburg</a:t>
            </a:r>
            <a:r>
              <a:rPr lang="en-US" dirty="0"/>
              <a:t> (from the Niels Bohr Institute of </a:t>
            </a:r>
            <a:r>
              <a:rPr lang="en-US" dirty="0" smtClean="0"/>
              <a:t>Physics in Copenhagen), </a:t>
            </a:r>
            <a:r>
              <a:rPr lang="en-US" dirty="0"/>
              <a:t>has suggested that </a:t>
            </a:r>
          </a:p>
          <a:p>
            <a:pPr marL="342000" indent="-457200">
              <a:spcBef>
                <a:spcPts val="600"/>
              </a:spcBef>
              <a:buNone/>
            </a:pPr>
            <a:r>
              <a:rPr lang="en-US" b="1" dirty="0"/>
              <a:t>neurons may be communicating by means of sound</a:t>
            </a:r>
          </a:p>
          <a:p>
            <a:pPr marL="342000" indent="-457200">
              <a:spcBef>
                <a:spcPts val="600"/>
              </a:spcBef>
              <a:buNone/>
            </a:pPr>
            <a:r>
              <a:rPr lang="en-US" dirty="0"/>
              <a:t>and not </a:t>
            </a:r>
            <a:r>
              <a:rPr lang="en-US" dirty="0" smtClean="0"/>
              <a:t>by the </a:t>
            </a:r>
            <a:r>
              <a:rPr lang="en-US" dirty="0"/>
              <a:t>electro-chemical mechanism that we have all been taught about</a:t>
            </a:r>
            <a:r>
              <a:rPr lang="en-US" dirty="0" smtClean="0"/>
              <a:t>.</a:t>
            </a:r>
            <a:endParaRPr lang="en-US" dirty="0"/>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201</a:t>
            </a:fld>
            <a:endParaRPr lang="da-DK" dirty="0">
              <a:solidFill>
                <a:prstClr val="black">
                  <a:tint val="75000"/>
                </a:prstClr>
              </a:solidFill>
            </a:endParaRPr>
          </a:p>
        </p:txBody>
      </p:sp>
    </p:spTree>
    <p:extLst>
      <p:ext uri="{BB962C8B-B14F-4D97-AF65-F5344CB8AC3E}">
        <p14:creationId xmlns:p14="http://schemas.microsoft.com/office/powerpoint/2010/main" val="399225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SPEED OF ELECTRICITY,</a:t>
            </a:r>
            <a:br>
              <a:rPr lang="da-DK" sz="3200" dirty="0" smtClean="0">
                <a:latin typeface="Futura Extra Black BT" panose="020B0903020204020204" pitchFamily="34" charset="0"/>
              </a:rPr>
            </a:br>
            <a:r>
              <a:rPr lang="da-DK" sz="3200" dirty="0" smtClean="0">
                <a:latin typeface="Futura Extra Black BT" panose="020B0903020204020204" pitchFamily="34" charset="0"/>
              </a:rPr>
              <a:t>SPEED OF SOUND</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lnSpcReduction="10000"/>
          </a:bodyPr>
          <a:lstStyle/>
          <a:p>
            <a:pPr marL="342000" indent="-457200">
              <a:spcBef>
                <a:spcPts val="600"/>
              </a:spcBef>
              <a:buNone/>
            </a:pPr>
            <a:r>
              <a:rPr lang="en-US" dirty="0"/>
              <a:t>If there is no resistance, </a:t>
            </a:r>
            <a:r>
              <a:rPr lang="en-US" b="1" dirty="0" smtClean="0"/>
              <a:t>electricity</a:t>
            </a:r>
            <a:r>
              <a:rPr lang="en-US" dirty="0" smtClean="0"/>
              <a:t> </a:t>
            </a:r>
            <a:r>
              <a:rPr lang="en-US" dirty="0"/>
              <a:t>will travel at the speed of light: about </a:t>
            </a:r>
            <a:r>
              <a:rPr lang="en-US" b="1" dirty="0"/>
              <a:t>300,000 kilometers per second.</a:t>
            </a:r>
          </a:p>
          <a:p>
            <a:pPr marL="342000" indent="-457200">
              <a:spcBef>
                <a:spcPts val="600"/>
              </a:spcBef>
              <a:buNone/>
            </a:pPr>
            <a:r>
              <a:rPr lang="en-US" dirty="0"/>
              <a:t>The </a:t>
            </a:r>
            <a:r>
              <a:rPr lang="en-US" b="1" dirty="0"/>
              <a:t>speed of sound</a:t>
            </a:r>
            <a:r>
              <a:rPr lang="en-US" dirty="0"/>
              <a:t> depends on the medium through which it is raveling,</a:t>
            </a:r>
          </a:p>
          <a:p>
            <a:pPr marL="342000" indent="-457200">
              <a:spcBef>
                <a:spcPts val="600"/>
              </a:spcBef>
              <a:buNone/>
            </a:pPr>
            <a:r>
              <a:rPr lang="en-US" dirty="0"/>
              <a:t>but </a:t>
            </a:r>
            <a:r>
              <a:rPr lang="en-US" b="1" dirty="0"/>
              <a:t>in dry clean air</a:t>
            </a:r>
            <a:r>
              <a:rPr lang="en-US" dirty="0"/>
              <a:t> it is approximately </a:t>
            </a:r>
            <a:r>
              <a:rPr lang="en-US" b="1" dirty="0"/>
              <a:t>331 meters per second.</a:t>
            </a:r>
          </a:p>
          <a:p>
            <a:pPr marL="342000" indent="-457200">
              <a:spcBef>
                <a:spcPts val="600"/>
              </a:spcBef>
              <a:buNone/>
            </a:pPr>
            <a:r>
              <a:rPr lang="en-US" dirty="0"/>
              <a:t>The latter figure is </a:t>
            </a:r>
            <a:r>
              <a:rPr lang="en-US" b="1" dirty="0"/>
              <a:t>much</a:t>
            </a:r>
            <a:r>
              <a:rPr lang="en-US" dirty="0"/>
              <a:t> closer to the velocity of nerve signals</a:t>
            </a:r>
            <a:r>
              <a:rPr lang="en-US" dirty="0" smtClean="0"/>
              <a:t>.</a:t>
            </a:r>
            <a:endParaRPr lang="en-US" dirty="0"/>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202</a:t>
            </a:fld>
            <a:endParaRPr lang="da-DK" dirty="0">
              <a:solidFill>
                <a:prstClr val="black">
                  <a:tint val="75000"/>
                </a:prstClr>
              </a:solidFill>
            </a:endParaRPr>
          </a:p>
        </p:txBody>
      </p:sp>
    </p:spTree>
    <p:extLst>
      <p:ext uri="{BB962C8B-B14F-4D97-AF65-F5344CB8AC3E}">
        <p14:creationId xmlns:p14="http://schemas.microsoft.com/office/powerpoint/2010/main" val="210182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smtClean="0">
                <a:latin typeface="Futura Extra Black BT" panose="020B0903020204020204" pitchFamily="34" charset="0"/>
              </a:rPr>
              <a:t>BUT THEN WHAT </a:t>
            </a:r>
            <a:r>
              <a:rPr lang="en-US" sz="3200" dirty="0">
                <a:latin typeface="Futura Extra Black BT" panose="020B0903020204020204" pitchFamily="34" charset="0"/>
              </a:rPr>
              <a:t>ABOUT A </a:t>
            </a:r>
            <a:br>
              <a:rPr lang="en-US" sz="3200" dirty="0">
                <a:latin typeface="Futura Extra Black BT" panose="020B0903020204020204" pitchFamily="34" charset="0"/>
              </a:rPr>
            </a:br>
            <a:r>
              <a:rPr lang="en-US" sz="3200" dirty="0">
                <a:latin typeface="Futura Extra Black BT" panose="020B0903020204020204" pitchFamily="34" charset="0"/>
              </a:rPr>
              <a:t>NON-DOMAIN-SPECIFIC GPU</a:t>
            </a:r>
            <a:r>
              <a:rPr lang="en-US" sz="3200" dirty="0" smtClean="0">
                <a:latin typeface="Futura Extra Black BT" panose="020B0903020204020204" pitchFamily="34" charset="0"/>
              </a:rPr>
              <a:t>? (1)</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a:t>Next we </a:t>
            </a:r>
            <a:r>
              <a:rPr lang="en-US" b="1" dirty="0"/>
              <a:t>might</a:t>
            </a:r>
            <a:r>
              <a:rPr lang="en-US" dirty="0"/>
              <a:t> imagine that, </a:t>
            </a:r>
            <a:r>
              <a:rPr lang="en-US" b="1" dirty="0"/>
              <a:t>in addition</a:t>
            </a:r>
            <a:r>
              <a:rPr lang="en-US" dirty="0"/>
              <a:t> to highly domain-specific modules (or DSMs), there also is a (or perhaps more than one) </a:t>
            </a:r>
            <a:r>
              <a:rPr lang="en-US" b="1" dirty="0"/>
              <a:t>“general processing module” or “GPU”</a:t>
            </a:r>
            <a:r>
              <a:rPr lang="en-US" dirty="0"/>
              <a:t> </a:t>
            </a:r>
          </a:p>
          <a:p>
            <a:pPr marL="342000" indent="-457200">
              <a:spcBef>
                <a:spcPts val="600"/>
              </a:spcBef>
              <a:buNone/>
            </a:pPr>
            <a:r>
              <a:rPr lang="en-US" dirty="0"/>
              <a:t>(similar to the CPU (central processing unit) in our digital computers),</a:t>
            </a:r>
          </a:p>
          <a:p>
            <a:pPr marL="342000" indent="-457200">
              <a:spcBef>
                <a:spcPts val="600"/>
              </a:spcBef>
              <a:buNone/>
            </a:pPr>
            <a:r>
              <a:rPr lang="en-US" dirty="0"/>
              <a:t>which always </a:t>
            </a:r>
            <a:r>
              <a:rPr lang="en-US" b="1" dirty="0"/>
              <a:t>assists</a:t>
            </a:r>
            <a:r>
              <a:rPr lang="en-US" dirty="0"/>
              <a:t> the DSMs performing their specific tasks </a:t>
            </a:r>
            <a:r>
              <a:rPr lang="en-US" dirty="0" smtClean="0"/>
              <a:t>…</a:t>
            </a:r>
            <a:endParaRPr lang="en-US" dirty="0"/>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203</a:t>
            </a:fld>
            <a:endParaRPr lang="da-DK" dirty="0">
              <a:solidFill>
                <a:prstClr val="black">
                  <a:tint val="75000"/>
                </a:prstClr>
              </a:solidFill>
            </a:endParaRPr>
          </a:p>
        </p:txBody>
      </p:sp>
    </p:spTree>
    <p:extLst>
      <p:ext uri="{BB962C8B-B14F-4D97-AF65-F5344CB8AC3E}">
        <p14:creationId xmlns:p14="http://schemas.microsoft.com/office/powerpoint/2010/main" val="233178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smtClean="0">
                <a:latin typeface="Futura Extra Black BT" panose="020B0903020204020204" pitchFamily="34" charset="0"/>
              </a:rPr>
              <a:t>BUT THEN WHAT </a:t>
            </a:r>
            <a:r>
              <a:rPr lang="en-US" sz="3200" dirty="0">
                <a:latin typeface="Futura Extra Black BT" panose="020B0903020204020204" pitchFamily="34" charset="0"/>
              </a:rPr>
              <a:t>ABOUT A </a:t>
            </a:r>
            <a:br>
              <a:rPr lang="en-US" sz="3200" dirty="0">
                <a:latin typeface="Futura Extra Black BT" panose="020B0903020204020204" pitchFamily="34" charset="0"/>
              </a:rPr>
            </a:br>
            <a:r>
              <a:rPr lang="en-US" sz="3200" dirty="0">
                <a:latin typeface="Futura Extra Black BT" panose="020B0903020204020204" pitchFamily="34" charset="0"/>
              </a:rPr>
              <a:t>NON-DOMAIN-SPECIFIC GPU</a:t>
            </a:r>
            <a:r>
              <a:rPr lang="en-US" sz="3200" dirty="0" smtClean="0">
                <a:latin typeface="Futura Extra Black BT" panose="020B0903020204020204" pitchFamily="34" charset="0"/>
              </a:rPr>
              <a:t>? (2)</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smtClean="0"/>
              <a:t>… and </a:t>
            </a:r>
            <a:r>
              <a:rPr lang="en-US" dirty="0"/>
              <a:t>that, since the </a:t>
            </a:r>
            <a:r>
              <a:rPr lang="en-US" b="1" dirty="0"/>
              <a:t>power of this GPU </a:t>
            </a:r>
            <a:r>
              <a:rPr lang="en-US" b="1" dirty="0" smtClean="0"/>
              <a:t>may </a:t>
            </a:r>
            <a:r>
              <a:rPr lang="en-US" b="1" dirty="0"/>
              <a:t>vary from one person to another</a:t>
            </a:r>
          </a:p>
          <a:p>
            <a:pPr marL="342000" indent="-457200">
              <a:spcBef>
                <a:spcPts val="600"/>
              </a:spcBef>
              <a:buNone/>
            </a:pPr>
            <a:r>
              <a:rPr lang="en-US" dirty="0"/>
              <a:t>it will either lift or lower </a:t>
            </a:r>
            <a:r>
              <a:rPr lang="en-US" dirty="0" smtClean="0"/>
              <a:t>all domain-specific performances</a:t>
            </a:r>
            <a:r>
              <a:rPr lang="en-US" dirty="0"/>
              <a:t>?</a:t>
            </a:r>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204</a:t>
            </a:fld>
            <a:endParaRPr lang="da-DK" dirty="0">
              <a:solidFill>
                <a:prstClr val="black">
                  <a:tint val="75000"/>
                </a:prstClr>
              </a:solidFill>
            </a:endParaRPr>
          </a:p>
        </p:txBody>
      </p:sp>
    </p:spTree>
    <p:extLst>
      <p:ext uri="{BB962C8B-B14F-4D97-AF65-F5344CB8AC3E}">
        <p14:creationId xmlns:p14="http://schemas.microsoft.com/office/powerpoint/2010/main" val="366243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NO, THAT IS STRICTLY TABOO!</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lnSpcReduction="10000"/>
          </a:bodyPr>
          <a:lstStyle/>
          <a:p>
            <a:pPr marL="342000" indent="-457200">
              <a:spcBef>
                <a:spcPts val="600"/>
              </a:spcBef>
              <a:buNone/>
            </a:pPr>
            <a:r>
              <a:rPr lang="en-US" dirty="0"/>
              <a:t>In 2004, the Japanese-British economist </a:t>
            </a:r>
            <a:r>
              <a:rPr lang="en-US" b="1" dirty="0"/>
              <a:t>Satoshi Kanazawa</a:t>
            </a:r>
            <a:r>
              <a:rPr lang="en-US" dirty="0"/>
              <a:t> (from LSE) </a:t>
            </a:r>
            <a:r>
              <a:rPr lang="en-US" b="1" dirty="0"/>
              <a:t>made the mistake of suggesting just that</a:t>
            </a:r>
          </a:p>
          <a:p>
            <a:pPr marL="342000" indent="-457200">
              <a:spcBef>
                <a:spcPts val="600"/>
              </a:spcBef>
              <a:buNone/>
            </a:pPr>
            <a:r>
              <a:rPr lang="en-US" b="1" dirty="0"/>
              <a:t>and was spanked mercilessly</a:t>
            </a:r>
            <a:r>
              <a:rPr lang="en-US" dirty="0"/>
              <a:t> for it by Dutch psychometrician </a:t>
            </a:r>
            <a:r>
              <a:rPr lang="en-US" b="1" dirty="0"/>
              <a:t>Denny </a:t>
            </a:r>
            <a:r>
              <a:rPr lang="en-US" b="1" dirty="0" err="1"/>
              <a:t>Borsboom</a:t>
            </a:r>
            <a:r>
              <a:rPr lang="en-US" dirty="0"/>
              <a:t> in 2006</a:t>
            </a:r>
          </a:p>
          <a:p>
            <a:pPr marL="342000" indent="-457200">
              <a:spcBef>
                <a:spcPts val="600"/>
              </a:spcBef>
              <a:buNone/>
            </a:pPr>
            <a:r>
              <a:rPr lang="en-US" dirty="0"/>
              <a:t>in what some may see as a showpiece of scientific rigor ―</a:t>
            </a:r>
          </a:p>
          <a:p>
            <a:pPr marL="342000" indent="-457200">
              <a:spcBef>
                <a:spcPts val="600"/>
              </a:spcBef>
              <a:buNone/>
            </a:pPr>
            <a:r>
              <a:rPr lang="en-US" dirty="0"/>
              <a:t>but which came across to me as rather magisterial, though</a:t>
            </a:r>
            <a:r>
              <a:rPr lang="en-US" dirty="0" smtClean="0"/>
              <a:t>.</a:t>
            </a:r>
            <a:endParaRPr lang="en-US" dirty="0"/>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205</a:t>
            </a:fld>
            <a:endParaRPr lang="da-DK" dirty="0">
              <a:solidFill>
                <a:prstClr val="black">
                  <a:tint val="75000"/>
                </a:prstClr>
              </a:solidFill>
            </a:endParaRPr>
          </a:p>
        </p:txBody>
      </p:sp>
    </p:spTree>
    <p:extLst>
      <p:ext uri="{BB962C8B-B14F-4D97-AF65-F5344CB8AC3E}">
        <p14:creationId xmlns:p14="http://schemas.microsoft.com/office/powerpoint/2010/main" val="172683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BBF2FF-BC4B-4A85-9EEF-814EB1C15F6B}" type="slidenum">
              <a:rPr lang="da-DK" smtClean="0">
                <a:solidFill>
                  <a:prstClr val="black">
                    <a:tint val="75000"/>
                  </a:prstClr>
                </a:solidFill>
              </a:rPr>
              <a:pPr/>
              <a:t>206</a:t>
            </a:fld>
            <a:endParaRPr lang="da-DK" dirty="0">
              <a:solidFill>
                <a:prstClr val="black">
                  <a:tint val="75000"/>
                </a:prstClr>
              </a:solidFill>
            </a:endParaRPr>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836712"/>
            <a:ext cx="7543800" cy="5207508"/>
          </a:xfrm>
          <a:prstGeom prst="rect">
            <a:avLst/>
          </a:prstGeom>
        </p:spPr>
      </p:pic>
    </p:spTree>
    <p:extLst>
      <p:ext uri="{BB962C8B-B14F-4D97-AF65-F5344CB8AC3E}">
        <p14:creationId xmlns:p14="http://schemas.microsoft.com/office/powerpoint/2010/main" val="391855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BBF2FF-BC4B-4A85-9EEF-814EB1C15F6B}" type="slidenum">
              <a:rPr lang="da-DK" smtClean="0">
                <a:solidFill>
                  <a:prstClr val="black">
                    <a:tint val="75000"/>
                  </a:prstClr>
                </a:solidFill>
              </a:rPr>
              <a:pPr/>
              <a:t>207</a:t>
            </a:fld>
            <a:endParaRPr lang="da-DK" dirty="0">
              <a:solidFill>
                <a:prstClr val="black">
                  <a:tint val="75000"/>
                </a:prstClr>
              </a:solidFill>
            </a:endParaRPr>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806958"/>
            <a:ext cx="7543800" cy="5244084"/>
          </a:xfrm>
          <a:prstGeom prst="rect">
            <a:avLst/>
          </a:prstGeom>
        </p:spPr>
      </p:pic>
    </p:spTree>
    <p:extLst>
      <p:ext uri="{BB962C8B-B14F-4D97-AF65-F5344CB8AC3E}">
        <p14:creationId xmlns:p14="http://schemas.microsoft.com/office/powerpoint/2010/main" val="150934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NOT THINKABLE, NOT FEASIBLE (1)</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smtClean="0"/>
              <a:t>So I myself regret to have to come </a:t>
            </a:r>
            <a:r>
              <a:rPr lang="en-US" dirty="0"/>
              <a:t>down </a:t>
            </a:r>
            <a:r>
              <a:rPr lang="en-US" dirty="0" smtClean="0"/>
              <a:t>quite strongly </a:t>
            </a:r>
            <a:r>
              <a:rPr lang="en-US" dirty="0"/>
              <a:t>on the side of the “massive modularity” </a:t>
            </a:r>
            <a:r>
              <a:rPr lang="en-US" dirty="0" smtClean="0"/>
              <a:t>people as regards this idea:</a:t>
            </a:r>
            <a:endParaRPr lang="en-US" dirty="0"/>
          </a:p>
          <a:p>
            <a:pPr marL="342000" indent="-457200">
              <a:spcBef>
                <a:spcPts val="600"/>
              </a:spcBef>
              <a:buNone/>
            </a:pPr>
            <a:r>
              <a:rPr lang="en-US" b="1" dirty="0"/>
              <a:t>We cannot possibly imagine a natural or sexual selection pressure</a:t>
            </a:r>
          </a:p>
          <a:p>
            <a:pPr marL="342000" indent="-457200">
              <a:spcBef>
                <a:spcPts val="600"/>
              </a:spcBef>
              <a:buNone/>
            </a:pPr>
            <a:r>
              <a:rPr lang="en-US" dirty="0"/>
              <a:t>that could “shape” a separate GPU module of this </a:t>
            </a:r>
            <a:r>
              <a:rPr lang="en-US" dirty="0" smtClean="0"/>
              <a:t>kind!</a:t>
            </a:r>
          </a:p>
          <a:p>
            <a:pPr marL="342000" indent="-457200" algn="r">
              <a:spcBef>
                <a:spcPts val="0"/>
              </a:spcBef>
              <a:buNone/>
            </a:pPr>
            <a:r>
              <a:rPr lang="en-US" dirty="0" smtClean="0">
                <a:solidFill>
                  <a:srgbClr val="FF0000"/>
                </a:solidFill>
                <a:sym typeface="Wingdings" panose="05000000000000000000" pitchFamily="2" charset="2"/>
              </a:rPr>
              <a:t></a:t>
            </a:r>
            <a:endParaRPr lang="en-US" dirty="0">
              <a:solidFill>
                <a:srgbClr val="FF0000"/>
              </a:solidFill>
            </a:endParaRPr>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208</a:t>
            </a:fld>
            <a:endParaRPr lang="da-DK" dirty="0">
              <a:solidFill>
                <a:prstClr val="black">
                  <a:tint val="75000"/>
                </a:prstClr>
              </a:solidFill>
            </a:endParaRPr>
          </a:p>
        </p:txBody>
      </p:sp>
    </p:spTree>
    <p:extLst>
      <p:ext uri="{BB962C8B-B14F-4D97-AF65-F5344CB8AC3E}">
        <p14:creationId xmlns:p14="http://schemas.microsoft.com/office/powerpoint/2010/main" val="22739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80">
                                          <p:stCondLst>
                                            <p:cond delay="0"/>
                                          </p:stCondLst>
                                        </p:cTn>
                                        <p:tgtEl>
                                          <p:spTgt spid="3">
                                            <p:txEl>
                                              <p:pRg st="3" end="3"/>
                                            </p:txEl>
                                          </p:spTgt>
                                        </p:tgtEl>
                                      </p:cBhvr>
                                    </p:animEffect>
                                    <p:anim calcmode="lin" valueType="num">
                                      <p:cBhvr>
                                        <p:cTn id="20"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xEl>
                                              <p:pRg st="3" end="3"/>
                                            </p:txEl>
                                          </p:spTgt>
                                        </p:tgtEl>
                                      </p:cBhvr>
                                      <p:to x="100000" y="60000"/>
                                    </p:animScale>
                                    <p:animScale>
                                      <p:cBhvr>
                                        <p:cTn id="26" dur="166" decel="50000">
                                          <p:stCondLst>
                                            <p:cond delay="676"/>
                                          </p:stCondLst>
                                        </p:cTn>
                                        <p:tgtEl>
                                          <p:spTgt spid="3">
                                            <p:txEl>
                                              <p:pRg st="3" end="3"/>
                                            </p:txEl>
                                          </p:spTgt>
                                        </p:tgtEl>
                                      </p:cBhvr>
                                      <p:to x="100000" y="100000"/>
                                    </p:animScale>
                                    <p:animScale>
                                      <p:cBhvr>
                                        <p:cTn id="27" dur="26">
                                          <p:stCondLst>
                                            <p:cond delay="1312"/>
                                          </p:stCondLst>
                                        </p:cTn>
                                        <p:tgtEl>
                                          <p:spTgt spid="3">
                                            <p:txEl>
                                              <p:pRg st="3" end="3"/>
                                            </p:txEl>
                                          </p:spTgt>
                                        </p:tgtEl>
                                      </p:cBhvr>
                                      <p:to x="100000" y="80000"/>
                                    </p:animScale>
                                    <p:animScale>
                                      <p:cBhvr>
                                        <p:cTn id="28" dur="166" decel="50000">
                                          <p:stCondLst>
                                            <p:cond delay="1338"/>
                                          </p:stCondLst>
                                        </p:cTn>
                                        <p:tgtEl>
                                          <p:spTgt spid="3">
                                            <p:txEl>
                                              <p:pRg st="3" end="3"/>
                                            </p:txEl>
                                          </p:spTgt>
                                        </p:tgtEl>
                                      </p:cBhvr>
                                      <p:to x="100000" y="100000"/>
                                    </p:animScale>
                                    <p:animScale>
                                      <p:cBhvr>
                                        <p:cTn id="29" dur="26">
                                          <p:stCondLst>
                                            <p:cond delay="1642"/>
                                          </p:stCondLst>
                                        </p:cTn>
                                        <p:tgtEl>
                                          <p:spTgt spid="3">
                                            <p:txEl>
                                              <p:pRg st="3" end="3"/>
                                            </p:txEl>
                                          </p:spTgt>
                                        </p:tgtEl>
                                      </p:cBhvr>
                                      <p:to x="100000" y="90000"/>
                                    </p:animScale>
                                    <p:animScale>
                                      <p:cBhvr>
                                        <p:cTn id="30" dur="166" decel="50000">
                                          <p:stCondLst>
                                            <p:cond delay="1668"/>
                                          </p:stCondLst>
                                        </p:cTn>
                                        <p:tgtEl>
                                          <p:spTgt spid="3">
                                            <p:txEl>
                                              <p:pRg st="3" end="3"/>
                                            </p:txEl>
                                          </p:spTgt>
                                        </p:tgtEl>
                                      </p:cBhvr>
                                      <p:to x="100000" y="100000"/>
                                    </p:animScale>
                                    <p:animScale>
                                      <p:cBhvr>
                                        <p:cTn id="31" dur="26">
                                          <p:stCondLst>
                                            <p:cond delay="1808"/>
                                          </p:stCondLst>
                                        </p:cTn>
                                        <p:tgtEl>
                                          <p:spTgt spid="3">
                                            <p:txEl>
                                              <p:pRg st="3" end="3"/>
                                            </p:txEl>
                                          </p:spTgt>
                                        </p:tgtEl>
                                      </p:cBhvr>
                                      <p:to x="100000" y="95000"/>
                                    </p:animScale>
                                    <p:animScale>
                                      <p:cBhvr>
                                        <p:cTn id="32"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NOT THINKABLE, NOT FEASIBLE (2)</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484784"/>
            <a:ext cx="8229600" cy="4824536"/>
          </a:xfrm>
        </p:spPr>
        <p:txBody>
          <a:bodyPr anchor="ctr">
            <a:normAutofit lnSpcReduction="10000"/>
          </a:bodyPr>
          <a:lstStyle/>
          <a:p>
            <a:pPr marL="342000" indent="-457200">
              <a:spcBef>
                <a:spcPts val="600"/>
              </a:spcBef>
              <a:buNone/>
            </a:pPr>
            <a:r>
              <a:rPr lang="en-US" dirty="0"/>
              <a:t>The reason, I trust, is that </a:t>
            </a:r>
          </a:p>
          <a:p>
            <a:pPr marL="342000" indent="-457200">
              <a:spcBef>
                <a:spcPts val="600"/>
              </a:spcBef>
              <a:buNone/>
            </a:pPr>
            <a:r>
              <a:rPr lang="en-US" b="1" dirty="0"/>
              <a:t>those external situations which,</a:t>
            </a:r>
            <a:r>
              <a:rPr lang="en-US" dirty="0"/>
              <a:t> in a positive sense, </a:t>
            </a:r>
            <a:r>
              <a:rPr lang="en-US" b="1" dirty="0"/>
              <a:t>“select” individuals</a:t>
            </a:r>
            <a:r>
              <a:rPr lang="en-US" dirty="0"/>
              <a:t> with certain properties or behaviors </a:t>
            </a:r>
            <a:r>
              <a:rPr lang="en-US" b="1" dirty="0"/>
              <a:t>for survival</a:t>
            </a:r>
          </a:p>
          <a:p>
            <a:pPr marL="342000" indent="-457200">
              <a:spcBef>
                <a:spcPts val="600"/>
              </a:spcBef>
              <a:buNone/>
            </a:pPr>
            <a:r>
              <a:rPr lang="en-US" b="1" dirty="0"/>
              <a:t>must be relatively uniform and repeated time and again</a:t>
            </a:r>
          </a:p>
          <a:p>
            <a:pPr marL="342000" indent="-457200">
              <a:spcBef>
                <a:spcPts val="600"/>
              </a:spcBef>
              <a:buNone/>
            </a:pPr>
            <a:r>
              <a:rPr lang="en-US" dirty="0"/>
              <a:t>in order for evolution to do its work ―</a:t>
            </a:r>
          </a:p>
          <a:p>
            <a:pPr marL="342000" indent="-457200">
              <a:spcBef>
                <a:spcPts val="600"/>
              </a:spcBef>
              <a:buNone/>
            </a:pPr>
            <a:r>
              <a:rPr lang="en-US" dirty="0"/>
              <a:t>and Kanazawa’s “novel” or “surprising” situations, by definition, do not meet that criterion.</a:t>
            </a:r>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209</a:t>
            </a:fld>
            <a:endParaRPr lang="da-DK" dirty="0">
              <a:solidFill>
                <a:prstClr val="black">
                  <a:tint val="75000"/>
                </a:prstClr>
              </a:solidFill>
            </a:endParaRPr>
          </a:p>
        </p:txBody>
      </p:sp>
    </p:spTree>
    <p:extLst>
      <p:ext uri="{BB962C8B-B14F-4D97-AF65-F5344CB8AC3E}">
        <p14:creationId xmlns:p14="http://schemas.microsoft.com/office/powerpoint/2010/main" val="122591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a:solidFill>
                  <a:prstClr val="black"/>
                </a:solidFill>
                <a:latin typeface="Futura XBlk BT" panose="020B0903020204020204" pitchFamily="34" charset="0"/>
              </a:rPr>
              <a:t>PROXIMATE ANSWER</a:t>
            </a:r>
            <a:br>
              <a:rPr lang="en-US" sz="3200" dirty="0">
                <a:solidFill>
                  <a:prstClr val="black"/>
                </a:solidFill>
                <a:latin typeface="Futura XBlk BT" panose="020B0903020204020204" pitchFamily="34" charset="0"/>
              </a:rPr>
            </a:br>
            <a:r>
              <a:rPr lang="en-US" sz="3200" dirty="0">
                <a:solidFill>
                  <a:prstClr val="black"/>
                </a:solidFill>
                <a:latin typeface="Futura XBlk BT" panose="020B0903020204020204" pitchFamily="34" charset="0"/>
              </a:rPr>
              <a:t>TO </a:t>
            </a:r>
            <a:r>
              <a:rPr lang="en-US" sz="3200" dirty="0" smtClean="0">
                <a:solidFill>
                  <a:prstClr val="black"/>
                </a:solidFill>
                <a:latin typeface="Futura XBlk BT" panose="020B0903020204020204" pitchFamily="34" charset="0"/>
              </a:rPr>
              <a:t>SECOND QUESTION (3)</a:t>
            </a:r>
            <a:endParaRPr lang="da-DK" dirty="0"/>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b="1" dirty="0" smtClean="0"/>
              <a:t>those </a:t>
            </a:r>
            <a:r>
              <a:rPr lang="en-US" b="1" dirty="0"/>
              <a:t>of us who have more neurons in </a:t>
            </a:r>
            <a:r>
              <a:rPr lang="en-US" b="1" dirty="0" smtClean="0"/>
              <a:t>one brain circuit</a:t>
            </a:r>
            <a:r>
              <a:rPr lang="en-US" dirty="0" smtClean="0"/>
              <a:t> (which may be devoted to, say, </a:t>
            </a:r>
            <a:r>
              <a:rPr lang="en-US" dirty="0"/>
              <a:t>perceiving and “coding” other people’s </a:t>
            </a:r>
            <a:r>
              <a:rPr lang="en-US" dirty="0" smtClean="0"/>
              <a:t>emotions) </a:t>
            </a:r>
          </a:p>
          <a:p>
            <a:pPr marL="342000" indent="-457200">
              <a:spcBef>
                <a:spcPts val="600"/>
              </a:spcBef>
              <a:buNone/>
            </a:pPr>
            <a:r>
              <a:rPr lang="en-US" b="1" dirty="0" smtClean="0"/>
              <a:t>also do tend</a:t>
            </a:r>
            <a:r>
              <a:rPr lang="en-US" dirty="0"/>
              <a:t>, statistically speaking, </a:t>
            </a:r>
            <a:endParaRPr lang="en-US" dirty="0" smtClean="0"/>
          </a:p>
          <a:p>
            <a:pPr marL="342000" indent="-457200">
              <a:spcBef>
                <a:spcPts val="600"/>
              </a:spcBef>
              <a:buNone/>
            </a:pPr>
            <a:r>
              <a:rPr lang="en-US" b="1" dirty="0" smtClean="0"/>
              <a:t>to have </a:t>
            </a:r>
            <a:r>
              <a:rPr lang="en-US" b="1" dirty="0"/>
              <a:t>more neurons in </a:t>
            </a:r>
            <a:r>
              <a:rPr lang="en-US" b="1" dirty="0" smtClean="0"/>
              <a:t>all other brain </a:t>
            </a:r>
            <a:r>
              <a:rPr lang="en-US" b="1" dirty="0"/>
              <a:t>modules</a:t>
            </a:r>
            <a:r>
              <a:rPr lang="en-US" dirty="0"/>
              <a:t> </a:t>
            </a:r>
            <a:r>
              <a:rPr lang="en-US" dirty="0" smtClean="0"/>
              <a:t>(e.g., in those specializing in German grammar).</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21</a:t>
            </a:fld>
            <a:endParaRPr lang="da-DK" dirty="0"/>
          </a:p>
        </p:txBody>
      </p:sp>
    </p:spTree>
    <p:extLst>
      <p:ext uri="{BB962C8B-B14F-4D97-AF65-F5344CB8AC3E}">
        <p14:creationId xmlns:p14="http://schemas.microsoft.com/office/powerpoint/2010/main" val="308952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A “GPU</a:t>
            </a:r>
            <a:r>
              <a:rPr lang="da-DK" sz="3200" dirty="0">
                <a:latin typeface="Futura Extra Black BT" panose="020B0903020204020204" pitchFamily="34" charset="0"/>
              </a:rPr>
              <a:t>” MODULE </a:t>
            </a:r>
            <a:r>
              <a:rPr lang="da-DK" sz="3200" dirty="0" smtClean="0">
                <a:latin typeface="Futura Extra Black BT" panose="020B0903020204020204" pitchFamily="34" charset="0"/>
              </a:rPr>
              <a:t/>
            </a:r>
            <a:br>
              <a:rPr lang="da-DK" sz="3200" dirty="0" smtClean="0">
                <a:latin typeface="Futura Extra Black BT" panose="020B0903020204020204" pitchFamily="34" charset="0"/>
              </a:rPr>
            </a:br>
            <a:r>
              <a:rPr lang="da-DK" sz="3200" dirty="0" smtClean="0">
                <a:latin typeface="Futura Extra Black BT" panose="020B0903020204020204" pitchFamily="34" charset="0"/>
              </a:rPr>
              <a:t>≠ A COORDINATING </a:t>
            </a:r>
            <a:r>
              <a:rPr lang="da-DK" sz="3200" dirty="0">
                <a:latin typeface="Futura Extra Black BT" panose="020B0903020204020204" pitchFamily="34" charset="0"/>
              </a:rPr>
              <a:t>CONDUCTOR</a:t>
            </a: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smtClean="0"/>
              <a:t>Nota </a:t>
            </a:r>
            <a:r>
              <a:rPr lang="en-US" dirty="0"/>
              <a:t>bene: such a “GPU” module would be </a:t>
            </a:r>
            <a:r>
              <a:rPr lang="en-US" b="1" dirty="0"/>
              <a:t>quite another thing than </a:t>
            </a:r>
            <a:r>
              <a:rPr lang="en-US" b="1" dirty="0" smtClean="0"/>
              <a:t>our pre-frontal </a:t>
            </a:r>
            <a:r>
              <a:rPr lang="en-US" b="1" dirty="0"/>
              <a:t>coordinating module</a:t>
            </a:r>
          </a:p>
          <a:p>
            <a:pPr marL="342000" indent="-457200">
              <a:spcBef>
                <a:spcPts val="600"/>
              </a:spcBef>
              <a:buNone/>
            </a:pPr>
            <a:r>
              <a:rPr lang="en-US" dirty="0" smtClean="0"/>
              <a:t>(which acts in a fashion similar </a:t>
            </a:r>
            <a:r>
              <a:rPr lang="en-US" dirty="0"/>
              <a:t>to an orchestra conductor, or </a:t>
            </a:r>
            <a:r>
              <a:rPr lang="en-US" dirty="0" smtClean="0"/>
              <a:t>to the coordinating “second-order specialists” of </a:t>
            </a:r>
            <a:r>
              <a:rPr lang="en-US" dirty="0"/>
              <a:t>social science</a:t>
            </a:r>
            <a:r>
              <a:rPr lang="en-US" dirty="0" smtClean="0"/>
              <a:t>)</a:t>
            </a:r>
          </a:p>
          <a:p>
            <a:pPr marL="342000" indent="-457200">
              <a:spcBef>
                <a:spcPts val="600"/>
              </a:spcBef>
              <a:buNone/>
            </a:pPr>
            <a:r>
              <a:rPr lang="en-US" dirty="0" smtClean="0"/>
              <a:t>which I spoke about in my introduction.</a:t>
            </a:r>
            <a:endParaRPr lang="en-US" dirty="0"/>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210</a:t>
            </a:fld>
            <a:endParaRPr lang="da-DK" dirty="0">
              <a:solidFill>
                <a:prstClr val="black">
                  <a:tint val="75000"/>
                </a:prstClr>
              </a:solidFill>
            </a:endParaRPr>
          </a:p>
        </p:txBody>
      </p:sp>
    </p:spTree>
    <p:extLst>
      <p:ext uri="{BB962C8B-B14F-4D97-AF65-F5344CB8AC3E}">
        <p14:creationId xmlns:p14="http://schemas.microsoft.com/office/powerpoint/2010/main" val="269620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a:latin typeface="Futura Extra Black BT" panose="020B0903020204020204" pitchFamily="34" charset="0"/>
              </a:rPr>
              <a:t>PRE-FRONTAL CORTEX </a:t>
            </a:r>
            <a:br>
              <a:rPr lang="en-US" sz="3200" dirty="0">
                <a:latin typeface="Futura Extra Black BT" panose="020B0903020204020204" pitchFamily="34" charset="0"/>
              </a:rPr>
            </a:br>
            <a:r>
              <a:rPr lang="en-US" sz="3200" dirty="0">
                <a:latin typeface="Futura Extra Black BT" panose="020B0903020204020204" pitchFamily="34" charset="0"/>
              </a:rPr>
              <a:t>NOT PROPORTIONALLY </a:t>
            </a:r>
            <a:r>
              <a:rPr lang="en-US" sz="3200" dirty="0" smtClean="0">
                <a:latin typeface="Futura Extra Black BT" panose="020B0903020204020204" pitchFamily="34" charset="0"/>
              </a:rPr>
              <a:t>LARGER</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a:t>And, by the way: While the evolutionary sequence that lead from </a:t>
            </a:r>
          </a:p>
          <a:p>
            <a:pPr marL="342000" indent="-457200">
              <a:spcBef>
                <a:spcPts val="600"/>
              </a:spcBef>
              <a:buNone/>
            </a:pPr>
            <a:r>
              <a:rPr lang="en-US" i="1" dirty="0"/>
              <a:t>Homo </a:t>
            </a:r>
            <a:r>
              <a:rPr lang="en-US" i="1" dirty="0" err="1"/>
              <a:t>habilis</a:t>
            </a:r>
            <a:r>
              <a:rPr lang="en-US" dirty="0"/>
              <a:t> </a:t>
            </a:r>
            <a:r>
              <a:rPr lang="en-US" dirty="0" smtClean="0">
                <a:latin typeface="Garamond"/>
              </a:rPr>
              <a:t>→ </a:t>
            </a:r>
            <a:r>
              <a:rPr lang="en-US" i="1" dirty="0" smtClean="0"/>
              <a:t>H</a:t>
            </a:r>
            <a:r>
              <a:rPr lang="en-US" i="1" dirty="0"/>
              <a:t>. </a:t>
            </a:r>
            <a:r>
              <a:rPr lang="en-US" i="1" dirty="0" err="1"/>
              <a:t>ergaster</a:t>
            </a:r>
            <a:r>
              <a:rPr lang="en-US" dirty="0"/>
              <a:t> </a:t>
            </a:r>
            <a:r>
              <a:rPr lang="en-US" dirty="0" smtClean="0">
                <a:latin typeface="Garamond"/>
              </a:rPr>
              <a:t>→</a:t>
            </a:r>
            <a:r>
              <a:rPr lang="en-US" dirty="0" smtClean="0"/>
              <a:t> </a:t>
            </a:r>
            <a:r>
              <a:rPr lang="en-US" i="1" dirty="0"/>
              <a:t>H. erectus</a:t>
            </a:r>
            <a:r>
              <a:rPr lang="en-US" dirty="0"/>
              <a:t> and, finally (?), </a:t>
            </a:r>
            <a:r>
              <a:rPr lang="en-US" dirty="0" smtClean="0">
                <a:latin typeface="Garamond"/>
              </a:rPr>
              <a:t>→</a:t>
            </a:r>
            <a:r>
              <a:rPr lang="en-US" dirty="0" smtClean="0"/>
              <a:t> </a:t>
            </a:r>
            <a:r>
              <a:rPr lang="en-US" i="1" dirty="0"/>
              <a:t>H. sapiens</a:t>
            </a:r>
          </a:p>
          <a:p>
            <a:pPr marL="342000" indent="-457200">
              <a:spcBef>
                <a:spcPts val="600"/>
              </a:spcBef>
              <a:buNone/>
            </a:pPr>
            <a:r>
              <a:rPr lang="en-US" dirty="0"/>
              <a:t>added more neurons to all modules or circuits in the cortex,</a:t>
            </a:r>
          </a:p>
          <a:p>
            <a:pPr marL="342000" indent="-457200">
              <a:spcBef>
                <a:spcPts val="600"/>
              </a:spcBef>
              <a:buNone/>
            </a:pPr>
            <a:r>
              <a:rPr lang="en-US" b="1" dirty="0"/>
              <a:t>it did not add proportionally more to its pre-frontal part</a:t>
            </a:r>
            <a:r>
              <a:rPr lang="en-US" b="1" dirty="0" smtClean="0"/>
              <a:t>.</a:t>
            </a:r>
            <a:endParaRPr lang="en-US" b="1" dirty="0"/>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211</a:t>
            </a:fld>
            <a:endParaRPr lang="da-DK" dirty="0">
              <a:solidFill>
                <a:prstClr val="black">
                  <a:tint val="75000"/>
                </a:prstClr>
              </a:solidFill>
            </a:endParaRPr>
          </a:p>
        </p:txBody>
      </p:sp>
    </p:spTree>
    <p:extLst>
      <p:ext uri="{BB962C8B-B14F-4D97-AF65-F5344CB8AC3E}">
        <p14:creationId xmlns:p14="http://schemas.microsoft.com/office/powerpoint/2010/main" val="186259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BBF2FF-BC4B-4A85-9EEF-814EB1C15F6B}" type="slidenum">
              <a:rPr lang="da-DK" smtClean="0">
                <a:solidFill>
                  <a:prstClr val="black">
                    <a:tint val="75000"/>
                  </a:prstClr>
                </a:solidFill>
              </a:rPr>
              <a:pPr/>
              <a:t>212</a:t>
            </a:fld>
            <a:endParaRPr lang="da-DK" dirty="0">
              <a:solidFill>
                <a:prstClr val="black">
                  <a:tint val="75000"/>
                </a:prstClr>
              </a:solidFill>
            </a:endParaRPr>
          </a:p>
        </p:txBody>
      </p:sp>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957" y="1290905"/>
            <a:ext cx="8544761" cy="4547187"/>
          </a:xfrm>
          <a:prstGeom prst="rect">
            <a:avLst/>
          </a:prstGeom>
        </p:spPr>
      </p:pic>
    </p:spTree>
    <p:extLst>
      <p:ext uri="{BB962C8B-B14F-4D97-AF65-F5344CB8AC3E}">
        <p14:creationId xmlns:p14="http://schemas.microsoft.com/office/powerpoint/2010/main" val="65114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BBF2FF-BC4B-4A85-9EEF-814EB1C15F6B}" type="slidenum">
              <a:rPr lang="da-DK" smtClean="0">
                <a:solidFill>
                  <a:prstClr val="black">
                    <a:tint val="75000"/>
                  </a:prstClr>
                </a:solidFill>
              </a:rPr>
              <a:pPr/>
              <a:t>213</a:t>
            </a:fld>
            <a:endParaRPr lang="da-DK" dirty="0">
              <a:solidFill>
                <a:prstClr val="black">
                  <a:tint val="75000"/>
                </a:prstClr>
              </a:solidFill>
            </a:endParaRPr>
          </a:p>
        </p:txBody>
      </p:sp>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369" y="1844824"/>
            <a:ext cx="8770280" cy="3462185"/>
          </a:xfrm>
          <a:prstGeom prst="rect">
            <a:avLst/>
          </a:prstGeom>
        </p:spPr>
      </p:pic>
    </p:spTree>
    <p:extLst>
      <p:ext uri="{BB962C8B-B14F-4D97-AF65-F5344CB8AC3E}">
        <p14:creationId xmlns:p14="http://schemas.microsoft.com/office/powerpoint/2010/main" val="61688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a:latin typeface="Futura Extra Black BT" panose="020B0903020204020204" pitchFamily="34" charset="0"/>
              </a:rPr>
              <a:t>HERE’S THE THIRD </a:t>
            </a:r>
            <a:r>
              <a:rPr lang="en-US" sz="3200" dirty="0" smtClean="0">
                <a:latin typeface="Futura Extra Black BT" panose="020B0903020204020204" pitchFamily="34" charset="0"/>
              </a:rPr>
              <a:t>OPTION, THOUGH</a:t>
            </a:r>
            <a:r>
              <a:rPr lang="en-US" sz="3200" dirty="0">
                <a:latin typeface="Futura Extra Black BT" panose="020B0903020204020204" pitchFamily="34" charset="0"/>
              </a:rPr>
              <a:t/>
            </a:r>
            <a:br>
              <a:rPr lang="en-US" sz="3200" dirty="0">
                <a:latin typeface="Futura Extra Black BT" panose="020B0903020204020204" pitchFamily="34" charset="0"/>
              </a:rPr>
            </a:br>
            <a:r>
              <a:rPr lang="en-US" sz="3200" dirty="0" smtClean="0">
                <a:latin typeface="Futura Extra Black BT" panose="020B0903020204020204" pitchFamily="34" charset="0"/>
              </a:rPr>
              <a:t>― WHICH </a:t>
            </a:r>
            <a:r>
              <a:rPr lang="en-US" sz="3200" dirty="0">
                <a:latin typeface="Futura Extra Black BT" panose="020B0903020204020204" pitchFamily="34" charset="0"/>
              </a:rPr>
              <a:t>MUST BE </a:t>
            </a:r>
            <a:r>
              <a:rPr lang="en-US" sz="3200" dirty="0" smtClean="0">
                <a:latin typeface="Futura Extra Black BT" panose="020B0903020204020204" pitchFamily="34" charset="0"/>
              </a:rPr>
              <a:t>TRUE! (1)</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a:t>This more or less leaves us with a third option, for which I will cast my lot:</a:t>
            </a:r>
          </a:p>
          <a:p>
            <a:pPr marL="342000" indent="-457200">
              <a:spcBef>
                <a:spcPts val="600"/>
              </a:spcBef>
              <a:buNone/>
            </a:pPr>
            <a:r>
              <a:rPr lang="en-US" b="1" dirty="0"/>
              <a:t>There is</a:t>
            </a:r>
            <a:r>
              <a:rPr lang="en-US" dirty="0"/>
              <a:t> a positive manifold or correlation between the strengths of the workings of different, highly domain-specific brain modules</a:t>
            </a:r>
          </a:p>
          <a:p>
            <a:pPr marL="342000" indent="-457200">
              <a:spcBef>
                <a:spcPts val="600"/>
              </a:spcBef>
              <a:buNone/>
            </a:pPr>
            <a:r>
              <a:rPr lang="en-US" b="1" dirty="0"/>
              <a:t>as well as</a:t>
            </a:r>
            <a:r>
              <a:rPr lang="en-US" dirty="0"/>
              <a:t> between these and the coordinating modules </a:t>
            </a:r>
            <a:r>
              <a:rPr lang="en-US" dirty="0" smtClean="0"/>
              <a:t>located in </a:t>
            </a:r>
            <a:r>
              <a:rPr lang="en-US" dirty="0"/>
              <a:t>the pre-frontal </a:t>
            </a:r>
            <a:r>
              <a:rPr lang="en-US" dirty="0" smtClean="0"/>
              <a:t>lobe …</a:t>
            </a:r>
            <a:endParaRPr lang="en-US" dirty="0"/>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214</a:t>
            </a:fld>
            <a:endParaRPr lang="da-DK" dirty="0">
              <a:solidFill>
                <a:prstClr val="black">
                  <a:tint val="75000"/>
                </a:prstClr>
              </a:solidFill>
            </a:endParaRPr>
          </a:p>
        </p:txBody>
      </p:sp>
    </p:spTree>
    <p:extLst>
      <p:ext uri="{BB962C8B-B14F-4D97-AF65-F5344CB8AC3E}">
        <p14:creationId xmlns:p14="http://schemas.microsoft.com/office/powerpoint/2010/main" val="143354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a:latin typeface="Futura Extra Black BT" panose="020B0903020204020204" pitchFamily="34" charset="0"/>
              </a:rPr>
              <a:t>HERE’S THE THIRD </a:t>
            </a:r>
            <a:r>
              <a:rPr lang="en-US" sz="3200" dirty="0" smtClean="0">
                <a:latin typeface="Futura Extra Black BT" panose="020B0903020204020204" pitchFamily="34" charset="0"/>
              </a:rPr>
              <a:t>OPTION, THOUGH</a:t>
            </a:r>
            <a:r>
              <a:rPr lang="en-US" sz="3200" dirty="0">
                <a:latin typeface="Futura Extra Black BT" panose="020B0903020204020204" pitchFamily="34" charset="0"/>
              </a:rPr>
              <a:t/>
            </a:r>
            <a:br>
              <a:rPr lang="en-US" sz="3200" dirty="0">
                <a:latin typeface="Futura Extra Black BT" panose="020B0903020204020204" pitchFamily="34" charset="0"/>
              </a:rPr>
            </a:br>
            <a:r>
              <a:rPr lang="en-US" sz="3200" dirty="0" smtClean="0">
                <a:latin typeface="Futura Extra Black BT" panose="020B0903020204020204" pitchFamily="34" charset="0"/>
              </a:rPr>
              <a:t>― WHICH </a:t>
            </a:r>
            <a:r>
              <a:rPr lang="en-US" sz="3200" dirty="0">
                <a:latin typeface="Futura Extra Black BT" panose="020B0903020204020204" pitchFamily="34" charset="0"/>
              </a:rPr>
              <a:t>MUST BE </a:t>
            </a:r>
            <a:r>
              <a:rPr lang="en-US" sz="3200" dirty="0" smtClean="0">
                <a:latin typeface="Futura Extra Black BT" panose="020B0903020204020204" pitchFamily="34" charset="0"/>
              </a:rPr>
              <a:t>TRUE! (2)</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b="1" dirty="0" smtClean="0"/>
              <a:t>… because:</a:t>
            </a:r>
            <a:r>
              <a:rPr lang="en-US" dirty="0" smtClean="0"/>
              <a:t> </a:t>
            </a:r>
            <a:endParaRPr lang="en-US" dirty="0"/>
          </a:p>
          <a:p>
            <a:pPr marL="342000" indent="-457200">
              <a:spcBef>
                <a:spcPts val="600"/>
              </a:spcBef>
              <a:buNone/>
            </a:pPr>
            <a:r>
              <a:rPr lang="en-US" i="1" dirty="0"/>
              <a:t>if</a:t>
            </a:r>
            <a:r>
              <a:rPr lang="en-US" dirty="0"/>
              <a:t> one of these modules (or circuits) contain either a larger or smaller number of neurons</a:t>
            </a:r>
          </a:p>
          <a:p>
            <a:pPr marL="342000" indent="-457200">
              <a:spcBef>
                <a:spcPts val="600"/>
              </a:spcBef>
              <a:buNone/>
            </a:pPr>
            <a:r>
              <a:rPr lang="en-US" i="1" dirty="0"/>
              <a:t>then</a:t>
            </a:r>
            <a:r>
              <a:rPr lang="en-US" dirty="0"/>
              <a:t> the same will be true for all other modules (or circuits</a:t>
            </a:r>
            <a:r>
              <a:rPr lang="en-US" dirty="0" smtClean="0"/>
              <a:t>).</a:t>
            </a:r>
            <a:endParaRPr lang="en-US" dirty="0"/>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215</a:t>
            </a:fld>
            <a:endParaRPr lang="da-DK" dirty="0">
              <a:solidFill>
                <a:prstClr val="black">
                  <a:tint val="75000"/>
                </a:prstClr>
              </a:solidFill>
            </a:endParaRPr>
          </a:p>
        </p:txBody>
      </p:sp>
    </p:spTree>
    <p:extLst>
      <p:ext uri="{BB962C8B-B14F-4D97-AF65-F5344CB8AC3E}">
        <p14:creationId xmlns:p14="http://schemas.microsoft.com/office/powerpoint/2010/main" val="30254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a:latin typeface="Futura Extra Black BT" panose="020B0903020204020204" pitchFamily="34" charset="0"/>
              </a:rPr>
              <a:t>A “QUALE”?</a:t>
            </a:r>
          </a:p>
        </p:txBody>
      </p:sp>
      <p:sp>
        <p:nvSpPr>
          <p:cNvPr id="3" name="Pladsholder til indhold 2"/>
          <p:cNvSpPr>
            <a:spLocks noGrp="1"/>
          </p:cNvSpPr>
          <p:nvPr>
            <p:ph idx="1"/>
          </p:nvPr>
        </p:nvSpPr>
        <p:spPr/>
        <p:txBody>
          <a:bodyPr anchor="ctr">
            <a:normAutofit lnSpcReduction="10000"/>
          </a:bodyPr>
          <a:lstStyle/>
          <a:p>
            <a:pPr marL="342000" indent="-457200">
              <a:spcBef>
                <a:spcPts val="600"/>
              </a:spcBef>
              <a:buNone/>
            </a:pPr>
            <a:r>
              <a:rPr lang="en-US" dirty="0"/>
              <a:t>NB: The presence of an abundance of very different, </a:t>
            </a:r>
            <a:r>
              <a:rPr lang="en-US" dirty="0" smtClean="0"/>
              <a:t>and very domain-specific </a:t>
            </a:r>
            <a:r>
              <a:rPr lang="en-US" dirty="0"/>
              <a:t>abilities</a:t>
            </a:r>
          </a:p>
          <a:p>
            <a:pPr marL="342000" indent="-457200">
              <a:spcBef>
                <a:spcPts val="600"/>
              </a:spcBef>
              <a:buNone/>
            </a:pPr>
            <a:r>
              <a:rPr lang="en-US" dirty="0"/>
              <a:t>that we </a:t>
            </a:r>
            <a:r>
              <a:rPr lang="en-US" dirty="0" smtClean="0"/>
              <a:t>quickly and </a:t>
            </a:r>
            <a:r>
              <a:rPr lang="en-US" b="1" dirty="0" smtClean="0"/>
              <a:t>automatically</a:t>
            </a:r>
            <a:r>
              <a:rPr lang="en-US" dirty="0" smtClean="0"/>
              <a:t> </a:t>
            </a:r>
            <a:r>
              <a:rPr lang="en-US" dirty="0"/>
              <a:t>switch on or off </a:t>
            </a:r>
            <a:r>
              <a:rPr lang="en-US" dirty="0" smtClean="0"/>
              <a:t>whenever </a:t>
            </a:r>
            <a:r>
              <a:rPr lang="en-US" dirty="0"/>
              <a:t>external situations call for it</a:t>
            </a:r>
          </a:p>
          <a:p>
            <a:pPr marL="342000" indent="-457200">
              <a:spcBef>
                <a:spcPts val="600"/>
              </a:spcBef>
              <a:buNone/>
            </a:pPr>
            <a:r>
              <a:rPr lang="en-US" dirty="0"/>
              <a:t>may well create an illusion (or better: a </a:t>
            </a:r>
            <a:r>
              <a:rPr lang="en-US" b="1" dirty="0"/>
              <a:t>quale</a:t>
            </a:r>
            <a:r>
              <a:rPr lang="en-US" dirty="0"/>
              <a:t>) in our minds that we also do possess a “general” ability (or GPU)</a:t>
            </a:r>
          </a:p>
          <a:p>
            <a:pPr marL="342000" indent="-457200">
              <a:spcBef>
                <a:spcPts val="600"/>
              </a:spcBef>
              <a:buNone/>
            </a:pPr>
            <a:r>
              <a:rPr lang="en-US" dirty="0" smtClean="0"/>
              <a:t>(which can </a:t>
            </a:r>
            <a:r>
              <a:rPr lang="en-US" dirty="0"/>
              <a:t>be applied to any type of external environment or situational aspect </a:t>
            </a:r>
            <a:r>
              <a:rPr lang="en-US" dirty="0" smtClean="0"/>
              <a:t>)!</a:t>
            </a:r>
            <a:endParaRPr lang="en-US" dirty="0"/>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216</a:t>
            </a:fld>
            <a:endParaRPr lang="da-DK" dirty="0">
              <a:solidFill>
                <a:prstClr val="black">
                  <a:tint val="75000"/>
                </a:prstClr>
              </a:solidFill>
            </a:endParaRPr>
          </a:p>
        </p:txBody>
      </p:sp>
    </p:spTree>
    <p:extLst>
      <p:ext uri="{BB962C8B-B14F-4D97-AF65-F5344CB8AC3E}">
        <p14:creationId xmlns:p14="http://schemas.microsoft.com/office/powerpoint/2010/main" val="130972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a:latin typeface="Futura Extra Black BT" panose="020B0903020204020204" pitchFamily="34" charset="0"/>
              </a:rPr>
              <a:t>BUT WHAT ABOUT </a:t>
            </a:r>
            <a:br>
              <a:rPr lang="en-US" sz="3200" dirty="0">
                <a:latin typeface="Futura Extra Black BT" panose="020B0903020204020204" pitchFamily="34" charset="0"/>
              </a:rPr>
            </a:br>
            <a:r>
              <a:rPr lang="en-US" sz="3200" dirty="0">
                <a:latin typeface="Futura Extra Black BT" panose="020B0903020204020204" pitchFamily="34" charset="0"/>
              </a:rPr>
              <a:t>THE ULTIMATE EXPLANATION</a:t>
            </a:r>
            <a:r>
              <a:rPr lang="en-US" sz="3200" dirty="0" smtClean="0">
                <a:latin typeface="Futura Extra Black BT" panose="020B0903020204020204" pitchFamily="34" charset="0"/>
              </a:rPr>
              <a:t>?!</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395536" y="1600200"/>
            <a:ext cx="8496944" cy="4525963"/>
          </a:xfrm>
        </p:spPr>
        <p:txBody>
          <a:bodyPr anchor="ctr"/>
          <a:lstStyle/>
          <a:p>
            <a:pPr marL="0" indent="0">
              <a:spcBef>
                <a:spcPts val="600"/>
              </a:spcBef>
              <a:buNone/>
            </a:pPr>
            <a:r>
              <a:rPr lang="en-US" dirty="0"/>
              <a:t>Phew ― </a:t>
            </a:r>
            <a:r>
              <a:rPr lang="en-US" b="1" dirty="0"/>
              <a:t>we got the proximate explanation right</a:t>
            </a:r>
            <a:r>
              <a:rPr lang="en-US" b="1" dirty="0" smtClean="0"/>
              <a:t>!</a:t>
            </a:r>
          </a:p>
          <a:p>
            <a:pPr marL="0" indent="0" algn="r">
              <a:spcBef>
                <a:spcPts val="0"/>
              </a:spcBef>
              <a:buNone/>
            </a:pPr>
            <a:r>
              <a:rPr lang="en-US" dirty="0" smtClean="0">
                <a:solidFill>
                  <a:srgbClr val="0070C0"/>
                </a:solidFill>
                <a:sym typeface="Wingdings" panose="05000000000000000000" pitchFamily="2" charset="2"/>
              </a:rPr>
              <a:t></a:t>
            </a:r>
            <a:endParaRPr lang="en-US" dirty="0">
              <a:solidFill>
                <a:srgbClr val="0070C0"/>
              </a:solidFill>
            </a:endParaRPr>
          </a:p>
          <a:p>
            <a:pPr marL="0" indent="0">
              <a:spcBef>
                <a:spcPts val="600"/>
              </a:spcBef>
              <a:buNone/>
            </a:pPr>
            <a:r>
              <a:rPr lang="en-US" dirty="0"/>
              <a:t>But what about the </a:t>
            </a:r>
            <a:r>
              <a:rPr lang="en-US" b="1" dirty="0"/>
              <a:t>ultimate</a:t>
            </a:r>
            <a:r>
              <a:rPr lang="en-US" dirty="0"/>
              <a:t> explanation</a:t>
            </a:r>
            <a:r>
              <a:rPr lang="en-US" dirty="0" smtClean="0"/>
              <a:t>?!</a:t>
            </a:r>
          </a:p>
          <a:p>
            <a:pPr marL="0" indent="0" algn="r">
              <a:spcBef>
                <a:spcPts val="0"/>
              </a:spcBef>
              <a:buNone/>
            </a:pPr>
            <a:r>
              <a:rPr lang="en-US" dirty="0" smtClean="0">
                <a:solidFill>
                  <a:srgbClr val="FF0000"/>
                </a:solidFill>
                <a:sym typeface="Wingdings" panose="05000000000000000000" pitchFamily="2" charset="2"/>
              </a:rPr>
              <a:t></a:t>
            </a:r>
            <a:endParaRPr lang="en-US" dirty="0">
              <a:solidFill>
                <a:srgbClr val="FF0000"/>
              </a:solidFill>
            </a:endParaRPr>
          </a:p>
          <a:p>
            <a:pPr marL="0" indent="0">
              <a:spcBef>
                <a:spcPts val="600"/>
              </a:spcBef>
              <a:buNone/>
            </a:pPr>
            <a:r>
              <a:rPr lang="en-US" dirty="0"/>
              <a:t>Don’t worry! Coming up</a:t>
            </a:r>
            <a:r>
              <a:rPr lang="en-US" dirty="0" smtClean="0"/>
              <a:t>! (</a:t>
            </a:r>
            <a:r>
              <a:rPr lang="en-US" dirty="0"/>
              <a:t>In my coda</a:t>
            </a:r>
            <a:r>
              <a:rPr lang="en-US" dirty="0" smtClean="0"/>
              <a:t>.)</a:t>
            </a:r>
          </a:p>
          <a:p>
            <a:pPr marL="342000" indent="-457200">
              <a:spcBef>
                <a:spcPts val="600"/>
              </a:spcBef>
              <a:buNone/>
            </a:pPr>
            <a:r>
              <a:rPr lang="en-US" dirty="0" smtClean="0"/>
              <a:t>But first we have to take a look at what drives </a:t>
            </a:r>
            <a:r>
              <a:rPr lang="en-US" b="1" dirty="0" smtClean="0"/>
              <a:t>differentiation.</a:t>
            </a:r>
            <a:endParaRPr lang="en-US" b="1" dirty="0"/>
          </a:p>
        </p:txBody>
      </p:sp>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217</a:t>
            </a:fld>
            <a:endParaRPr lang="da-DK" dirty="0">
              <a:solidFill>
                <a:prstClr val="black">
                  <a:tint val="75000"/>
                </a:prstClr>
              </a:solidFill>
            </a:endParaRPr>
          </a:p>
        </p:txBody>
      </p:sp>
    </p:spTree>
    <p:extLst>
      <p:ext uri="{BB962C8B-B14F-4D97-AF65-F5344CB8AC3E}">
        <p14:creationId xmlns:p14="http://schemas.microsoft.com/office/powerpoint/2010/main" val="391850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80">
                                          <p:stCondLst>
                                            <p:cond delay="0"/>
                                          </p:stCondLst>
                                        </p:cTn>
                                        <p:tgtEl>
                                          <p:spTgt spid="3">
                                            <p:txEl>
                                              <p:pRg st="1" end="1"/>
                                            </p:txEl>
                                          </p:spTgt>
                                        </p:tgtEl>
                                      </p:cBhvr>
                                    </p:animEffect>
                                    <p:anim calcmode="lin" valueType="num">
                                      <p:cBhvr>
                                        <p:cTn id="12"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xEl>
                                              <p:pRg st="1" end="1"/>
                                            </p:txEl>
                                          </p:spTgt>
                                        </p:tgtEl>
                                      </p:cBhvr>
                                      <p:to x="100000" y="60000"/>
                                    </p:animScale>
                                    <p:animScale>
                                      <p:cBhvr>
                                        <p:cTn id="18" dur="166" decel="50000">
                                          <p:stCondLst>
                                            <p:cond delay="676"/>
                                          </p:stCondLst>
                                        </p:cTn>
                                        <p:tgtEl>
                                          <p:spTgt spid="3">
                                            <p:txEl>
                                              <p:pRg st="1" end="1"/>
                                            </p:txEl>
                                          </p:spTgt>
                                        </p:tgtEl>
                                      </p:cBhvr>
                                      <p:to x="100000" y="100000"/>
                                    </p:animScale>
                                    <p:animScale>
                                      <p:cBhvr>
                                        <p:cTn id="19" dur="26">
                                          <p:stCondLst>
                                            <p:cond delay="1312"/>
                                          </p:stCondLst>
                                        </p:cTn>
                                        <p:tgtEl>
                                          <p:spTgt spid="3">
                                            <p:txEl>
                                              <p:pRg st="1" end="1"/>
                                            </p:txEl>
                                          </p:spTgt>
                                        </p:tgtEl>
                                      </p:cBhvr>
                                      <p:to x="100000" y="80000"/>
                                    </p:animScale>
                                    <p:animScale>
                                      <p:cBhvr>
                                        <p:cTn id="20" dur="166" decel="50000">
                                          <p:stCondLst>
                                            <p:cond delay="1338"/>
                                          </p:stCondLst>
                                        </p:cTn>
                                        <p:tgtEl>
                                          <p:spTgt spid="3">
                                            <p:txEl>
                                              <p:pRg st="1" end="1"/>
                                            </p:txEl>
                                          </p:spTgt>
                                        </p:tgtEl>
                                      </p:cBhvr>
                                      <p:to x="100000" y="100000"/>
                                    </p:animScale>
                                    <p:animScale>
                                      <p:cBhvr>
                                        <p:cTn id="21" dur="26">
                                          <p:stCondLst>
                                            <p:cond delay="1642"/>
                                          </p:stCondLst>
                                        </p:cTn>
                                        <p:tgtEl>
                                          <p:spTgt spid="3">
                                            <p:txEl>
                                              <p:pRg st="1" end="1"/>
                                            </p:txEl>
                                          </p:spTgt>
                                        </p:tgtEl>
                                      </p:cBhvr>
                                      <p:to x="100000" y="90000"/>
                                    </p:animScale>
                                    <p:animScale>
                                      <p:cBhvr>
                                        <p:cTn id="22" dur="166" decel="50000">
                                          <p:stCondLst>
                                            <p:cond delay="1668"/>
                                          </p:stCondLst>
                                        </p:cTn>
                                        <p:tgtEl>
                                          <p:spTgt spid="3">
                                            <p:txEl>
                                              <p:pRg st="1" end="1"/>
                                            </p:txEl>
                                          </p:spTgt>
                                        </p:tgtEl>
                                      </p:cBhvr>
                                      <p:to x="100000" y="100000"/>
                                    </p:animScale>
                                    <p:animScale>
                                      <p:cBhvr>
                                        <p:cTn id="23" dur="26">
                                          <p:stCondLst>
                                            <p:cond delay="1808"/>
                                          </p:stCondLst>
                                        </p:cTn>
                                        <p:tgtEl>
                                          <p:spTgt spid="3">
                                            <p:txEl>
                                              <p:pRg st="1" end="1"/>
                                            </p:txEl>
                                          </p:spTgt>
                                        </p:tgtEl>
                                      </p:cBhvr>
                                      <p:to x="100000" y="95000"/>
                                    </p:animScale>
                                    <p:animScale>
                                      <p:cBhvr>
                                        <p:cTn id="24" dur="166" decel="50000">
                                          <p:stCondLst>
                                            <p:cond delay="1834"/>
                                          </p:stCondLst>
                                        </p:cTn>
                                        <p:tgtEl>
                                          <p:spTgt spid="3">
                                            <p:txEl>
                                              <p:pRg st="1" end="1"/>
                                            </p:txEl>
                                          </p:spTgt>
                                        </p:tgtEl>
                                      </p:cBhvr>
                                      <p:to x="100000" y="100000"/>
                                    </p:animScale>
                                  </p:childTnLst>
                                </p:cTn>
                              </p:par>
                              <p:par>
                                <p:cTn id="25" presetID="2" presetClass="entr" presetSubtype="4"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9" presetID="26" presetClass="entr" presetSubtype="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wipe(down)">
                                      <p:cBhvr>
                                        <p:cTn id="31" dur="580">
                                          <p:stCondLst>
                                            <p:cond delay="0"/>
                                          </p:stCondLst>
                                        </p:cTn>
                                        <p:tgtEl>
                                          <p:spTgt spid="3">
                                            <p:txEl>
                                              <p:pRg st="3" end="3"/>
                                            </p:txEl>
                                          </p:spTgt>
                                        </p:tgtEl>
                                      </p:cBhvr>
                                    </p:animEffect>
                                    <p:anim calcmode="lin" valueType="num">
                                      <p:cBhvr>
                                        <p:cTn id="3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37" dur="26">
                                          <p:stCondLst>
                                            <p:cond delay="650"/>
                                          </p:stCondLst>
                                        </p:cTn>
                                        <p:tgtEl>
                                          <p:spTgt spid="3">
                                            <p:txEl>
                                              <p:pRg st="3" end="3"/>
                                            </p:txEl>
                                          </p:spTgt>
                                        </p:tgtEl>
                                      </p:cBhvr>
                                      <p:to x="100000" y="60000"/>
                                    </p:animScale>
                                    <p:animScale>
                                      <p:cBhvr>
                                        <p:cTn id="38" dur="166" decel="50000">
                                          <p:stCondLst>
                                            <p:cond delay="676"/>
                                          </p:stCondLst>
                                        </p:cTn>
                                        <p:tgtEl>
                                          <p:spTgt spid="3">
                                            <p:txEl>
                                              <p:pRg st="3" end="3"/>
                                            </p:txEl>
                                          </p:spTgt>
                                        </p:tgtEl>
                                      </p:cBhvr>
                                      <p:to x="100000" y="100000"/>
                                    </p:animScale>
                                    <p:animScale>
                                      <p:cBhvr>
                                        <p:cTn id="39" dur="26">
                                          <p:stCondLst>
                                            <p:cond delay="1312"/>
                                          </p:stCondLst>
                                        </p:cTn>
                                        <p:tgtEl>
                                          <p:spTgt spid="3">
                                            <p:txEl>
                                              <p:pRg st="3" end="3"/>
                                            </p:txEl>
                                          </p:spTgt>
                                        </p:tgtEl>
                                      </p:cBhvr>
                                      <p:to x="100000" y="80000"/>
                                    </p:animScale>
                                    <p:animScale>
                                      <p:cBhvr>
                                        <p:cTn id="40" dur="166" decel="50000">
                                          <p:stCondLst>
                                            <p:cond delay="1338"/>
                                          </p:stCondLst>
                                        </p:cTn>
                                        <p:tgtEl>
                                          <p:spTgt spid="3">
                                            <p:txEl>
                                              <p:pRg st="3" end="3"/>
                                            </p:txEl>
                                          </p:spTgt>
                                        </p:tgtEl>
                                      </p:cBhvr>
                                      <p:to x="100000" y="100000"/>
                                    </p:animScale>
                                    <p:animScale>
                                      <p:cBhvr>
                                        <p:cTn id="41" dur="26">
                                          <p:stCondLst>
                                            <p:cond delay="1642"/>
                                          </p:stCondLst>
                                        </p:cTn>
                                        <p:tgtEl>
                                          <p:spTgt spid="3">
                                            <p:txEl>
                                              <p:pRg st="3" end="3"/>
                                            </p:txEl>
                                          </p:spTgt>
                                        </p:tgtEl>
                                      </p:cBhvr>
                                      <p:to x="100000" y="90000"/>
                                    </p:animScale>
                                    <p:animScale>
                                      <p:cBhvr>
                                        <p:cTn id="42" dur="166" decel="50000">
                                          <p:stCondLst>
                                            <p:cond delay="1668"/>
                                          </p:stCondLst>
                                        </p:cTn>
                                        <p:tgtEl>
                                          <p:spTgt spid="3">
                                            <p:txEl>
                                              <p:pRg st="3" end="3"/>
                                            </p:txEl>
                                          </p:spTgt>
                                        </p:tgtEl>
                                      </p:cBhvr>
                                      <p:to x="100000" y="100000"/>
                                    </p:animScale>
                                    <p:animScale>
                                      <p:cBhvr>
                                        <p:cTn id="43" dur="26">
                                          <p:stCondLst>
                                            <p:cond delay="1808"/>
                                          </p:stCondLst>
                                        </p:cTn>
                                        <p:tgtEl>
                                          <p:spTgt spid="3">
                                            <p:txEl>
                                              <p:pRg st="3" end="3"/>
                                            </p:txEl>
                                          </p:spTgt>
                                        </p:tgtEl>
                                      </p:cBhvr>
                                      <p:to x="100000" y="95000"/>
                                    </p:animScale>
                                    <p:animScale>
                                      <p:cBhvr>
                                        <p:cTn id="44" dur="166" decel="50000">
                                          <p:stCondLst>
                                            <p:cond delay="1834"/>
                                          </p:stCondLst>
                                        </p:cTn>
                                        <p:tgtEl>
                                          <p:spTgt spid="3">
                                            <p:txEl>
                                              <p:pRg st="3" end="3"/>
                                            </p:txEl>
                                          </p:spTgt>
                                        </p:tgtEl>
                                      </p:cBhvr>
                                      <p:to x="100000" y="100000"/>
                                    </p:animScale>
                                  </p:childTnLst>
                                </p:cTn>
                              </p:par>
                              <p:par>
                                <p:cTn id="45" presetID="2" presetClass="entr" presetSubtype="4" fill="hold" nodeType="with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additive="base">
                                        <p:cTn id="4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 calcmode="lin" valueType="num">
                                      <p:cBhvr additive="base">
                                        <p:cTn id="5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23528" y="1500174"/>
            <a:ext cx="8496248" cy="4714908"/>
          </a:xfrm>
        </p:spPr>
        <p:txBody>
          <a:bodyPr>
            <a:noAutofit/>
          </a:bodyPr>
          <a:lstStyle/>
          <a:p>
            <a:pPr>
              <a:spcBef>
                <a:spcPts val="1800"/>
              </a:spcBef>
            </a:pPr>
            <a:r>
              <a:rPr lang="en-US" sz="4000" dirty="0" smtClean="0">
                <a:solidFill>
                  <a:prstClr val="black"/>
                </a:solidFill>
                <a:latin typeface="Garamond" panose="02020404030301010803" pitchFamily="18" charset="0"/>
              </a:rPr>
              <a:t>Part III</a:t>
            </a:r>
            <a:r>
              <a:rPr lang="en-US" sz="800" dirty="0" smtClean="0">
                <a:solidFill>
                  <a:prstClr val="black"/>
                </a:solidFill>
                <a:latin typeface="Futura XBlk BT" pitchFamily="34" charset="0"/>
              </a:rPr>
              <a:t/>
            </a:r>
            <a:br>
              <a:rPr lang="en-US" sz="800" dirty="0" smtClean="0">
                <a:solidFill>
                  <a:prstClr val="black"/>
                </a:solidFill>
                <a:latin typeface="Futura XBlk BT" pitchFamily="34" charset="0"/>
              </a:rPr>
            </a:br>
            <a:r>
              <a:rPr lang="en-US" sz="800" dirty="0" smtClean="0">
                <a:solidFill>
                  <a:prstClr val="black"/>
                </a:solidFill>
                <a:latin typeface="Futura XBlk BT" pitchFamily="34" charset="0"/>
              </a:rPr>
              <a:t/>
            </a:r>
            <a:br>
              <a:rPr lang="en-US" sz="800" dirty="0" smtClean="0">
                <a:solidFill>
                  <a:prstClr val="black"/>
                </a:solidFill>
                <a:latin typeface="Futura XBlk BT" pitchFamily="34" charset="0"/>
              </a:rPr>
            </a:br>
            <a:r>
              <a:rPr lang="en-US" sz="4000" dirty="0" smtClean="0">
                <a:solidFill>
                  <a:prstClr val="black"/>
                </a:solidFill>
                <a:latin typeface="Garamond" panose="02020404030301010803" pitchFamily="18" charset="0"/>
              </a:rPr>
              <a:t>INTRICACIES </a:t>
            </a:r>
            <a:r>
              <a:rPr lang="en-US" sz="4000" dirty="0">
                <a:solidFill>
                  <a:prstClr val="black"/>
                </a:solidFill>
                <a:latin typeface="Garamond" panose="02020404030301010803" pitchFamily="18" charset="0"/>
              </a:rPr>
              <a:t>FROM EVOLUTIONARY </a:t>
            </a:r>
            <a:r>
              <a:rPr lang="en-US" sz="4000" dirty="0" smtClean="0">
                <a:solidFill>
                  <a:prstClr val="black"/>
                </a:solidFill>
                <a:latin typeface="Garamond" panose="02020404030301010803" pitchFamily="18" charset="0"/>
              </a:rPr>
              <a:t>BIOLOGY</a:t>
            </a:r>
            <a:endParaRPr lang="en-US" sz="4000" i="1" dirty="0">
              <a:latin typeface="Garamond" pitchFamily="18" charset="0"/>
            </a:endParaRPr>
          </a:p>
        </p:txBody>
      </p:sp>
      <p:sp>
        <p:nvSpPr>
          <p:cNvPr id="5" name="Pladsholder til diasnummer 4"/>
          <p:cNvSpPr>
            <a:spLocks noGrp="1"/>
          </p:cNvSpPr>
          <p:nvPr>
            <p:ph type="sldNum" sz="quarter" idx="12"/>
          </p:nvPr>
        </p:nvSpPr>
        <p:spPr/>
        <p:txBody>
          <a:bodyPr/>
          <a:lstStyle/>
          <a:p>
            <a:fld id="{ACEB7656-9849-4073-9CB9-EAB462FBDF4D}" type="slidenum">
              <a:rPr lang="da-DK" smtClean="0">
                <a:solidFill>
                  <a:prstClr val="black">
                    <a:tint val="75000"/>
                  </a:prstClr>
                </a:solidFill>
              </a:rPr>
              <a:pPr/>
              <a:t>218</a:t>
            </a:fld>
            <a:endParaRPr lang="da-DK">
              <a:solidFill>
                <a:prstClr val="black">
                  <a:tint val="75000"/>
                </a:prstClr>
              </a:solidFill>
            </a:endParaRPr>
          </a:p>
        </p:txBody>
      </p:sp>
      <p:sp>
        <p:nvSpPr>
          <p:cNvPr id="7" name="Rectangle 1"/>
          <p:cNvSpPr>
            <a:spLocks noChangeArrowheads="1"/>
          </p:cNvSpPr>
          <p:nvPr/>
        </p:nvSpPr>
        <p:spPr bwMode="auto">
          <a:xfrm>
            <a:off x="6264000" y="252000"/>
            <a:ext cx="255577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en-US" sz="1400" dirty="0" smtClean="0">
                <a:solidFill>
                  <a:srgbClr val="FF0000"/>
                </a:solidFill>
                <a:latin typeface="Futura XBlk BT" pitchFamily="34" charset="0"/>
                <a:ea typeface="Calibri" pitchFamily="34" charset="0"/>
                <a:cs typeface="Helvetica"/>
              </a:rPr>
              <a:t>C</a:t>
            </a:r>
            <a:r>
              <a:rPr lang="en-US" sz="1400" dirty="0" smtClean="0">
                <a:solidFill>
                  <a:srgbClr val="FFC000"/>
                </a:solidFill>
                <a:latin typeface="Futura XBlk BT" pitchFamily="34" charset="0"/>
                <a:ea typeface="Calibri" pitchFamily="34" charset="0"/>
                <a:cs typeface="Helvetica"/>
              </a:rPr>
              <a:t>A</a:t>
            </a:r>
            <a:r>
              <a:rPr lang="en-US" sz="1400" dirty="0" smtClean="0">
                <a:solidFill>
                  <a:srgbClr val="800080"/>
                </a:solidFill>
                <a:latin typeface="Futura XBlk BT" pitchFamily="34" charset="0"/>
                <a:ea typeface="Calibri" pitchFamily="34" charset="0"/>
                <a:cs typeface="Helvetica"/>
              </a:rPr>
              <a:t>P</a:t>
            </a:r>
            <a:r>
              <a:rPr lang="en-US" sz="1400" dirty="0" smtClean="0">
                <a:solidFill>
                  <a:srgbClr val="0000CC"/>
                </a:solidFill>
                <a:latin typeface="Futura XBlk BT" pitchFamily="34" charset="0"/>
                <a:ea typeface="Calibri" pitchFamily="34" charset="0"/>
                <a:cs typeface="Helvetica"/>
              </a:rPr>
              <a:t>A</a:t>
            </a:r>
            <a:r>
              <a:rPr lang="en-US" sz="1400" dirty="0" smtClean="0">
                <a:solidFill>
                  <a:srgbClr val="FF00FF"/>
                </a:solidFill>
                <a:latin typeface="Futura XBlk BT" pitchFamily="34" charset="0"/>
                <a:ea typeface="Calibri" pitchFamily="34" charset="0"/>
                <a:cs typeface="Helvetica"/>
              </a:rPr>
              <a:t>B</a:t>
            </a:r>
            <a:r>
              <a:rPr lang="en-US" sz="1400" dirty="0" smtClean="0">
                <a:solidFill>
                  <a:srgbClr val="FF3300"/>
                </a:solidFill>
                <a:latin typeface="Futura XBlk BT" pitchFamily="34" charset="0"/>
                <a:ea typeface="Calibri" pitchFamily="34" charset="0"/>
                <a:cs typeface="Helvetica"/>
              </a:rPr>
              <a:t>I</a:t>
            </a:r>
            <a:r>
              <a:rPr lang="en-US" sz="1400" dirty="0" smtClean="0">
                <a:solidFill>
                  <a:srgbClr val="FFC000"/>
                </a:solidFill>
                <a:latin typeface="Futura XBlk BT" pitchFamily="34" charset="0"/>
                <a:ea typeface="Calibri" pitchFamily="34" charset="0"/>
                <a:cs typeface="Helvetica"/>
              </a:rPr>
              <a:t>L</a:t>
            </a:r>
            <a:r>
              <a:rPr lang="en-US" sz="1400" dirty="0" smtClean="0">
                <a:solidFill>
                  <a:srgbClr val="800080"/>
                </a:solidFill>
                <a:latin typeface="Futura XBlk BT" pitchFamily="34" charset="0"/>
                <a:ea typeface="Calibri" pitchFamily="34" charset="0"/>
                <a:cs typeface="Helvetica"/>
              </a:rPr>
              <a:t>I</a:t>
            </a:r>
            <a:r>
              <a:rPr lang="en-US" sz="1400" dirty="0" smtClean="0">
                <a:solidFill>
                  <a:srgbClr val="0000CC"/>
                </a:solidFill>
                <a:latin typeface="Futura XBlk BT" pitchFamily="34" charset="0"/>
                <a:ea typeface="Calibri" pitchFamily="34" charset="0"/>
                <a:cs typeface="Helvetica"/>
              </a:rPr>
              <a:t>T</a:t>
            </a:r>
            <a:r>
              <a:rPr lang="en-US" sz="1400" dirty="0" smtClean="0">
                <a:solidFill>
                  <a:srgbClr val="FF33CC"/>
                </a:solidFill>
                <a:latin typeface="Futura XBlk BT" pitchFamily="34" charset="0"/>
                <a:ea typeface="Calibri" pitchFamily="34" charset="0"/>
                <a:cs typeface="Helvetica"/>
              </a:rPr>
              <a:t>Y</a:t>
            </a:r>
            <a:r>
              <a:rPr lang="en-US" sz="1400" dirty="0" smtClean="0">
                <a:solidFill>
                  <a:srgbClr val="FF33CC"/>
                </a:solidFill>
              </a:rPr>
              <a:t> </a:t>
            </a:r>
            <a:endParaRPr lang="en-US" sz="1400" i="1" dirty="0" smtClean="0">
              <a:solidFill>
                <a:srgbClr val="000000"/>
              </a:solidFill>
              <a:latin typeface="Garamond" pitchFamily="18" charset="0"/>
              <a:ea typeface="Times New Roman" pitchFamily="18" charset="0"/>
              <a:cs typeface="Gill Sans MT" pitchFamily="34" charset="0"/>
            </a:endParaRPr>
          </a:p>
          <a:p>
            <a:pPr algn="r" eaLnBrk="0" fontAlgn="base" hangingPunct="0">
              <a:spcBef>
                <a:spcPct val="0"/>
              </a:spcBef>
              <a:spcAft>
                <a:spcPct val="0"/>
              </a:spcAft>
            </a:pPr>
            <a:r>
              <a:rPr lang="en-US" sz="1400" i="1" dirty="0" smtClean="0">
                <a:solidFill>
                  <a:srgbClr val="000000"/>
                </a:solidFill>
                <a:latin typeface="Garamond" pitchFamily="18" charset="0"/>
                <a:ea typeface="Times New Roman" pitchFamily="18" charset="0"/>
                <a:cs typeface="Gill Sans MT" pitchFamily="34" charset="0"/>
              </a:rPr>
              <a:t>Enabling good work</a:t>
            </a:r>
            <a:endParaRPr lang="da-DK" sz="1400" dirty="0" smtClean="0">
              <a:solidFill>
                <a:prstClr val="black"/>
              </a:solidFill>
              <a:latin typeface="Arial" pitchFamily="34" charset="0"/>
            </a:endParaRPr>
          </a:p>
        </p:txBody>
      </p:sp>
    </p:spTree>
    <p:extLst>
      <p:ext uri="{BB962C8B-B14F-4D97-AF65-F5344CB8AC3E}">
        <p14:creationId xmlns:p14="http://schemas.microsoft.com/office/powerpoint/2010/main" val="94752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1500174"/>
            <a:ext cx="8424240" cy="4714908"/>
          </a:xfrm>
        </p:spPr>
        <p:txBody>
          <a:bodyPr>
            <a:noAutofit/>
          </a:bodyPr>
          <a:lstStyle/>
          <a:p>
            <a:pPr>
              <a:spcBef>
                <a:spcPts val="1800"/>
              </a:spcBef>
            </a:pPr>
            <a:r>
              <a:rPr lang="en-US" sz="4000" kern="1400" dirty="0" smtClean="0">
                <a:solidFill>
                  <a:prstClr val="black"/>
                </a:solidFill>
                <a:latin typeface="Futura XBlk BT" pitchFamily="34" charset="0"/>
              </a:rPr>
              <a:t>10</a:t>
            </a:r>
            <a:r>
              <a:rPr lang="en-US" sz="800" dirty="0" smtClean="0">
                <a:solidFill>
                  <a:prstClr val="black"/>
                </a:solidFill>
                <a:latin typeface="Futura XBlk BT" pitchFamily="34" charset="0"/>
              </a:rPr>
              <a:t/>
            </a:r>
            <a:br>
              <a:rPr lang="en-US" sz="800" dirty="0" smtClean="0">
                <a:solidFill>
                  <a:prstClr val="black"/>
                </a:solidFill>
                <a:latin typeface="Futura XBlk BT" pitchFamily="34" charset="0"/>
              </a:rPr>
            </a:br>
            <a:r>
              <a:rPr lang="en-US" sz="800" dirty="0" smtClean="0">
                <a:solidFill>
                  <a:prstClr val="black"/>
                </a:solidFill>
                <a:latin typeface="Futura XBlk BT" pitchFamily="34" charset="0"/>
              </a:rPr>
              <a:t/>
            </a:r>
            <a:br>
              <a:rPr lang="en-US" sz="800" dirty="0" smtClean="0">
                <a:solidFill>
                  <a:prstClr val="black"/>
                </a:solidFill>
                <a:latin typeface="Futura XBlk BT" pitchFamily="34" charset="0"/>
              </a:rPr>
            </a:br>
            <a:r>
              <a:rPr lang="en-US" sz="4000" dirty="0" smtClean="0">
                <a:solidFill>
                  <a:prstClr val="black"/>
                </a:solidFill>
                <a:latin typeface="Futura XBlk BT" pitchFamily="34" charset="0"/>
              </a:rPr>
              <a:t>SELECTION PATTERNS, </a:t>
            </a:r>
            <a:br>
              <a:rPr lang="en-US" sz="4000" dirty="0" smtClean="0">
                <a:solidFill>
                  <a:prstClr val="black"/>
                </a:solidFill>
                <a:latin typeface="Futura XBlk BT" pitchFamily="34" charset="0"/>
              </a:rPr>
            </a:br>
            <a:r>
              <a:rPr lang="en-US" sz="4000" dirty="0" smtClean="0">
                <a:solidFill>
                  <a:prstClr val="black"/>
                </a:solidFill>
                <a:latin typeface="Futura XBlk BT" pitchFamily="34" charset="0"/>
              </a:rPr>
              <a:t>COST/BENEFIT RATIOS</a:t>
            </a:r>
            <a:br>
              <a:rPr lang="en-US" sz="4000" dirty="0" smtClean="0">
                <a:solidFill>
                  <a:prstClr val="black"/>
                </a:solidFill>
                <a:latin typeface="Futura XBlk BT" pitchFamily="34" charset="0"/>
              </a:rPr>
            </a:br>
            <a:r>
              <a:rPr lang="en-US" sz="4000" dirty="0" smtClean="0">
                <a:solidFill>
                  <a:prstClr val="black"/>
                </a:solidFill>
                <a:latin typeface="Futura XBlk BT" pitchFamily="34" charset="0"/>
              </a:rPr>
              <a:t>FOR PROPERTIES</a:t>
            </a:r>
            <a:r>
              <a:rPr lang="en-US" sz="3200" dirty="0" smtClean="0">
                <a:solidFill>
                  <a:prstClr val="black"/>
                </a:solidFill>
                <a:latin typeface="Futura XBlk BT" pitchFamily="34" charset="0"/>
              </a:rPr>
              <a:t/>
            </a:r>
            <a:br>
              <a:rPr lang="en-US" sz="3200" dirty="0" smtClean="0">
                <a:solidFill>
                  <a:prstClr val="black"/>
                </a:solidFill>
                <a:latin typeface="Futura XBlk BT" pitchFamily="34" charset="0"/>
              </a:rPr>
            </a:br>
            <a:r>
              <a:rPr lang="en-US" sz="4000" i="1" dirty="0" smtClean="0">
                <a:solidFill>
                  <a:prstClr val="black"/>
                </a:solidFill>
                <a:latin typeface="Garamond" panose="02020404030301010803" pitchFamily="18" charset="0"/>
              </a:rPr>
              <a:t>― and other ultimate drivers of within-species</a:t>
            </a:r>
            <a:br>
              <a:rPr lang="en-US" sz="4000" i="1" dirty="0" smtClean="0">
                <a:solidFill>
                  <a:prstClr val="black"/>
                </a:solidFill>
                <a:latin typeface="Garamond" panose="02020404030301010803" pitchFamily="18" charset="0"/>
              </a:rPr>
            </a:br>
            <a:r>
              <a:rPr lang="en-US" sz="4000" i="1" dirty="0" smtClean="0">
                <a:solidFill>
                  <a:prstClr val="black"/>
                </a:solidFill>
                <a:latin typeface="Garamond" panose="02020404030301010803" pitchFamily="18" charset="0"/>
              </a:rPr>
              <a:t>&amp; between-species differences</a:t>
            </a:r>
            <a:endParaRPr lang="en-US" sz="4000" i="1" dirty="0">
              <a:solidFill>
                <a:prstClr val="black"/>
              </a:solidFill>
              <a:latin typeface="Garamond" panose="02020404030301010803" pitchFamily="18" charset="0"/>
            </a:endParaRPr>
          </a:p>
        </p:txBody>
      </p:sp>
      <p:sp>
        <p:nvSpPr>
          <p:cNvPr id="5" name="Pladsholder til diasnummer 4"/>
          <p:cNvSpPr>
            <a:spLocks noGrp="1"/>
          </p:cNvSpPr>
          <p:nvPr>
            <p:ph type="sldNum" sz="quarter" idx="12"/>
          </p:nvPr>
        </p:nvSpPr>
        <p:spPr/>
        <p:txBody>
          <a:bodyPr/>
          <a:lstStyle/>
          <a:p>
            <a:fld id="{ACEB7656-9849-4073-9CB9-EAB462FBDF4D}" type="slidenum">
              <a:rPr lang="da-DK" smtClean="0">
                <a:solidFill>
                  <a:prstClr val="black">
                    <a:tint val="75000"/>
                  </a:prstClr>
                </a:solidFill>
              </a:rPr>
              <a:pPr/>
              <a:t>219</a:t>
            </a:fld>
            <a:endParaRPr lang="da-DK">
              <a:solidFill>
                <a:prstClr val="black">
                  <a:tint val="75000"/>
                </a:prstClr>
              </a:solidFill>
            </a:endParaRPr>
          </a:p>
        </p:txBody>
      </p:sp>
      <p:sp>
        <p:nvSpPr>
          <p:cNvPr id="7" name="Rectangle 1"/>
          <p:cNvSpPr>
            <a:spLocks noChangeArrowheads="1"/>
          </p:cNvSpPr>
          <p:nvPr/>
        </p:nvSpPr>
        <p:spPr bwMode="auto">
          <a:xfrm>
            <a:off x="6264000" y="252000"/>
            <a:ext cx="255577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en-US" sz="1400" dirty="0" smtClean="0">
                <a:solidFill>
                  <a:srgbClr val="FF0000"/>
                </a:solidFill>
                <a:latin typeface="Futura XBlk BT" pitchFamily="34" charset="0"/>
                <a:ea typeface="Calibri" pitchFamily="34" charset="0"/>
                <a:cs typeface="Helvetica"/>
              </a:rPr>
              <a:t>C</a:t>
            </a:r>
            <a:r>
              <a:rPr lang="en-US" sz="1400" dirty="0" smtClean="0">
                <a:solidFill>
                  <a:srgbClr val="FFC000"/>
                </a:solidFill>
                <a:latin typeface="Futura XBlk BT" pitchFamily="34" charset="0"/>
                <a:ea typeface="Calibri" pitchFamily="34" charset="0"/>
                <a:cs typeface="Helvetica"/>
              </a:rPr>
              <a:t>A</a:t>
            </a:r>
            <a:r>
              <a:rPr lang="en-US" sz="1400" dirty="0" smtClean="0">
                <a:solidFill>
                  <a:srgbClr val="800080"/>
                </a:solidFill>
                <a:latin typeface="Futura XBlk BT" pitchFamily="34" charset="0"/>
                <a:ea typeface="Calibri" pitchFamily="34" charset="0"/>
                <a:cs typeface="Helvetica"/>
              </a:rPr>
              <a:t>P</a:t>
            </a:r>
            <a:r>
              <a:rPr lang="en-US" sz="1400" dirty="0" smtClean="0">
                <a:solidFill>
                  <a:srgbClr val="0000CC"/>
                </a:solidFill>
                <a:latin typeface="Futura XBlk BT" pitchFamily="34" charset="0"/>
                <a:ea typeface="Calibri" pitchFamily="34" charset="0"/>
                <a:cs typeface="Helvetica"/>
              </a:rPr>
              <a:t>A</a:t>
            </a:r>
            <a:r>
              <a:rPr lang="en-US" sz="1400" dirty="0" smtClean="0">
                <a:solidFill>
                  <a:srgbClr val="FF00FF"/>
                </a:solidFill>
                <a:latin typeface="Futura XBlk BT" pitchFamily="34" charset="0"/>
                <a:ea typeface="Calibri" pitchFamily="34" charset="0"/>
                <a:cs typeface="Helvetica"/>
              </a:rPr>
              <a:t>B</a:t>
            </a:r>
            <a:r>
              <a:rPr lang="en-US" sz="1400" dirty="0" smtClean="0">
                <a:solidFill>
                  <a:srgbClr val="FF3300"/>
                </a:solidFill>
                <a:latin typeface="Futura XBlk BT" pitchFamily="34" charset="0"/>
                <a:ea typeface="Calibri" pitchFamily="34" charset="0"/>
                <a:cs typeface="Helvetica"/>
              </a:rPr>
              <a:t>I</a:t>
            </a:r>
            <a:r>
              <a:rPr lang="en-US" sz="1400" dirty="0" smtClean="0">
                <a:solidFill>
                  <a:srgbClr val="FFC000"/>
                </a:solidFill>
                <a:latin typeface="Futura XBlk BT" pitchFamily="34" charset="0"/>
                <a:ea typeface="Calibri" pitchFamily="34" charset="0"/>
                <a:cs typeface="Helvetica"/>
              </a:rPr>
              <a:t>L</a:t>
            </a:r>
            <a:r>
              <a:rPr lang="en-US" sz="1400" dirty="0" smtClean="0">
                <a:solidFill>
                  <a:srgbClr val="800080"/>
                </a:solidFill>
                <a:latin typeface="Futura XBlk BT" pitchFamily="34" charset="0"/>
                <a:ea typeface="Calibri" pitchFamily="34" charset="0"/>
                <a:cs typeface="Helvetica"/>
              </a:rPr>
              <a:t>I</a:t>
            </a:r>
            <a:r>
              <a:rPr lang="en-US" sz="1400" dirty="0" smtClean="0">
                <a:solidFill>
                  <a:srgbClr val="0000CC"/>
                </a:solidFill>
                <a:latin typeface="Futura XBlk BT" pitchFamily="34" charset="0"/>
                <a:ea typeface="Calibri" pitchFamily="34" charset="0"/>
                <a:cs typeface="Helvetica"/>
              </a:rPr>
              <a:t>T</a:t>
            </a:r>
            <a:r>
              <a:rPr lang="en-US" sz="1400" dirty="0" smtClean="0">
                <a:solidFill>
                  <a:srgbClr val="FF33CC"/>
                </a:solidFill>
                <a:latin typeface="Futura XBlk BT" pitchFamily="34" charset="0"/>
                <a:ea typeface="Calibri" pitchFamily="34" charset="0"/>
                <a:cs typeface="Helvetica"/>
              </a:rPr>
              <a:t>Y</a:t>
            </a:r>
            <a:r>
              <a:rPr lang="en-US" sz="1400" dirty="0" smtClean="0">
                <a:solidFill>
                  <a:srgbClr val="FF33CC"/>
                </a:solidFill>
              </a:rPr>
              <a:t> </a:t>
            </a:r>
            <a:endParaRPr lang="en-US" sz="1400" i="1" dirty="0" smtClean="0">
              <a:solidFill>
                <a:srgbClr val="000000"/>
              </a:solidFill>
              <a:latin typeface="Garamond" pitchFamily="18" charset="0"/>
              <a:ea typeface="Times New Roman" pitchFamily="18" charset="0"/>
              <a:cs typeface="Gill Sans MT" pitchFamily="34" charset="0"/>
            </a:endParaRPr>
          </a:p>
          <a:p>
            <a:pPr algn="r" eaLnBrk="0" fontAlgn="base" hangingPunct="0">
              <a:spcBef>
                <a:spcPct val="0"/>
              </a:spcBef>
              <a:spcAft>
                <a:spcPct val="0"/>
              </a:spcAft>
            </a:pPr>
            <a:r>
              <a:rPr lang="en-US" sz="1400" i="1" dirty="0" smtClean="0">
                <a:solidFill>
                  <a:srgbClr val="000000"/>
                </a:solidFill>
                <a:latin typeface="Garamond" pitchFamily="18" charset="0"/>
                <a:ea typeface="Times New Roman" pitchFamily="18" charset="0"/>
                <a:cs typeface="Gill Sans MT" pitchFamily="34" charset="0"/>
              </a:rPr>
              <a:t>Enabling good work</a:t>
            </a:r>
            <a:endParaRPr lang="da-DK" sz="1400" dirty="0" smtClean="0">
              <a:solidFill>
                <a:prstClr val="black"/>
              </a:solidFill>
              <a:latin typeface="Arial" pitchFamily="34" charset="0"/>
            </a:endParaRPr>
          </a:p>
        </p:txBody>
      </p:sp>
    </p:spTree>
    <p:extLst>
      <p:ext uri="{BB962C8B-B14F-4D97-AF65-F5344CB8AC3E}">
        <p14:creationId xmlns:p14="http://schemas.microsoft.com/office/powerpoint/2010/main" val="419475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smtClean="0">
                <a:latin typeface="Futura XBlk BT" panose="020B0903020204020204" pitchFamily="34" charset="0"/>
              </a:rPr>
              <a:t>THE JURY IS STILL OUT, THOUGH</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a:t>Again, that may sound terribly self-evident or banal, but I believe “the jury is still </a:t>
            </a:r>
            <a:r>
              <a:rPr lang="en-US" dirty="0" smtClean="0"/>
              <a:t>out on this one”: there </a:t>
            </a:r>
            <a:r>
              <a:rPr lang="en-US" dirty="0"/>
              <a:t>is not yet any consensus, and </a:t>
            </a:r>
            <a:endParaRPr lang="en-US" dirty="0" smtClean="0"/>
          </a:p>
          <a:p>
            <a:pPr marL="342000" indent="-457200">
              <a:spcBef>
                <a:spcPts val="600"/>
              </a:spcBef>
              <a:buNone/>
            </a:pPr>
            <a:r>
              <a:rPr lang="en-US" b="1" dirty="0" smtClean="0"/>
              <a:t>rival </a:t>
            </a:r>
            <a:r>
              <a:rPr lang="en-US" b="1" dirty="0"/>
              <a:t>candidates for an explanation ― </a:t>
            </a:r>
            <a:endParaRPr lang="en-US" b="1" dirty="0" smtClean="0"/>
          </a:p>
          <a:p>
            <a:pPr marL="342000" indent="-457200">
              <a:spcBef>
                <a:spcPts val="600"/>
              </a:spcBef>
              <a:buNone/>
            </a:pPr>
            <a:r>
              <a:rPr lang="en-US" b="1" dirty="0" smtClean="0"/>
              <a:t>such </a:t>
            </a:r>
            <a:r>
              <a:rPr lang="en-US" b="1" dirty="0"/>
              <a:t>as a “domain-general” (as opposed to “domain-specific”) brain module ― </a:t>
            </a:r>
            <a:endParaRPr lang="en-US" b="1" dirty="0" smtClean="0"/>
          </a:p>
          <a:p>
            <a:pPr marL="342000" indent="-457200">
              <a:spcBef>
                <a:spcPts val="600"/>
              </a:spcBef>
              <a:buNone/>
            </a:pPr>
            <a:r>
              <a:rPr lang="en-US" b="1" dirty="0" smtClean="0"/>
              <a:t>are probably still </a:t>
            </a:r>
            <a:r>
              <a:rPr lang="en-US" b="1" dirty="0"/>
              <a:t>being considered in some quarters.</a:t>
            </a:r>
            <a:endParaRPr lang="da-DK" b="1" dirty="0"/>
          </a:p>
        </p:txBody>
      </p:sp>
      <p:sp>
        <p:nvSpPr>
          <p:cNvPr id="4" name="Pladsholder til diasnummer 3"/>
          <p:cNvSpPr>
            <a:spLocks noGrp="1"/>
          </p:cNvSpPr>
          <p:nvPr>
            <p:ph type="sldNum" sz="quarter" idx="12"/>
          </p:nvPr>
        </p:nvSpPr>
        <p:spPr/>
        <p:txBody>
          <a:bodyPr/>
          <a:lstStyle/>
          <a:p>
            <a:fld id="{8E15ED7A-7D97-43EF-A7D1-975E9F0ACDAC}" type="slidenum">
              <a:rPr lang="da-DK" smtClean="0"/>
              <a:t>22</a:t>
            </a:fld>
            <a:endParaRPr lang="da-DK" dirty="0"/>
          </a:p>
        </p:txBody>
      </p:sp>
    </p:spTree>
    <p:extLst>
      <p:ext uri="{BB962C8B-B14F-4D97-AF65-F5344CB8AC3E}">
        <p14:creationId xmlns:p14="http://schemas.microsoft.com/office/powerpoint/2010/main" val="92110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570186"/>
          </a:xfrm>
        </p:spPr>
        <p:txBody>
          <a:bodyPr>
            <a:noAutofit/>
          </a:bodyPr>
          <a:lstStyle/>
          <a:p>
            <a:r>
              <a:rPr lang="en-US" sz="2800" dirty="0">
                <a:latin typeface="Futura XBlk BT" panose="020B0903020204020204" pitchFamily="34" charset="0"/>
              </a:rPr>
              <a:t>WHAT DRIVES “WITHIN-SPECIES” DIFFERENTIATION</a:t>
            </a:r>
            <a:br>
              <a:rPr lang="en-US" sz="2800" dirty="0">
                <a:latin typeface="Futura XBlk BT" panose="020B0903020204020204" pitchFamily="34" charset="0"/>
              </a:rPr>
            </a:br>
            <a:r>
              <a:rPr lang="en-US" sz="2800" dirty="0">
                <a:latin typeface="Futura XBlk BT" panose="020B0903020204020204" pitchFamily="34" charset="0"/>
              </a:rPr>
              <a:t>OF HUMAN COGNITIVE ABILITIES</a:t>
            </a:r>
            <a:r>
              <a:rPr lang="en-US" sz="2800" dirty="0" smtClean="0">
                <a:latin typeface="Futura XBlk BT" panose="020B0903020204020204" pitchFamily="34" charset="0"/>
              </a:rPr>
              <a:t>?</a:t>
            </a:r>
            <a:endParaRPr lang="da-DK" sz="2800" dirty="0">
              <a:latin typeface="Futura XBlk BT" panose="020B0903020204020204" pitchFamily="34" charset="0"/>
            </a:endParaRPr>
          </a:p>
        </p:txBody>
      </p:sp>
      <p:sp>
        <p:nvSpPr>
          <p:cNvPr id="3" name="Pladsholder til indhold 2"/>
          <p:cNvSpPr>
            <a:spLocks noGrp="1"/>
          </p:cNvSpPr>
          <p:nvPr>
            <p:ph idx="1"/>
          </p:nvPr>
        </p:nvSpPr>
        <p:spPr>
          <a:xfrm>
            <a:off x="457200" y="1988840"/>
            <a:ext cx="8229600" cy="4137323"/>
          </a:xfrm>
        </p:spPr>
        <p:txBody>
          <a:bodyPr anchor="ctr">
            <a:normAutofit fontScale="92500" lnSpcReduction="10000"/>
          </a:bodyPr>
          <a:lstStyle/>
          <a:p>
            <a:pPr marL="342000" indent="-457200">
              <a:spcBef>
                <a:spcPts val="600"/>
              </a:spcBef>
              <a:buNone/>
            </a:pPr>
            <a:r>
              <a:rPr lang="en-US" dirty="0"/>
              <a:t>We (or rather I) just spoke at some length about differing human cognitive abilities and why they, statistically speaking, are </a:t>
            </a:r>
            <a:r>
              <a:rPr lang="en-US" b="1" dirty="0"/>
              <a:t>positively coordinated</a:t>
            </a:r>
            <a:r>
              <a:rPr lang="en-US" dirty="0"/>
              <a:t> </a:t>
            </a:r>
            <a:endParaRPr lang="en-US" dirty="0" smtClean="0"/>
          </a:p>
          <a:p>
            <a:pPr marL="342000" indent="-457200">
              <a:spcBef>
                <a:spcPts val="600"/>
              </a:spcBef>
              <a:buNone/>
            </a:pPr>
            <a:r>
              <a:rPr lang="en-US" dirty="0" smtClean="0"/>
              <a:t>― and </a:t>
            </a:r>
            <a:r>
              <a:rPr lang="en-US" dirty="0"/>
              <a:t>I claimed (perhaps foolhardily) that the </a:t>
            </a:r>
            <a:r>
              <a:rPr lang="en-US" b="1" dirty="0"/>
              <a:t>proximate cause</a:t>
            </a:r>
            <a:r>
              <a:rPr lang="en-US" dirty="0"/>
              <a:t> must be that</a:t>
            </a:r>
          </a:p>
          <a:p>
            <a:pPr marL="342000" indent="-457200">
              <a:spcBef>
                <a:spcPts val="600"/>
              </a:spcBef>
              <a:buNone/>
            </a:pPr>
            <a:r>
              <a:rPr lang="en-US" i="1" dirty="0"/>
              <a:t>if</a:t>
            </a:r>
            <a:r>
              <a:rPr lang="en-US" dirty="0"/>
              <a:t> brain module 1 contains a larger number of neurons in </a:t>
            </a:r>
            <a:r>
              <a:rPr lang="en-US" dirty="0" smtClean="0"/>
              <a:t>person NN </a:t>
            </a:r>
            <a:r>
              <a:rPr lang="en-US" dirty="0"/>
              <a:t>than in </a:t>
            </a:r>
            <a:r>
              <a:rPr lang="en-US" dirty="0" smtClean="0"/>
              <a:t>person MM</a:t>
            </a:r>
            <a:r>
              <a:rPr lang="en-US" dirty="0"/>
              <a:t>,</a:t>
            </a:r>
          </a:p>
          <a:p>
            <a:pPr marL="342000" indent="-457200">
              <a:spcBef>
                <a:spcPts val="600"/>
              </a:spcBef>
              <a:buNone/>
            </a:pPr>
            <a:r>
              <a:rPr lang="en-US" i="1" dirty="0"/>
              <a:t>then</a:t>
            </a:r>
            <a:r>
              <a:rPr lang="en-US" dirty="0"/>
              <a:t> the same will tend be true for all their other </a:t>
            </a:r>
            <a:r>
              <a:rPr lang="en-US" dirty="0" smtClean="0"/>
              <a:t>brain modules </a:t>
            </a:r>
            <a:r>
              <a:rPr lang="en-US" dirty="0"/>
              <a:t>(2, 3, &amp;c</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220</a:t>
            </a:fld>
            <a:endParaRPr lang="da-DK" dirty="0"/>
          </a:p>
        </p:txBody>
      </p:sp>
    </p:spTree>
    <p:extLst>
      <p:ext uri="{BB962C8B-B14F-4D97-AF65-F5344CB8AC3E}">
        <p14:creationId xmlns:p14="http://schemas.microsoft.com/office/powerpoint/2010/main" val="404025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WHAT ARE THE </a:t>
            </a:r>
            <a:br>
              <a:rPr lang="da-DK" sz="3200" dirty="0" smtClean="0">
                <a:latin typeface="Futura XBlk BT" panose="020B0903020204020204" pitchFamily="34" charset="0"/>
              </a:rPr>
            </a:br>
            <a:r>
              <a:rPr lang="en-US" sz="3200" dirty="0" smtClean="0">
                <a:solidFill>
                  <a:prstClr val="black"/>
                </a:solidFill>
                <a:latin typeface="Futura XBlk BT" panose="020B0903020204020204" pitchFamily="34" charset="0"/>
              </a:rPr>
              <a:t>“</a:t>
            </a:r>
            <a:r>
              <a:rPr lang="da-DK" sz="3200" dirty="0" smtClean="0">
                <a:latin typeface="Futura XBlk BT" panose="020B0903020204020204" pitchFamily="34" charset="0"/>
              </a:rPr>
              <a:t>ULTIMATE” CAUSES?</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lstStyle/>
          <a:p>
            <a:pPr marL="342000" lvl="0" indent="-457200">
              <a:spcBef>
                <a:spcPts val="600"/>
              </a:spcBef>
              <a:buNone/>
            </a:pPr>
            <a:r>
              <a:rPr lang="en-US" dirty="0">
                <a:solidFill>
                  <a:prstClr val="black"/>
                </a:solidFill>
              </a:rPr>
              <a:t>But what are the </a:t>
            </a:r>
            <a:r>
              <a:rPr lang="en-US" b="1" dirty="0">
                <a:solidFill>
                  <a:prstClr val="black"/>
                </a:solidFill>
              </a:rPr>
              <a:t>ultimate</a:t>
            </a:r>
            <a:r>
              <a:rPr lang="en-US" dirty="0">
                <a:solidFill>
                  <a:prstClr val="black"/>
                </a:solidFill>
              </a:rPr>
              <a:t> causes for this?</a:t>
            </a:r>
          </a:p>
          <a:p>
            <a:pPr marL="342000" lvl="0" indent="-457200">
              <a:spcBef>
                <a:spcPts val="600"/>
              </a:spcBef>
              <a:buNone/>
            </a:pPr>
            <a:r>
              <a:rPr lang="en-US" dirty="0" smtClean="0">
                <a:solidFill>
                  <a:prstClr val="black"/>
                </a:solidFill>
              </a:rPr>
              <a:t>How come </a:t>
            </a:r>
            <a:r>
              <a:rPr lang="en-US" b="1" dirty="0" smtClean="0">
                <a:solidFill>
                  <a:prstClr val="black"/>
                </a:solidFill>
              </a:rPr>
              <a:t>evolution</a:t>
            </a:r>
            <a:r>
              <a:rPr lang="en-US" dirty="0" smtClean="0">
                <a:solidFill>
                  <a:prstClr val="black"/>
                </a:solidFill>
              </a:rPr>
              <a:t> created </a:t>
            </a:r>
            <a:r>
              <a:rPr lang="en-US" dirty="0">
                <a:solidFill>
                  <a:prstClr val="black"/>
                </a:solidFill>
              </a:rPr>
              <a:t>abilities </a:t>
            </a:r>
            <a:r>
              <a:rPr lang="en-US" dirty="0" smtClean="0">
                <a:solidFill>
                  <a:prstClr val="black"/>
                </a:solidFill>
              </a:rPr>
              <a:t>which: </a:t>
            </a:r>
          </a:p>
          <a:p>
            <a:pPr>
              <a:spcBef>
                <a:spcPts val="600"/>
              </a:spcBef>
            </a:pPr>
            <a:r>
              <a:rPr lang="en-US" dirty="0" smtClean="0">
                <a:solidFill>
                  <a:prstClr val="black"/>
                </a:solidFill>
              </a:rPr>
              <a:t>from </a:t>
            </a:r>
            <a:r>
              <a:rPr lang="en-US" dirty="0">
                <a:solidFill>
                  <a:prstClr val="black"/>
                </a:solidFill>
              </a:rPr>
              <a:t>a qualitative point of view, appear to be </a:t>
            </a:r>
            <a:r>
              <a:rPr lang="en-US" dirty="0" smtClean="0">
                <a:solidFill>
                  <a:prstClr val="black"/>
                </a:solidFill>
              </a:rPr>
              <a:t>identical, but can</a:t>
            </a:r>
            <a:endParaRPr lang="en-US" dirty="0">
              <a:solidFill>
                <a:prstClr val="black"/>
              </a:solidFill>
            </a:endParaRPr>
          </a:p>
          <a:p>
            <a:pPr>
              <a:spcBef>
                <a:spcPts val="600"/>
              </a:spcBef>
            </a:pPr>
            <a:r>
              <a:rPr lang="en-US" dirty="0">
                <a:solidFill>
                  <a:prstClr val="black"/>
                </a:solidFill>
              </a:rPr>
              <a:t>have quantitatively different strengths in single </a:t>
            </a:r>
            <a:r>
              <a:rPr lang="en-US" dirty="0" smtClean="0">
                <a:solidFill>
                  <a:prstClr val="black"/>
                </a:solidFill>
              </a:rPr>
              <a:t>individuals, and yet</a:t>
            </a:r>
            <a:endParaRPr lang="en-US" dirty="0">
              <a:solidFill>
                <a:prstClr val="black"/>
              </a:solidFill>
            </a:endParaRPr>
          </a:p>
          <a:p>
            <a:pPr>
              <a:spcBef>
                <a:spcPts val="600"/>
              </a:spcBef>
            </a:pPr>
            <a:r>
              <a:rPr lang="en-US" dirty="0" smtClean="0">
                <a:solidFill>
                  <a:prstClr val="black"/>
                </a:solidFill>
              </a:rPr>
              <a:t>still </a:t>
            </a:r>
            <a:r>
              <a:rPr lang="en-US" dirty="0">
                <a:solidFill>
                  <a:prstClr val="black"/>
                </a:solidFill>
              </a:rPr>
              <a:t>remain positively correlated (in “the big picture</a:t>
            </a:r>
            <a:r>
              <a:rPr lang="en-US" dirty="0" smtClean="0">
                <a:solidFill>
                  <a:prstClr val="black"/>
                </a:solidFill>
              </a:rPr>
              <a:t>”)?</a:t>
            </a:r>
            <a:endParaRPr lang="en-US" dirty="0">
              <a:solidFill>
                <a:prstClr val="black"/>
              </a:solidFill>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t>221</a:t>
            </a:fld>
            <a:endParaRPr lang="da-DK" dirty="0"/>
          </a:p>
        </p:txBody>
      </p:sp>
    </p:spTree>
    <p:extLst>
      <p:ext uri="{BB962C8B-B14F-4D97-AF65-F5344CB8AC3E}">
        <p14:creationId xmlns:p14="http://schemas.microsoft.com/office/powerpoint/2010/main" val="139035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74638"/>
            <a:ext cx="8496944" cy="1426170"/>
          </a:xfrm>
        </p:spPr>
        <p:txBody>
          <a:bodyPr>
            <a:normAutofit/>
          </a:bodyPr>
          <a:lstStyle/>
          <a:p>
            <a:r>
              <a:rPr lang="en-US" sz="2600" dirty="0">
                <a:latin typeface="Futura XBlk BT" panose="020B0903020204020204" pitchFamily="34" charset="0"/>
              </a:rPr>
              <a:t>BETWEEN-SPECIES </a:t>
            </a:r>
            <a:r>
              <a:rPr lang="en-US" sz="3600" i="1" dirty="0">
                <a:latin typeface="Garamond" panose="02020404030301010803" pitchFamily="18" charset="0"/>
              </a:rPr>
              <a:t>&amp;</a:t>
            </a:r>
            <a:r>
              <a:rPr lang="en-US" sz="2600" dirty="0">
                <a:latin typeface="Futura XBlk BT" panose="020B0903020204020204" pitchFamily="34" charset="0"/>
              </a:rPr>
              <a:t> WITHIN-SPECIES </a:t>
            </a:r>
            <a:br>
              <a:rPr lang="en-US" sz="2600" dirty="0">
                <a:latin typeface="Futura XBlk BT" panose="020B0903020204020204" pitchFamily="34" charset="0"/>
              </a:rPr>
            </a:br>
            <a:r>
              <a:rPr lang="en-US" sz="2600" dirty="0">
                <a:latin typeface="Futura XBlk BT" panose="020B0903020204020204" pitchFamily="34" charset="0"/>
              </a:rPr>
              <a:t>DIFFERENTIATION SHARE THE SAME </a:t>
            </a:r>
            <a:r>
              <a:rPr lang="en-US" sz="2600" dirty="0" smtClean="0">
                <a:latin typeface="Futura XBlk BT" panose="020B0903020204020204" pitchFamily="34" charset="0"/>
              </a:rPr>
              <a:t>DRIVERS</a:t>
            </a:r>
            <a:endParaRPr lang="da-DK" sz="2600" dirty="0">
              <a:latin typeface="Futura XBlk BT" panose="020B0903020204020204" pitchFamily="34" charset="0"/>
            </a:endParaRPr>
          </a:p>
        </p:txBody>
      </p:sp>
      <p:sp>
        <p:nvSpPr>
          <p:cNvPr id="3" name="Pladsholder til indhold 2"/>
          <p:cNvSpPr>
            <a:spLocks noGrp="1"/>
          </p:cNvSpPr>
          <p:nvPr>
            <p:ph idx="1"/>
          </p:nvPr>
        </p:nvSpPr>
        <p:spPr>
          <a:xfrm>
            <a:off x="457200" y="1772816"/>
            <a:ext cx="8229600" cy="4353347"/>
          </a:xfrm>
        </p:spPr>
        <p:txBody>
          <a:bodyPr anchor="ctr"/>
          <a:lstStyle/>
          <a:p>
            <a:pPr marL="342000" indent="-457200">
              <a:spcBef>
                <a:spcPts val="600"/>
              </a:spcBef>
              <a:buNone/>
            </a:pPr>
            <a:r>
              <a:rPr lang="en-US" dirty="0"/>
              <a:t>Or, in other words: </a:t>
            </a:r>
            <a:r>
              <a:rPr lang="en-US" b="1" dirty="0"/>
              <a:t>What sort of processes drive within-species differentiation?</a:t>
            </a:r>
          </a:p>
          <a:p>
            <a:pPr marL="342000" indent="-457200">
              <a:spcBef>
                <a:spcPts val="600"/>
              </a:spcBef>
              <a:buNone/>
            </a:pPr>
            <a:r>
              <a:rPr lang="en-US" dirty="0"/>
              <a:t>The short answer is: Basically the same kinds of processes </a:t>
            </a:r>
            <a:r>
              <a:rPr lang="en-US" dirty="0" smtClean="0"/>
              <a:t>that have driven </a:t>
            </a:r>
            <a:r>
              <a:rPr lang="en-US" dirty="0"/>
              <a:t>between-species differences.</a:t>
            </a:r>
          </a:p>
          <a:p>
            <a:pPr marL="342000" indent="-457200">
              <a:spcBef>
                <a:spcPts val="600"/>
              </a:spcBef>
              <a:buNone/>
            </a:pPr>
            <a:r>
              <a:rPr lang="en-US" dirty="0"/>
              <a:t>The purpose of this “chapter” is to take a look at some of them</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222</a:t>
            </a:fld>
            <a:endParaRPr lang="da-DK" dirty="0"/>
          </a:p>
        </p:txBody>
      </p:sp>
    </p:spTree>
    <p:extLst>
      <p:ext uri="{BB962C8B-B14F-4D97-AF65-F5344CB8AC3E}">
        <p14:creationId xmlns:p14="http://schemas.microsoft.com/office/powerpoint/2010/main" val="14107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CHAPTER 9 SUBHEADINGS (1)</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a:bodyPr>
          <a:lstStyle/>
          <a:p>
            <a:pPr marL="514350" indent="-514350">
              <a:spcBef>
                <a:spcPts val="300"/>
              </a:spcBef>
              <a:buFont typeface="+mj-lt"/>
              <a:buAutoNum type="arabicPeriod"/>
            </a:pPr>
            <a:r>
              <a:rPr lang="en-US" dirty="0">
                <a:latin typeface="Garamond" panose="02020404030301010803" pitchFamily="18" charset="0"/>
              </a:rPr>
              <a:t>Life</a:t>
            </a:r>
          </a:p>
          <a:p>
            <a:pPr marL="514350" indent="-514350">
              <a:spcBef>
                <a:spcPts val="300"/>
              </a:spcBef>
              <a:buFont typeface="+mj-lt"/>
              <a:buAutoNum type="arabicPeriod"/>
            </a:pPr>
            <a:r>
              <a:rPr lang="en-US" dirty="0">
                <a:latin typeface="Garamond" panose="02020404030301010803" pitchFamily="18" charset="0"/>
              </a:rPr>
              <a:t>Cells &amp; genes &amp; cell specialization</a:t>
            </a:r>
          </a:p>
          <a:p>
            <a:pPr marL="514350" indent="-514350">
              <a:spcBef>
                <a:spcPts val="300"/>
              </a:spcBef>
              <a:buFont typeface="+mj-lt"/>
              <a:buAutoNum type="arabicPeriod"/>
            </a:pPr>
            <a:r>
              <a:rPr lang="en-US" dirty="0">
                <a:latin typeface="Garamond" panose="02020404030301010803" pitchFamily="18" charset="0"/>
              </a:rPr>
              <a:t>Evolution</a:t>
            </a:r>
          </a:p>
          <a:p>
            <a:pPr marL="514350" indent="-514350">
              <a:spcBef>
                <a:spcPts val="300"/>
              </a:spcBef>
              <a:buFont typeface="+mj-lt"/>
              <a:buAutoNum type="arabicPeriod"/>
            </a:pPr>
            <a:r>
              <a:rPr lang="en-US" dirty="0">
                <a:latin typeface="Garamond" panose="02020404030301010803" pitchFamily="18" charset="0"/>
              </a:rPr>
              <a:t>Proximate &amp; ultimate causes why within-species differentiation of properties (and many behaviors) tends to conform to a bell </a:t>
            </a:r>
            <a:r>
              <a:rPr lang="en-US" dirty="0" smtClean="0">
                <a:latin typeface="Garamond" panose="02020404030301010803" pitchFamily="18" charset="0"/>
              </a:rPr>
              <a:t>curve</a:t>
            </a:r>
          </a:p>
          <a:p>
            <a:pPr marL="514350" indent="-514350">
              <a:spcBef>
                <a:spcPts val="300"/>
              </a:spcBef>
              <a:buFont typeface="+mj-lt"/>
              <a:buAutoNum type="arabicPeriod"/>
            </a:pPr>
            <a:r>
              <a:rPr lang="en-US" dirty="0">
                <a:latin typeface="Garamond" panose="02020404030301010803" pitchFamily="18" charset="0"/>
              </a:rPr>
              <a:t>Evolutionary selection </a:t>
            </a:r>
            <a:r>
              <a:rPr lang="en-US" dirty="0" smtClean="0">
                <a:latin typeface="Garamond" panose="02020404030301010803" pitchFamily="18" charset="0"/>
              </a:rPr>
              <a:t>patterns</a:t>
            </a:r>
            <a:endParaRPr lang="en-US" dirty="0">
              <a:latin typeface="Garamond" panose="02020404030301010803" pitchFamily="18" charset="0"/>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t>223</a:t>
            </a:fld>
            <a:endParaRPr lang="da-DK" dirty="0"/>
          </a:p>
        </p:txBody>
      </p:sp>
    </p:spTree>
    <p:extLst>
      <p:ext uri="{BB962C8B-B14F-4D97-AF65-F5344CB8AC3E}">
        <p14:creationId xmlns:p14="http://schemas.microsoft.com/office/powerpoint/2010/main" val="299965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CHAPTER 9 SUBHEADINGS (2)</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a:bodyPr>
          <a:lstStyle/>
          <a:p>
            <a:pPr marL="514350" indent="-514350">
              <a:spcBef>
                <a:spcPts val="300"/>
              </a:spcBef>
              <a:buFont typeface="+mj-lt"/>
              <a:buAutoNum type="arabicPeriod" startAt="6"/>
            </a:pPr>
            <a:r>
              <a:rPr lang="en-US" dirty="0" smtClean="0">
                <a:latin typeface="Garamond" panose="02020404030301010803" pitchFamily="18" charset="0"/>
              </a:rPr>
              <a:t>Evolutionary </a:t>
            </a:r>
            <a:r>
              <a:rPr lang="en-US" dirty="0">
                <a:latin typeface="Garamond" panose="02020404030301010803" pitchFamily="18" charset="0"/>
              </a:rPr>
              <a:t>selection patterns </a:t>
            </a:r>
            <a:r>
              <a:rPr lang="en-US" dirty="0" smtClean="0">
                <a:latin typeface="Garamond" panose="02020404030301010803" pitchFamily="18" charset="0"/>
              </a:rPr>
              <a:t>&amp; human gender differentiation</a:t>
            </a:r>
            <a:endParaRPr lang="en-US" dirty="0">
              <a:latin typeface="Garamond" panose="02020404030301010803" pitchFamily="18" charset="0"/>
            </a:endParaRPr>
          </a:p>
          <a:p>
            <a:pPr marL="514350" indent="-514350">
              <a:spcBef>
                <a:spcPts val="300"/>
              </a:spcBef>
              <a:buFont typeface="+mj-lt"/>
              <a:buAutoNum type="arabicPeriod" startAt="6"/>
            </a:pPr>
            <a:r>
              <a:rPr lang="en-US" dirty="0">
                <a:latin typeface="Garamond" panose="02020404030301010803" pitchFamily="18" charset="0"/>
              </a:rPr>
              <a:t>Directional selection &amp; whole-species </a:t>
            </a:r>
            <a:r>
              <a:rPr lang="en-US" dirty="0" smtClean="0">
                <a:latin typeface="Garamond" panose="02020404030301010803" pitchFamily="18" charset="0"/>
              </a:rPr>
              <a:t>evolution</a:t>
            </a:r>
          </a:p>
          <a:p>
            <a:pPr marL="514350" indent="-514350">
              <a:spcBef>
                <a:spcPts val="300"/>
              </a:spcBef>
              <a:buFont typeface="+mj-lt"/>
              <a:buAutoNum type="arabicPeriod" startAt="6"/>
            </a:pPr>
            <a:r>
              <a:rPr lang="en-US" dirty="0">
                <a:latin typeface="Garamond" panose="02020404030301010803" pitchFamily="18" charset="0"/>
              </a:rPr>
              <a:t>Quantity, quality, proportionality:</a:t>
            </a:r>
            <a:br>
              <a:rPr lang="en-US" dirty="0">
                <a:latin typeface="Garamond" panose="02020404030301010803" pitchFamily="18" charset="0"/>
              </a:rPr>
            </a:br>
            <a:r>
              <a:rPr lang="en-US" dirty="0">
                <a:latin typeface="Garamond" panose="02020404030301010803" pitchFamily="18" charset="0"/>
              </a:rPr>
              <a:t>Brain size &amp; number of neurons</a:t>
            </a:r>
          </a:p>
          <a:p>
            <a:pPr marL="514350" indent="-514350">
              <a:spcBef>
                <a:spcPts val="300"/>
              </a:spcBef>
              <a:buFont typeface="+mj-lt"/>
              <a:buAutoNum type="arabicPeriod" startAt="6"/>
            </a:pPr>
            <a:r>
              <a:rPr lang="en-US" dirty="0">
                <a:latin typeface="Garamond" panose="02020404030301010803" pitchFamily="18" charset="0"/>
              </a:rPr>
              <a:t>Natural (and, where present, sexual) selection never </a:t>
            </a:r>
            <a:r>
              <a:rPr lang="en-US" dirty="0" smtClean="0">
                <a:latin typeface="Garamond" panose="02020404030301010803" pitchFamily="18" charset="0"/>
              </a:rPr>
              <a:t>ends</a:t>
            </a:r>
            <a:endParaRPr lang="en-US" dirty="0">
              <a:latin typeface="Garamond" panose="02020404030301010803" pitchFamily="18" charset="0"/>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t>224</a:t>
            </a:fld>
            <a:endParaRPr lang="da-DK" dirty="0"/>
          </a:p>
        </p:txBody>
      </p:sp>
    </p:spTree>
    <p:extLst>
      <p:ext uri="{BB962C8B-B14F-4D97-AF65-F5344CB8AC3E}">
        <p14:creationId xmlns:p14="http://schemas.microsoft.com/office/powerpoint/2010/main" val="219212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1500174"/>
            <a:ext cx="8424240" cy="4714908"/>
          </a:xfrm>
        </p:spPr>
        <p:txBody>
          <a:bodyPr>
            <a:noAutofit/>
          </a:bodyPr>
          <a:lstStyle/>
          <a:p>
            <a:pPr>
              <a:spcBef>
                <a:spcPts val="1800"/>
              </a:spcBef>
            </a:pPr>
            <a:r>
              <a:rPr lang="en-US" sz="4000" dirty="0" smtClean="0">
                <a:solidFill>
                  <a:prstClr val="black"/>
                </a:solidFill>
                <a:latin typeface="Garamond" panose="02020404030301010803" pitchFamily="18" charset="0"/>
              </a:rPr>
              <a:t>Life</a:t>
            </a:r>
            <a:endParaRPr lang="en-US" sz="4000" dirty="0">
              <a:solidFill>
                <a:prstClr val="black"/>
              </a:solidFill>
              <a:latin typeface="Garamond" panose="02020404030301010803" pitchFamily="18" charset="0"/>
            </a:endParaRPr>
          </a:p>
        </p:txBody>
      </p:sp>
      <p:sp>
        <p:nvSpPr>
          <p:cNvPr id="5" name="Pladsholder til diasnummer 4"/>
          <p:cNvSpPr>
            <a:spLocks noGrp="1"/>
          </p:cNvSpPr>
          <p:nvPr>
            <p:ph type="sldNum" sz="quarter" idx="12"/>
          </p:nvPr>
        </p:nvSpPr>
        <p:spPr/>
        <p:txBody>
          <a:bodyPr/>
          <a:lstStyle/>
          <a:p>
            <a:fld id="{ACEB7656-9849-4073-9CB9-EAB462FBDF4D}" type="slidenum">
              <a:rPr lang="da-DK" smtClean="0">
                <a:solidFill>
                  <a:prstClr val="black">
                    <a:tint val="75000"/>
                  </a:prstClr>
                </a:solidFill>
              </a:rPr>
              <a:pPr/>
              <a:t>225</a:t>
            </a:fld>
            <a:endParaRPr lang="da-DK">
              <a:solidFill>
                <a:prstClr val="black">
                  <a:tint val="75000"/>
                </a:prstClr>
              </a:solidFill>
            </a:endParaRPr>
          </a:p>
        </p:txBody>
      </p:sp>
      <p:sp>
        <p:nvSpPr>
          <p:cNvPr id="7" name="Rectangle 1"/>
          <p:cNvSpPr>
            <a:spLocks noChangeArrowheads="1"/>
          </p:cNvSpPr>
          <p:nvPr/>
        </p:nvSpPr>
        <p:spPr bwMode="auto">
          <a:xfrm>
            <a:off x="6264000" y="252000"/>
            <a:ext cx="255577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en-US" sz="1400" dirty="0" smtClean="0">
                <a:solidFill>
                  <a:srgbClr val="FF0000"/>
                </a:solidFill>
                <a:latin typeface="Futura XBlk BT" pitchFamily="34" charset="0"/>
                <a:ea typeface="Calibri" pitchFamily="34" charset="0"/>
                <a:cs typeface="Helvetica"/>
              </a:rPr>
              <a:t>C</a:t>
            </a:r>
            <a:r>
              <a:rPr lang="en-US" sz="1400" dirty="0" smtClean="0">
                <a:solidFill>
                  <a:srgbClr val="FFC000"/>
                </a:solidFill>
                <a:latin typeface="Futura XBlk BT" pitchFamily="34" charset="0"/>
                <a:ea typeface="Calibri" pitchFamily="34" charset="0"/>
                <a:cs typeface="Helvetica"/>
              </a:rPr>
              <a:t>A</a:t>
            </a:r>
            <a:r>
              <a:rPr lang="en-US" sz="1400" dirty="0" smtClean="0">
                <a:solidFill>
                  <a:srgbClr val="800080"/>
                </a:solidFill>
                <a:latin typeface="Futura XBlk BT" pitchFamily="34" charset="0"/>
                <a:ea typeface="Calibri" pitchFamily="34" charset="0"/>
                <a:cs typeface="Helvetica"/>
              </a:rPr>
              <a:t>P</a:t>
            </a:r>
            <a:r>
              <a:rPr lang="en-US" sz="1400" dirty="0" smtClean="0">
                <a:solidFill>
                  <a:srgbClr val="0000CC"/>
                </a:solidFill>
                <a:latin typeface="Futura XBlk BT" pitchFamily="34" charset="0"/>
                <a:ea typeface="Calibri" pitchFamily="34" charset="0"/>
                <a:cs typeface="Helvetica"/>
              </a:rPr>
              <a:t>A</a:t>
            </a:r>
            <a:r>
              <a:rPr lang="en-US" sz="1400" dirty="0" smtClean="0">
                <a:solidFill>
                  <a:srgbClr val="FF00FF"/>
                </a:solidFill>
                <a:latin typeface="Futura XBlk BT" pitchFamily="34" charset="0"/>
                <a:ea typeface="Calibri" pitchFamily="34" charset="0"/>
                <a:cs typeface="Helvetica"/>
              </a:rPr>
              <a:t>B</a:t>
            </a:r>
            <a:r>
              <a:rPr lang="en-US" sz="1400" dirty="0" smtClean="0">
                <a:solidFill>
                  <a:srgbClr val="FF3300"/>
                </a:solidFill>
                <a:latin typeface="Futura XBlk BT" pitchFamily="34" charset="0"/>
                <a:ea typeface="Calibri" pitchFamily="34" charset="0"/>
                <a:cs typeface="Helvetica"/>
              </a:rPr>
              <a:t>I</a:t>
            </a:r>
            <a:r>
              <a:rPr lang="en-US" sz="1400" dirty="0" smtClean="0">
                <a:solidFill>
                  <a:srgbClr val="FFC000"/>
                </a:solidFill>
                <a:latin typeface="Futura XBlk BT" pitchFamily="34" charset="0"/>
                <a:ea typeface="Calibri" pitchFamily="34" charset="0"/>
                <a:cs typeface="Helvetica"/>
              </a:rPr>
              <a:t>L</a:t>
            </a:r>
            <a:r>
              <a:rPr lang="en-US" sz="1400" dirty="0" smtClean="0">
                <a:solidFill>
                  <a:srgbClr val="800080"/>
                </a:solidFill>
                <a:latin typeface="Futura XBlk BT" pitchFamily="34" charset="0"/>
                <a:ea typeface="Calibri" pitchFamily="34" charset="0"/>
                <a:cs typeface="Helvetica"/>
              </a:rPr>
              <a:t>I</a:t>
            </a:r>
            <a:r>
              <a:rPr lang="en-US" sz="1400" dirty="0" smtClean="0">
                <a:solidFill>
                  <a:srgbClr val="0000CC"/>
                </a:solidFill>
                <a:latin typeface="Futura XBlk BT" pitchFamily="34" charset="0"/>
                <a:ea typeface="Calibri" pitchFamily="34" charset="0"/>
                <a:cs typeface="Helvetica"/>
              </a:rPr>
              <a:t>T</a:t>
            </a:r>
            <a:r>
              <a:rPr lang="en-US" sz="1400" dirty="0" smtClean="0">
                <a:solidFill>
                  <a:srgbClr val="FF33CC"/>
                </a:solidFill>
                <a:latin typeface="Futura XBlk BT" pitchFamily="34" charset="0"/>
                <a:ea typeface="Calibri" pitchFamily="34" charset="0"/>
                <a:cs typeface="Helvetica"/>
              </a:rPr>
              <a:t>Y</a:t>
            </a:r>
            <a:r>
              <a:rPr lang="en-US" sz="1400" dirty="0" smtClean="0">
                <a:solidFill>
                  <a:srgbClr val="FF33CC"/>
                </a:solidFill>
              </a:rPr>
              <a:t> </a:t>
            </a:r>
            <a:endParaRPr lang="en-US" sz="1400" i="1" dirty="0" smtClean="0">
              <a:solidFill>
                <a:srgbClr val="000000"/>
              </a:solidFill>
              <a:latin typeface="Garamond" pitchFamily="18" charset="0"/>
              <a:ea typeface="Times New Roman" pitchFamily="18" charset="0"/>
              <a:cs typeface="Gill Sans MT" pitchFamily="34" charset="0"/>
            </a:endParaRPr>
          </a:p>
          <a:p>
            <a:pPr algn="r" eaLnBrk="0" fontAlgn="base" hangingPunct="0">
              <a:spcBef>
                <a:spcPct val="0"/>
              </a:spcBef>
              <a:spcAft>
                <a:spcPct val="0"/>
              </a:spcAft>
            </a:pPr>
            <a:r>
              <a:rPr lang="en-US" sz="1400" i="1" dirty="0" smtClean="0">
                <a:solidFill>
                  <a:srgbClr val="000000"/>
                </a:solidFill>
                <a:latin typeface="Garamond" pitchFamily="18" charset="0"/>
                <a:ea typeface="Times New Roman" pitchFamily="18" charset="0"/>
                <a:cs typeface="Gill Sans MT" pitchFamily="34" charset="0"/>
              </a:rPr>
              <a:t>Enabling good work</a:t>
            </a:r>
            <a:endParaRPr lang="da-DK" sz="1400" dirty="0" smtClean="0">
              <a:solidFill>
                <a:prstClr val="black"/>
              </a:solidFill>
              <a:latin typeface="Arial" pitchFamily="34" charset="0"/>
            </a:endParaRPr>
          </a:p>
        </p:txBody>
      </p:sp>
    </p:spTree>
    <p:extLst>
      <p:ext uri="{BB962C8B-B14F-4D97-AF65-F5344CB8AC3E}">
        <p14:creationId xmlns:p14="http://schemas.microsoft.com/office/powerpoint/2010/main" val="262676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74638"/>
            <a:ext cx="8640960" cy="1143000"/>
          </a:xfrm>
        </p:spPr>
        <p:txBody>
          <a:bodyPr>
            <a:normAutofit/>
          </a:bodyPr>
          <a:lstStyle/>
          <a:p>
            <a:r>
              <a:rPr lang="da-DK" sz="3200" dirty="0" smtClean="0">
                <a:latin typeface="Futura XBlk BT" panose="020B0903020204020204" pitchFamily="34" charset="0"/>
              </a:rPr>
              <a:t>FUNCTIONAL KINDS, MATERIAL KINDS</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lstStyle/>
          <a:p>
            <a:pPr marL="0" indent="0">
              <a:spcBef>
                <a:spcPts val="600"/>
              </a:spcBef>
              <a:buNone/>
            </a:pPr>
            <a:r>
              <a:rPr lang="en-US" dirty="0" smtClean="0"/>
              <a:t>Philosophers of science often discern </a:t>
            </a:r>
          </a:p>
          <a:p>
            <a:pPr>
              <a:spcBef>
                <a:spcPts val="600"/>
              </a:spcBef>
            </a:pPr>
            <a:r>
              <a:rPr lang="en-US" b="1" dirty="0" smtClean="0"/>
              <a:t>“functional kinds”</a:t>
            </a:r>
            <a:r>
              <a:rPr lang="en-US" dirty="0" smtClean="0"/>
              <a:t> (such as pendulums or planets)</a:t>
            </a:r>
          </a:p>
          <a:p>
            <a:pPr marL="0" indent="0">
              <a:spcBef>
                <a:spcPts val="600"/>
              </a:spcBef>
              <a:buNone/>
            </a:pPr>
            <a:r>
              <a:rPr lang="en-US" dirty="0" smtClean="0"/>
              <a:t>from</a:t>
            </a:r>
          </a:p>
          <a:p>
            <a:pPr>
              <a:spcBef>
                <a:spcPts val="600"/>
              </a:spcBef>
            </a:pPr>
            <a:r>
              <a:rPr lang="en-US" b="1" dirty="0" smtClean="0"/>
              <a:t>“material kinds”</a:t>
            </a:r>
            <a:r>
              <a:rPr lang="en-US" dirty="0" smtClean="0"/>
              <a:t> (such as neutrons or neurons) …</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226</a:t>
            </a:fld>
            <a:endParaRPr lang="da-DK"/>
          </a:p>
        </p:txBody>
      </p:sp>
    </p:spTree>
    <p:extLst>
      <p:ext uri="{BB962C8B-B14F-4D97-AF65-F5344CB8AC3E}">
        <p14:creationId xmlns:p14="http://schemas.microsoft.com/office/powerpoint/2010/main" val="205922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WHAT IS LIFE?</a:t>
            </a:r>
            <a:br>
              <a:rPr lang="da-DK" sz="3200" dirty="0" smtClean="0">
                <a:latin typeface="Futura XBlk BT" panose="020B0903020204020204" pitchFamily="34" charset="0"/>
              </a:rPr>
            </a:br>
            <a:r>
              <a:rPr lang="da-DK" sz="3200" dirty="0" smtClean="0">
                <a:latin typeface="Futura XBlk BT" panose="020B0903020204020204" pitchFamily="34" charset="0"/>
              </a:rPr>
              <a:t>A PRESENT-DAY DEFINITION</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484784"/>
            <a:ext cx="8229600" cy="4824536"/>
          </a:xfrm>
        </p:spPr>
        <p:txBody>
          <a:bodyPr anchor="ctr">
            <a:normAutofit/>
          </a:bodyPr>
          <a:lstStyle/>
          <a:p>
            <a:pPr marL="342000" indent="-457200">
              <a:spcBef>
                <a:spcPts val="600"/>
              </a:spcBef>
              <a:buNone/>
            </a:pPr>
            <a:r>
              <a:rPr lang="en-US" dirty="0" smtClean="0"/>
              <a:t>… and present-day biology appears inclined to define life in functional terms.</a:t>
            </a:r>
          </a:p>
          <a:p>
            <a:pPr marL="342000" indent="-457200">
              <a:spcBef>
                <a:spcPts val="600"/>
              </a:spcBef>
              <a:buNone/>
            </a:pPr>
            <a:r>
              <a:rPr lang="en-US" dirty="0" smtClean="0"/>
              <a:t>For example, the </a:t>
            </a:r>
            <a:r>
              <a:rPr lang="en-US" dirty="0"/>
              <a:t>British biologist John Maynard Smith (1920-2004) wrote that</a:t>
            </a:r>
            <a:r>
              <a:rPr lang="en-US" dirty="0" smtClean="0"/>
              <a:t>:</a:t>
            </a:r>
            <a:endParaRPr lang="en-US" dirty="0"/>
          </a:p>
          <a:p>
            <a:pPr marL="342000" indent="-457200">
              <a:spcBef>
                <a:spcPts val="600"/>
              </a:spcBef>
              <a:buNone/>
            </a:pPr>
            <a:r>
              <a:rPr lang="en-US" dirty="0"/>
              <a:t>“Entities are alive if they have the properties </a:t>
            </a:r>
            <a:r>
              <a:rPr lang="en-US" dirty="0" smtClean="0"/>
              <a:t>of</a:t>
            </a:r>
          </a:p>
          <a:p>
            <a:pPr>
              <a:spcBef>
                <a:spcPts val="0"/>
              </a:spcBef>
            </a:pPr>
            <a:r>
              <a:rPr lang="en-US" b="1" dirty="0" smtClean="0"/>
              <a:t>multiplication</a:t>
            </a:r>
            <a:r>
              <a:rPr lang="en-US" b="1" dirty="0"/>
              <a:t>,</a:t>
            </a:r>
            <a:r>
              <a:rPr lang="en-US" dirty="0"/>
              <a:t> </a:t>
            </a:r>
            <a:endParaRPr lang="en-US" dirty="0" smtClean="0"/>
          </a:p>
          <a:p>
            <a:pPr>
              <a:spcBef>
                <a:spcPts val="0"/>
              </a:spcBef>
            </a:pPr>
            <a:r>
              <a:rPr lang="en-US" b="1" dirty="0" smtClean="0"/>
              <a:t>variation,</a:t>
            </a:r>
            <a:r>
              <a:rPr lang="en-US" dirty="0" smtClean="0"/>
              <a:t> </a:t>
            </a:r>
            <a:r>
              <a:rPr lang="en-US" dirty="0"/>
              <a:t>and </a:t>
            </a:r>
            <a:endParaRPr lang="en-US" dirty="0" smtClean="0"/>
          </a:p>
          <a:p>
            <a:pPr>
              <a:spcBef>
                <a:spcPts val="0"/>
              </a:spcBef>
            </a:pPr>
            <a:r>
              <a:rPr lang="en-US" b="1" dirty="0"/>
              <a:t>heredity</a:t>
            </a:r>
            <a:r>
              <a:rPr lang="en-US" dirty="0" smtClean="0"/>
              <a:t> </a:t>
            </a:r>
          </a:p>
          <a:p>
            <a:pPr marL="342000" indent="0">
              <a:spcBef>
                <a:spcPts val="0"/>
              </a:spcBef>
              <a:buNone/>
            </a:pPr>
            <a:r>
              <a:rPr lang="en-US" dirty="0" smtClean="0"/>
              <a:t>(</a:t>
            </a:r>
            <a:r>
              <a:rPr lang="en-US" dirty="0"/>
              <a:t>or are descended from such entities</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227</a:t>
            </a:fld>
            <a:endParaRPr lang="da-DK"/>
          </a:p>
        </p:txBody>
      </p:sp>
    </p:spTree>
    <p:extLst>
      <p:ext uri="{BB962C8B-B14F-4D97-AF65-F5344CB8AC3E}">
        <p14:creationId xmlns:p14="http://schemas.microsoft.com/office/powerpoint/2010/main" val="101270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t>228</a:t>
            </a:fld>
            <a:endParaRPr lang="da-DK"/>
          </a:p>
        </p:txBody>
      </p:sp>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2127" y="476672"/>
            <a:ext cx="4149749" cy="5976663"/>
          </a:xfrm>
          <a:prstGeom prst="rect">
            <a:avLst/>
          </a:prstGeom>
        </p:spPr>
      </p:pic>
    </p:spTree>
    <p:extLst>
      <p:ext uri="{BB962C8B-B14F-4D97-AF65-F5344CB8AC3E}">
        <p14:creationId xmlns:p14="http://schemas.microsoft.com/office/powerpoint/2010/main" val="125017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74638"/>
            <a:ext cx="8568952" cy="1143000"/>
          </a:xfrm>
        </p:spPr>
        <p:txBody>
          <a:bodyPr>
            <a:normAutofit/>
          </a:bodyPr>
          <a:lstStyle/>
          <a:p>
            <a:r>
              <a:rPr lang="da-DK" sz="3000" dirty="0" smtClean="0">
                <a:latin typeface="Futura Extra Black BT" panose="020B0903020204020204" pitchFamily="34" charset="0"/>
              </a:rPr>
              <a:t>WHY DON’T WE JUST LIVE FOREVER? (1)</a:t>
            </a:r>
            <a:endParaRPr lang="da-DK" sz="30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60000" indent="-450000">
              <a:spcBef>
                <a:spcPts val="600"/>
              </a:spcBef>
              <a:buNone/>
            </a:pPr>
            <a:r>
              <a:rPr lang="en-US" dirty="0" smtClean="0"/>
              <a:t>All life forms that we know of are divided into </a:t>
            </a:r>
            <a:r>
              <a:rPr lang="en-US" b="1" dirty="0" smtClean="0"/>
              <a:t>generations.</a:t>
            </a:r>
          </a:p>
          <a:p>
            <a:pPr marL="360000" indent="-450000">
              <a:spcBef>
                <a:spcPts val="600"/>
              </a:spcBef>
              <a:buNone/>
            </a:pPr>
            <a:r>
              <a:rPr lang="en-US" dirty="0" smtClean="0"/>
              <a:t>If </a:t>
            </a:r>
            <a:r>
              <a:rPr lang="en-US" dirty="0"/>
              <a:t>living cells </a:t>
            </a:r>
            <a:r>
              <a:rPr lang="en-US" dirty="0" smtClean="0"/>
              <a:t>(or organs, </a:t>
            </a:r>
            <a:r>
              <a:rPr lang="en-US" dirty="0"/>
              <a:t>or </a:t>
            </a:r>
            <a:r>
              <a:rPr lang="en-US" dirty="0" smtClean="0"/>
              <a:t>organisms) should </a:t>
            </a:r>
            <a:r>
              <a:rPr lang="en-US" b="1" dirty="0" smtClean="0"/>
              <a:t>live </a:t>
            </a:r>
            <a:r>
              <a:rPr lang="en-US" b="1" dirty="0"/>
              <a:t>forever,</a:t>
            </a:r>
          </a:p>
          <a:p>
            <a:pPr marL="360000" indent="-450000">
              <a:spcBef>
                <a:spcPts val="600"/>
              </a:spcBef>
              <a:buNone/>
            </a:pPr>
            <a:r>
              <a:rPr lang="en-US" dirty="0"/>
              <a:t>they would need to have means for </a:t>
            </a:r>
            <a:r>
              <a:rPr lang="en-US" b="1" dirty="0"/>
              <a:t>adapting themselves endlessly</a:t>
            </a:r>
          </a:p>
          <a:p>
            <a:pPr marL="360000" indent="-450000">
              <a:spcBef>
                <a:spcPts val="600"/>
              </a:spcBef>
              <a:buNone/>
            </a:pPr>
            <a:r>
              <a:rPr lang="en-US" dirty="0"/>
              <a:t>to permanent changes in their environments</a:t>
            </a:r>
            <a:r>
              <a:rPr lang="en-US" dirty="0" smtClean="0"/>
              <a:t>.</a:t>
            </a:r>
            <a:endParaRPr lang="en-US" dirty="0"/>
          </a:p>
        </p:txBody>
      </p:sp>
      <p:sp>
        <p:nvSpPr>
          <p:cNvPr id="4" name="Pladsholder til diasnummer 3"/>
          <p:cNvSpPr>
            <a:spLocks noGrp="1"/>
          </p:cNvSpPr>
          <p:nvPr>
            <p:ph type="sldNum" sz="quarter" idx="12"/>
          </p:nvPr>
        </p:nvSpPr>
        <p:spPr/>
        <p:txBody>
          <a:bodyPr/>
          <a:lstStyle/>
          <a:p>
            <a:fld id="{C9BA031C-000E-44FB-A785-C1AD6BE75C61}" type="slidenum">
              <a:rPr lang="da-DK" smtClean="0">
                <a:solidFill>
                  <a:prstClr val="black">
                    <a:tint val="75000"/>
                  </a:prstClr>
                </a:solidFill>
              </a:rPr>
              <a:pPr/>
              <a:t>229</a:t>
            </a:fld>
            <a:endParaRPr lang="da-DK">
              <a:solidFill>
                <a:prstClr val="black">
                  <a:tint val="75000"/>
                </a:prstClr>
              </a:solidFill>
            </a:endParaRPr>
          </a:p>
        </p:txBody>
      </p:sp>
    </p:spTree>
    <p:extLst>
      <p:ext uri="{BB962C8B-B14F-4D97-AF65-F5344CB8AC3E}">
        <p14:creationId xmlns:p14="http://schemas.microsoft.com/office/powerpoint/2010/main" val="264654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NO GPU IN THE BRAIN</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556792"/>
            <a:ext cx="8229600" cy="4680520"/>
          </a:xfrm>
        </p:spPr>
        <p:txBody>
          <a:bodyPr anchor="ctr">
            <a:normAutofit/>
          </a:bodyPr>
          <a:lstStyle/>
          <a:p>
            <a:pPr marL="342000" indent="-457200">
              <a:spcBef>
                <a:spcPts val="600"/>
              </a:spcBef>
              <a:buNone/>
            </a:pPr>
            <a:r>
              <a:rPr lang="en-US" b="1" dirty="0"/>
              <a:t>There </a:t>
            </a:r>
            <a:r>
              <a:rPr lang="en-US" b="1" dirty="0" smtClean="0"/>
              <a:t>is</a:t>
            </a:r>
            <a:r>
              <a:rPr lang="en-US" dirty="0" smtClean="0"/>
              <a:t>, however,</a:t>
            </a:r>
            <a:r>
              <a:rPr lang="en-US" b="1" dirty="0" smtClean="0"/>
              <a:t> no evidence of such a </a:t>
            </a:r>
            <a:r>
              <a:rPr lang="en-US" b="1" dirty="0"/>
              <a:t>“general purpose processing module” in the brain ―</a:t>
            </a:r>
          </a:p>
          <a:p>
            <a:pPr marL="342000" indent="-457200">
              <a:spcBef>
                <a:spcPts val="600"/>
              </a:spcBef>
              <a:buNone/>
            </a:pPr>
            <a:r>
              <a:rPr lang="en-US" b="1" dirty="0"/>
              <a:t>even though it may appear so to the mind</a:t>
            </a:r>
            <a:r>
              <a:rPr lang="en-US" dirty="0"/>
              <a:t> (as I shall try to explain</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23</a:t>
            </a:fld>
            <a:endParaRPr lang="da-DK" dirty="0"/>
          </a:p>
        </p:txBody>
      </p:sp>
    </p:spTree>
    <p:extLst>
      <p:ext uri="{BB962C8B-B14F-4D97-AF65-F5344CB8AC3E}">
        <p14:creationId xmlns:p14="http://schemas.microsoft.com/office/powerpoint/2010/main" val="362091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74638"/>
            <a:ext cx="8568952" cy="1143000"/>
          </a:xfrm>
        </p:spPr>
        <p:txBody>
          <a:bodyPr>
            <a:normAutofit/>
          </a:bodyPr>
          <a:lstStyle/>
          <a:p>
            <a:r>
              <a:rPr lang="da-DK" sz="3000" dirty="0" smtClean="0">
                <a:latin typeface="Futura Extra Black BT" panose="020B0903020204020204" pitchFamily="34" charset="0"/>
              </a:rPr>
              <a:t>WHY DON’T WE JUST LIVE FOREVER? (2)</a:t>
            </a:r>
            <a:endParaRPr lang="da-DK" sz="30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lnSpcReduction="10000"/>
          </a:bodyPr>
          <a:lstStyle/>
          <a:p>
            <a:pPr marL="360000" lvl="0" indent="-450000">
              <a:spcBef>
                <a:spcPts val="600"/>
              </a:spcBef>
              <a:buNone/>
            </a:pPr>
            <a:r>
              <a:rPr lang="en-US" dirty="0">
                <a:solidFill>
                  <a:prstClr val="black"/>
                </a:solidFill>
              </a:rPr>
              <a:t>This would require that cells could somehow deliberately and intentionally </a:t>
            </a:r>
            <a:r>
              <a:rPr lang="en-US" b="1" dirty="0">
                <a:solidFill>
                  <a:prstClr val="black"/>
                </a:solidFill>
              </a:rPr>
              <a:t>re-write the information stored in their genomes</a:t>
            </a:r>
            <a:r>
              <a:rPr lang="en-US" dirty="0">
                <a:solidFill>
                  <a:prstClr val="black"/>
                </a:solidFill>
              </a:rPr>
              <a:t> ―</a:t>
            </a:r>
          </a:p>
          <a:p>
            <a:pPr marL="360000" indent="-450000">
              <a:spcBef>
                <a:spcPts val="600"/>
              </a:spcBef>
              <a:buNone/>
            </a:pPr>
            <a:r>
              <a:rPr lang="en-US" b="1" dirty="0"/>
              <a:t>based on </a:t>
            </a:r>
            <a:r>
              <a:rPr lang="en-US" b="1" dirty="0" smtClean="0"/>
              <a:t>(other) information </a:t>
            </a:r>
            <a:r>
              <a:rPr lang="en-US" b="1" dirty="0"/>
              <a:t>about good and bad experiences, received from organs and entire organisms</a:t>
            </a:r>
          </a:p>
          <a:p>
            <a:pPr marL="360000" indent="-450000">
              <a:spcBef>
                <a:spcPts val="600"/>
              </a:spcBef>
              <a:buNone/>
            </a:pPr>
            <a:r>
              <a:rPr lang="en-US" dirty="0"/>
              <a:t>(and not just select those parts of the genetic information that they want to apply for their synthesis of proteins) </a:t>
            </a:r>
            <a:r>
              <a:rPr lang="en-US" dirty="0" smtClean="0"/>
              <a:t>…</a:t>
            </a:r>
            <a:endParaRPr lang="en-US" dirty="0"/>
          </a:p>
        </p:txBody>
      </p:sp>
      <p:sp>
        <p:nvSpPr>
          <p:cNvPr id="4" name="Pladsholder til diasnummer 3"/>
          <p:cNvSpPr>
            <a:spLocks noGrp="1"/>
          </p:cNvSpPr>
          <p:nvPr>
            <p:ph type="sldNum" sz="quarter" idx="12"/>
          </p:nvPr>
        </p:nvSpPr>
        <p:spPr/>
        <p:txBody>
          <a:bodyPr/>
          <a:lstStyle/>
          <a:p>
            <a:fld id="{C9BA031C-000E-44FB-A785-C1AD6BE75C61}" type="slidenum">
              <a:rPr lang="da-DK" smtClean="0">
                <a:solidFill>
                  <a:prstClr val="black">
                    <a:tint val="75000"/>
                  </a:prstClr>
                </a:solidFill>
              </a:rPr>
              <a:pPr/>
              <a:t>230</a:t>
            </a:fld>
            <a:endParaRPr lang="da-DK">
              <a:solidFill>
                <a:prstClr val="black">
                  <a:tint val="75000"/>
                </a:prstClr>
              </a:solidFill>
            </a:endParaRPr>
          </a:p>
        </p:txBody>
      </p:sp>
    </p:spTree>
    <p:extLst>
      <p:ext uri="{BB962C8B-B14F-4D97-AF65-F5344CB8AC3E}">
        <p14:creationId xmlns:p14="http://schemas.microsoft.com/office/powerpoint/2010/main" val="23024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74638"/>
            <a:ext cx="8568952" cy="1143000"/>
          </a:xfrm>
        </p:spPr>
        <p:txBody>
          <a:bodyPr>
            <a:normAutofit/>
          </a:bodyPr>
          <a:lstStyle/>
          <a:p>
            <a:r>
              <a:rPr lang="da-DK" sz="3000" dirty="0" smtClean="0">
                <a:latin typeface="Futura Extra Black BT" panose="020B0903020204020204" pitchFamily="34" charset="0"/>
              </a:rPr>
              <a:t>WHY DON’T WE JUST LIVE FOREVER? (3)</a:t>
            </a:r>
            <a:endParaRPr lang="da-DK" sz="30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a:bodyPr>
          <a:lstStyle/>
          <a:p>
            <a:pPr marL="360000" lvl="0" indent="-450000">
              <a:spcBef>
                <a:spcPts val="600"/>
              </a:spcBef>
              <a:buNone/>
            </a:pPr>
            <a:r>
              <a:rPr lang="en-US" dirty="0" smtClean="0"/>
              <a:t>… and </a:t>
            </a:r>
            <a:r>
              <a:rPr lang="en-US" b="1" dirty="0"/>
              <a:t>multi-cellular organisms would have to find ways to re-write the information stored in ALL of their cells simultaneously!</a:t>
            </a:r>
          </a:p>
          <a:p>
            <a:pPr marL="360000" lvl="0" indent="-450000">
              <a:spcBef>
                <a:spcPts val="600"/>
              </a:spcBef>
              <a:buNone/>
            </a:pPr>
            <a:r>
              <a:rPr lang="en-US" dirty="0"/>
              <a:t>We know of no life forms that are capable of doing anything of the kind</a:t>
            </a:r>
            <a:r>
              <a:rPr lang="en-US" dirty="0" smtClean="0"/>
              <a:t>.</a:t>
            </a:r>
            <a:endParaRPr lang="en-US" dirty="0"/>
          </a:p>
        </p:txBody>
      </p:sp>
      <p:sp>
        <p:nvSpPr>
          <p:cNvPr id="4" name="Pladsholder til diasnummer 3"/>
          <p:cNvSpPr>
            <a:spLocks noGrp="1"/>
          </p:cNvSpPr>
          <p:nvPr>
            <p:ph type="sldNum" sz="quarter" idx="12"/>
          </p:nvPr>
        </p:nvSpPr>
        <p:spPr/>
        <p:txBody>
          <a:bodyPr/>
          <a:lstStyle/>
          <a:p>
            <a:fld id="{C9BA031C-000E-44FB-A785-C1AD6BE75C61}" type="slidenum">
              <a:rPr lang="da-DK" smtClean="0">
                <a:solidFill>
                  <a:prstClr val="black">
                    <a:tint val="75000"/>
                  </a:prstClr>
                </a:solidFill>
              </a:rPr>
              <a:pPr/>
              <a:t>231</a:t>
            </a:fld>
            <a:endParaRPr lang="da-DK">
              <a:solidFill>
                <a:prstClr val="black">
                  <a:tint val="75000"/>
                </a:prstClr>
              </a:solidFill>
            </a:endParaRPr>
          </a:p>
        </p:txBody>
      </p:sp>
    </p:spTree>
    <p:extLst>
      <p:ext uri="{BB962C8B-B14F-4D97-AF65-F5344CB8AC3E}">
        <p14:creationId xmlns:p14="http://schemas.microsoft.com/office/powerpoint/2010/main" val="276602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1500174"/>
            <a:ext cx="8424240" cy="4714908"/>
          </a:xfrm>
        </p:spPr>
        <p:txBody>
          <a:bodyPr>
            <a:noAutofit/>
          </a:bodyPr>
          <a:lstStyle/>
          <a:p>
            <a:pPr>
              <a:spcBef>
                <a:spcPts val="1800"/>
              </a:spcBef>
            </a:pPr>
            <a:r>
              <a:rPr lang="en-US" sz="4000" dirty="0" smtClean="0">
                <a:solidFill>
                  <a:prstClr val="black"/>
                </a:solidFill>
                <a:latin typeface="Garamond" panose="02020404030301010803" pitchFamily="18" charset="0"/>
              </a:rPr>
              <a:t>Cells &amp; genes &amp; cell specialization</a:t>
            </a:r>
            <a:endParaRPr lang="en-US" sz="4000" dirty="0">
              <a:solidFill>
                <a:prstClr val="black"/>
              </a:solidFill>
              <a:latin typeface="Garamond" panose="02020404030301010803" pitchFamily="18" charset="0"/>
            </a:endParaRPr>
          </a:p>
        </p:txBody>
      </p:sp>
      <p:sp>
        <p:nvSpPr>
          <p:cNvPr id="5" name="Pladsholder til diasnummer 4"/>
          <p:cNvSpPr>
            <a:spLocks noGrp="1"/>
          </p:cNvSpPr>
          <p:nvPr>
            <p:ph type="sldNum" sz="quarter" idx="12"/>
          </p:nvPr>
        </p:nvSpPr>
        <p:spPr/>
        <p:txBody>
          <a:bodyPr/>
          <a:lstStyle/>
          <a:p>
            <a:fld id="{ACEB7656-9849-4073-9CB9-EAB462FBDF4D}" type="slidenum">
              <a:rPr lang="da-DK" smtClean="0">
                <a:solidFill>
                  <a:prstClr val="black">
                    <a:tint val="75000"/>
                  </a:prstClr>
                </a:solidFill>
              </a:rPr>
              <a:pPr/>
              <a:t>232</a:t>
            </a:fld>
            <a:endParaRPr lang="da-DK">
              <a:solidFill>
                <a:prstClr val="black">
                  <a:tint val="75000"/>
                </a:prstClr>
              </a:solidFill>
            </a:endParaRPr>
          </a:p>
        </p:txBody>
      </p:sp>
      <p:sp>
        <p:nvSpPr>
          <p:cNvPr id="7" name="Rectangle 1"/>
          <p:cNvSpPr>
            <a:spLocks noChangeArrowheads="1"/>
          </p:cNvSpPr>
          <p:nvPr/>
        </p:nvSpPr>
        <p:spPr bwMode="auto">
          <a:xfrm>
            <a:off x="6264000" y="252000"/>
            <a:ext cx="255577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en-US" sz="1400" dirty="0" smtClean="0">
                <a:solidFill>
                  <a:srgbClr val="FF0000"/>
                </a:solidFill>
                <a:latin typeface="Futura XBlk BT" pitchFamily="34" charset="0"/>
                <a:ea typeface="Calibri" pitchFamily="34" charset="0"/>
                <a:cs typeface="Helvetica"/>
              </a:rPr>
              <a:t>C</a:t>
            </a:r>
            <a:r>
              <a:rPr lang="en-US" sz="1400" dirty="0" smtClean="0">
                <a:solidFill>
                  <a:srgbClr val="FFC000"/>
                </a:solidFill>
                <a:latin typeface="Futura XBlk BT" pitchFamily="34" charset="0"/>
                <a:ea typeface="Calibri" pitchFamily="34" charset="0"/>
                <a:cs typeface="Helvetica"/>
              </a:rPr>
              <a:t>A</a:t>
            </a:r>
            <a:r>
              <a:rPr lang="en-US" sz="1400" dirty="0" smtClean="0">
                <a:solidFill>
                  <a:srgbClr val="800080"/>
                </a:solidFill>
                <a:latin typeface="Futura XBlk BT" pitchFamily="34" charset="0"/>
                <a:ea typeface="Calibri" pitchFamily="34" charset="0"/>
                <a:cs typeface="Helvetica"/>
              </a:rPr>
              <a:t>P</a:t>
            </a:r>
            <a:r>
              <a:rPr lang="en-US" sz="1400" dirty="0" smtClean="0">
                <a:solidFill>
                  <a:srgbClr val="0000CC"/>
                </a:solidFill>
                <a:latin typeface="Futura XBlk BT" pitchFamily="34" charset="0"/>
                <a:ea typeface="Calibri" pitchFamily="34" charset="0"/>
                <a:cs typeface="Helvetica"/>
              </a:rPr>
              <a:t>A</a:t>
            </a:r>
            <a:r>
              <a:rPr lang="en-US" sz="1400" dirty="0" smtClean="0">
                <a:solidFill>
                  <a:srgbClr val="FF00FF"/>
                </a:solidFill>
                <a:latin typeface="Futura XBlk BT" pitchFamily="34" charset="0"/>
                <a:ea typeface="Calibri" pitchFamily="34" charset="0"/>
                <a:cs typeface="Helvetica"/>
              </a:rPr>
              <a:t>B</a:t>
            </a:r>
            <a:r>
              <a:rPr lang="en-US" sz="1400" dirty="0" smtClean="0">
                <a:solidFill>
                  <a:srgbClr val="FF3300"/>
                </a:solidFill>
                <a:latin typeface="Futura XBlk BT" pitchFamily="34" charset="0"/>
                <a:ea typeface="Calibri" pitchFamily="34" charset="0"/>
                <a:cs typeface="Helvetica"/>
              </a:rPr>
              <a:t>I</a:t>
            </a:r>
            <a:r>
              <a:rPr lang="en-US" sz="1400" dirty="0" smtClean="0">
                <a:solidFill>
                  <a:srgbClr val="FFC000"/>
                </a:solidFill>
                <a:latin typeface="Futura XBlk BT" pitchFamily="34" charset="0"/>
                <a:ea typeface="Calibri" pitchFamily="34" charset="0"/>
                <a:cs typeface="Helvetica"/>
              </a:rPr>
              <a:t>L</a:t>
            </a:r>
            <a:r>
              <a:rPr lang="en-US" sz="1400" dirty="0" smtClean="0">
                <a:solidFill>
                  <a:srgbClr val="800080"/>
                </a:solidFill>
                <a:latin typeface="Futura XBlk BT" pitchFamily="34" charset="0"/>
                <a:ea typeface="Calibri" pitchFamily="34" charset="0"/>
                <a:cs typeface="Helvetica"/>
              </a:rPr>
              <a:t>I</a:t>
            </a:r>
            <a:r>
              <a:rPr lang="en-US" sz="1400" dirty="0" smtClean="0">
                <a:solidFill>
                  <a:srgbClr val="0000CC"/>
                </a:solidFill>
                <a:latin typeface="Futura XBlk BT" pitchFamily="34" charset="0"/>
                <a:ea typeface="Calibri" pitchFamily="34" charset="0"/>
                <a:cs typeface="Helvetica"/>
              </a:rPr>
              <a:t>T</a:t>
            </a:r>
            <a:r>
              <a:rPr lang="en-US" sz="1400" dirty="0" smtClean="0">
                <a:solidFill>
                  <a:srgbClr val="FF33CC"/>
                </a:solidFill>
                <a:latin typeface="Futura XBlk BT" pitchFamily="34" charset="0"/>
                <a:ea typeface="Calibri" pitchFamily="34" charset="0"/>
                <a:cs typeface="Helvetica"/>
              </a:rPr>
              <a:t>Y</a:t>
            </a:r>
            <a:r>
              <a:rPr lang="en-US" sz="1400" dirty="0" smtClean="0">
                <a:solidFill>
                  <a:srgbClr val="FF33CC"/>
                </a:solidFill>
              </a:rPr>
              <a:t> </a:t>
            </a:r>
            <a:endParaRPr lang="en-US" sz="1400" i="1" dirty="0" smtClean="0">
              <a:solidFill>
                <a:srgbClr val="000000"/>
              </a:solidFill>
              <a:latin typeface="Garamond" pitchFamily="18" charset="0"/>
              <a:ea typeface="Times New Roman" pitchFamily="18" charset="0"/>
              <a:cs typeface="Gill Sans MT" pitchFamily="34" charset="0"/>
            </a:endParaRPr>
          </a:p>
          <a:p>
            <a:pPr algn="r" eaLnBrk="0" fontAlgn="base" hangingPunct="0">
              <a:spcBef>
                <a:spcPct val="0"/>
              </a:spcBef>
              <a:spcAft>
                <a:spcPct val="0"/>
              </a:spcAft>
            </a:pPr>
            <a:r>
              <a:rPr lang="en-US" sz="1400" i="1" dirty="0" smtClean="0">
                <a:solidFill>
                  <a:srgbClr val="000000"/>
                </a:solidFill>
                <a:latin typeface="Garamond" pitchFamily="18" charset="0"/>
                <a:ea typeface="Times New Roman" pitchFamily="18" charset="0"/>
                <a:cs typeface="Gill Sans MT" pitchFamily="34" charset="0"/>
              </a:rPr>
              <a:t>Enabling good work</a:t>
            </a:r>
            <a:endParaRPr lang="da-DK" sz="1400" dirty="0" smtClean="0">
              <a:solidFill>
                <a:prstClr val="black"/>
              </a:solidFill>
              <a:latin typeface="Arial" pitchFamily="34" charset="0"/>
            </a:endParaRPr>
          </a:p>
        </p:txBody>
      </p:sp>
    </p:spTree>
    <p:extLst>
      <p:ext uri="{BB962C8B-B14F-4D97-AF65-F5344CB8AC3E}">
        <p14:creationId xmlns:p14="http://schemas.microsoft.com/office/powerpoint/2010/main" val="280497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AGENCY</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a:t>For what it’s worth, I belong to those who prefer to think of biological </a:t>
            </a:r>
            <a:r>
              <a:rPr lang="en-US" b="1" dirty="0"/>
              <a:t>agency</a:t>
            </a:r>
            <a:r>
              <a:rPr lang="en-US" dirty="0"/>
              <a:t> </a:t>
            </a:r>
            <a:endParaRPr lang="en-US" dirty="0" smtClean="0"/>
          </a:p>
          <a:p>
            <a:pPr marL="342000" indent="-457200">
              <a:spcBef>
                <a:spcPts val="600"/>
              </a:spcBef>
              <a:buNone/>
            </a:pPr>
            <a:r>
              <a:rPr lang="en-US" dirty="0" smtClean="0"/>
              <a:t>as </a:t>
            </a:r>
            <a:r>
              <a:rPr lang="en-US" dirty="0"/>
              <a:t>something that </a:t>
            </a:r>
            <a:r>
              <a:rPr lang="en-US" dirty="0" smtClean="0"/>
              <a:t>can only reside </a:t>
            </a:r>
            <a:r>
              <a:rPr lang="en-US" dirty="0"/>
              <a:t>with the </a:t>
            </a:r>
            <a:r>
              <a:rPr lang="en-US" b="1" dirty="0"/>
              <a:t>entire cell</a:t>
            </a:r>
            <a:r>
              <a:rPr lang="en-US" dirty="0"/>
              <a:t> “machinery</a:t>
            </a:r>
            <a:r>
              <a:rPr lang="en-US" dirty="0" smtClean="0"/>
              <a:t>,”</a:t>
            </a:r>
          </a:p>
          <a:p>
            <a:pPr marL="342000" indent="-457200">
              <a:spcBef>
                <a:spcPts val="600"/>
              </a:spcBef>
              <a:buNone/>
            </a:pPr>
            <a:r>
              <a:rPr lang="en-US" dirty="0" smtClean="0"/>
              <a:t>and/or with </a:t>
            </a:r>
            <a:r>
              <a:rPr lang="en-US" b="1" dirty="0" smtClean="0"/>
              <a:t>organs,</a:t>
            </a:r>
            <a:r>
              <a:rPr lang="en-US" dirty="0" smtClean="0"/>
              <a:t> or with an entire </a:t>
            </a:r>
            <a:r>
              <a:rPr lang="en-US" b="1" dirty="0" smtClean="0"/>
              <a:t>whole organism,</a:t>
            </a:r>
            <a:r>
              <a:rPr lang="en-US" dirty="0" smtClean="0"/>
              <a:t> </a:t>
            </a:r>
          </a:p>
          <a:p>
            <a:pPr marL="342000" indent="-457200">
              <a:spcBef>
                <a:spcPts val="600"/>
              </a:spcBef>
              <a:buNone/>
            </a:pPr>
            <a:r>
              <a:rPr lang="en-US" dirty="0" smtClean="0"/>
              <a:t>but not in any genome or single gene.</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233</a:t>
            </a:fld>
            <a:endParaRPr lang="da-DK"/>
          </a:p>
        </p:txBody>
      </p:sp>
    </p:spTree>
    <p:extLst>
      <p:ext uri="{BB962C8B-B14F-4D97-AF65-F5344CB8AC3E}">
        <p14:creationId xmlns:p14="http://schemas.microsoft.com/office/powerpoint/2010/main" val="141236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WHAT IS A GENE?</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smtClean="0"/>
              <a:t>We </a:t>
            </a:r>
            <a:r>
              <a:rPr lang="en-US" dirty="0"/>
              <a:t>may think of </a:t>
            </a:r>
          </a:p>
          <a:p>
            <a:pPr>
              <a:spcBef>
                <a:spcPts val="600"/>
              </a:spcBef>
            </a:pPr>
            <a:r>
              <a:rPr lang="en-US" dirty="0"/>
              <a:t>the </a:t>
            </a:r>
            <a:r>
              <a:rPr lang="en-US" b="1" dirty="0"/>
              <a:t>genome</a:t>
            </a:r>
            <a:r>
              <a:rPr lang="en-US" dirty="0"/>
              <a:t> as a sort of cookbook which contains all the recipes necessary for building an organism, and of </a:t>
            </a:r>
          </a:p>
          <a:p>
            <a:pPr>
              <a:spcBef>
                <a:spcPts val="600"/>
              </a:spcBef>
            </a:pPr>
            <a:r>
              <a:rPr lang="en-US" dirty="0"/>
              <a:t>single </a:t>
            </a:r>
            <a:r>
              <a:rPr lang="en-US" b="1" dirty="0"/>
              <a:t>genes</a:t>
            </a:r>
            <a:r>
              <a:rPr lang="en-US" dirty="0"/>
              <a:t> as references to elementary operations and/or biochemical substances necessary for cooking up a “meal</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234</a:t>
            </a:fld>
            <a:endParaRPr lang="da-DK"/>
          </a:p>
        </p:txBody>
      </p:sp>
    </p:spTree>
    <p:extLst>
      <p:ext uri="{BB962C8B-B14F-4D97-AF65-F5344CB8AC3E}">
        <p14:creationId xmlns:p14="http://schemas.microsoft.com/office/powerpoint/2010/main" val="407311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THE COMPARISON HALTS</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a:t>But the comparison </a:t>
            </a:r>
            <a:r>
              <a:rPr lang="en-US" b="1" dirty="0"/>
              <a:t>halts</a:t>
            </a:r>
            <a:r>
              <a:rPr lang="en-US" dirty="0"/>
              <a:t> because: </a:t>
            </a:r>
          </a:p>
          <a:p>
            <a:pPr>
              <a:spcBef>
                <a:spcPts val="600"/>
              </a:spcBef>
            </a:pPr>
            <a:r>
              <a:rPr lang="en-US" dirty="0" smtClean="0"/>
              <a:t>all elements </a:t>
            </a:r>
            <a:r>
              <a:rPr lang="en-US" dirty="0"/>
              <a:t>of </a:t>
            </a:r>
            <a:r>
              <a:rPr lang="en-US" dirty="0" smtClean="0"/>
              <a:t>the same coherent recipe </a:t>
            </a:r>
            <a:r>
              <a:rPr lang="en-US" dirty="0"/>
              <a:t>(for </a:t>
            </a:r>
            <a:r>
              <a:rPr lang="en-US" dirty="0" smtClean="0"/>
              <a:t>a specific </a:t>
            </a:r>
            <a:r>
              <a:rPr lang="en-US" dirty="0"/>
              <a:t>“</a:t>
            </a:r>
            <a:r>
              <a:rPr lang="en-US" dirty="0" smtClean="0"/>
              <a:t>meal”) </a:t>
            </a:r>
            <a:r>
              <a:rPr lang="en-US" dirty="0"/>
              <a:t>are </a:t>
            </a:r>
            <a:r>
              <a:rPr lang="en-US" b="1" dirty="0"/>
              <a:t>not</a:t>
            </a:r>
            <a:r>
              <a:rPr lang="en-US" dirty="0"/>
              <a:t> neatly and discretely </a:t>
            </a:r>
            <a:r>
              <a:rPr lang="en-US" b="1" dirty="0"/>
              <a:t>located next to each other</a:t>
            </a:r>
            <a:r>
              <a:rPr lang="en-US" dirty="0"/>
              <a:t> (at the same chromosome), and </a:t>
            </a:r>
          </a:p>
          <a:p>
            <a:pPr>
              <a:spcBef>
                <a:spcPts val="600"/>
              </a:spcBef>
            </a:pPr>
            <a:r>
              <a:rPr lang="en-US" dirty="0" smtClean="0"/>
              <a:t>a single gene, positioned at </a:t>
            </a:r>
            <a:r>
              <a:rPr lang="en-US" dirty="0"/>
              <a:t>the same </a:t>
            </a:r>
            <a:r>
              <a:rPr lang="en-US" dirty="0" smtClean="0"/>
              <a:t>locus, may </a:t>
            </a:r>
            <a:r>
              <a:rPr lang="en-US" dirty="0"/>
              <a:t>be involved in recipes for </a:t>
            </a:r>
            <a:r>
              <a:rPr lang="en-US" b="1" dirty="0"/>
              <a:t>many different</a:t>
            </a:r>
            <a:r>
              <a:rPr lang="en-US" dirty="0"/>
              <a:t> “meals” (or rather: </a:t>
            </a:r>
            <a:r>
              <a:rPr lang="en-US" dirty="0" smtClean="0"/>
              <a:t>types of proteins).</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235</a:t>
            </a:fld>
            <a:endParaRPr lang="da-DK"/>
          </a:p>
        </p:txBody>
      </p:sp>
    </p:spTree>
    <p:extLst>
      <p:ext uri="{BB962C8B-B14F-4D97-AF65-F5344CB8AC3E}">
        <p14:creationId xmlns:p14="http://schemas.microsoft.com/office/powerpoint/2010/main" val="61684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LIMITS OF GENETIC ENGINEERING?</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484784"/>
            <a:ext cx="8229600" cy="4824536"/>
          </a:xfrm>
        </p:spPr>
        <p:txBody>
          <a:bodyPr anchor="ctr">
            <a:normAutofit/>
          </a:bodyPr>
          <a:lstStyle/>
          <a:p>
            <a:pPr marL="342000" indent="-457200">
              <a:spcBef>
                <a:spcPts val="600"/>
              </a:spcBef>
              <a:buNone/>
            </a:pPr>
            <a:r>
              <a:rPr lang="en-US" dirty="0" smtClean="0"/>
              <a:t>If </a:t>
            </a:r>
            <a:r>
              <a:rPr lang="en-US" dirty="0"/>
              <a:t>I have understood a </a:t>
            </a:r>
            <a:r>
              <a:rPr lang="en-US" dirty="0" smtClean="0"/>
              <a:t>friend (who </a:t>
            </a:r>
            <a:r>
              <a:rPr lang="en-US" dirty="0"/>
              <a:t>works with genetic plant </a:t>
            </a:r>
            <a:r>
              <a:rPr lang="en-US" dirty="0" smtClean="0"/>
              <a:t>engineering) </a:t>
            </a:r>
            <a:r>
              <a:rPr lang="en-US" dirty="0"/>
              <a:t>correctly, this is what makes his business difficult ―</a:t>
            </a:r>
          </a:p>
          <a:p>
            <a:pPr marL="342000" indent="-457200">
              <a:spcBef>
                <a:spcPts val="600"/>
              </a:spcBef>
              <a:buNone/>
            </a:pPr>
            <a:r>
              <a:rPr lang="en-US" dirty="0"/>
              <a:t>and the same fact would probably make it </a:t>
            </a:r>
            <a:r>
              <a:rPr lang="en-US" dirty="0" smtClean="0"/>
              <a:t>an arduous task to try apply, e.g., </a:t>
            </a:r>
            <a:r>
              <a:rPr lang="en-US" dirty="0"/>
              <a:t>CRISPR for improving human (or other animal) intelligence genetically</a:t>
            </a:r>
          </a:p>
          <a:p>
            <a:pPr marL="342000" indent="-457200">
              <a:spcBef>
                <a:spcPts val="600"/>
              </a:spcBef>
              <a:buNone/>
            </a:pPr>
            <a:r>
              <a:rPr lang="en-US" dirty="0"/>
              <a:t>without obtaining all sorts of adverse “side effects</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236</a:t>
            </a:fld>
            <a:endParaRPr lang="da-DK"/>
          </a:p>
        </p:txBody>
      </p:sp>
    </p:spTree>
    <p:extLst>
      <p:ext uri="{BB962C8B-B14F-4D97-AF65-F5344CB8AC3E}">
        <p14:creationId xmlns:p14="http://schemas.microsoft.com/office/powerpoint/2010/main" val="357307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CELL SPECIALIZATION</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340768"/>
            <a:ext cx="8229600" cy="4968552"/>
          </a:xfrm>
        </p:spPr>
        <p:txBody>
          <a:bodyPr anchor="ctr">
            <a:normAutofit/>
          </a:bodyPr>
          <a:lstStyle/>
          <a:p>
            <a:pPr marL="342000" indent="-457200">
              <a:spcBef>
                <a:spcPts val="600"/>
              </a:spcBef>
              <a:buNone/>
            </a:pPr>
            <a:r>
              <a:rPr lang="en-US" dirty="0"/>
              <a:t>Some </a:t>
            </a:r>
            <a:r>
              <a:rPr lang="en-US" dirty="0" smtClean="0"/>
              <a:t>genetic sequences are </a:t>
            </a:r>
            <a:r>
              <a:rPr lang="en-US" dirty="0"/>
              <a:t>recipes for </a:t>
            </a:r>
            <a:r>
              <a:rPr lang="en-US" b="1" dirty="0"/>
              <a:t>“household” proteins</a:t>
            </a:r>
            <a:r>
              <a:rPr lang="en-US" dirty="0"/>
              <a:t> that are indispensable to the proper functioning of </a:t>
            </a:r>
            <a:r>
              <a:rPr lang="en-US" b="1" dirty="0"/>
              <a:t>any</a:t>
            </a:r>
            <a:r>
              <a:rPr lang="en-US" dirty="0"/>
              <a:t> cell in a particular species.</a:t>
            </a:r>
          </a:p>
          <a:p>
            <a:pPr marL="342000" indent="-457200">
              <a:spcBef>
                <a:spcPts val="600"/>
              </a:spcBef>
              <a:buNone/>
            </a:pPr>
            <a:r>
              <a:rPr lang="en-US" dirty="0"/>
              <a:t>But others are only relevant for the production of proteins that </a:t>
            </a:r>
            <a:r>
              <a:rPr lang="en-US" dirty="0" smtClean="0"/>
              <a:t>will </a:t>
            </a:r>
            <a:r>
              <a:rPr lang="en-US" dirty="0"/>
              <a:t>help the cell perform </a:t>
            </a:r>
            <a:r>
              <a:rPr lang="en-US" b="1" dirty="0"/>
              <a:t>highly specialized functions</a:t>
            </a:r>
            <a:r>
              <a:rPr lang="en-US" dirty="0"/>
              <a:t> ― </a:t>
            </a:r>
          </a:p>
        </p:txBody>
      </p:sp>
      <p:sp>
        <p:nvSpPr>
          <p:cNvPr id="4" name="Pladsholder til diasnummer 3"/>
          <p:cNvSpPr>
            <a:spLocks noGrp="1"/>
          </p:cNvSpPr>
          <p:nvPr>
            <p:ph type="sldNum" sz="quarter" idx="12"/>
          </p:nvPr>
        </p:nvSpPr>
        <p:spPr/>
        <p:txBody>
          <a:bodyPr/>
          <a:lstStyle/>
          <a:p>
            <a:fld id="{8E15ED7A-7D97-43EF-A7D1-975E9F0ACDAC}" type="slidenum">
              <a:rPr lang="da-DK" smtClean="0"/>
              <a:t>237</a:t>
            </a:fld>
            <a:endParaRPr lang="da-DK"/>
          </a:p>
        </p:txBody>
      </p:sp>
    </p:spTree>
    <p:extLst>
      <p:ext uri="{BB962C8B-B14F-4D97-AF65-F5344CB8AC3E}">
        <p14:creationId xmlns:p14="http://schemas.microsoft.com/office/powerpoint/2010/main" val="277183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CELL SPECIALIZATION</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340768"/>
            <a:ext cx="8229600" cy="4968552"/>
          </a:xfrm>
        </p:spPr>
        <p:txBody>
          <a:bodyPr anchor="ctr">
            <a:normAutofit/>
          </a:bodyPr>
          <a:lstStyle/>
          <a:p>
            <a:pPr marL="342000" indent="-457200">
              <a:spcBef>
                <a:spcPts val="600"/>
              </a:spcBef>
              <a:buNone/>
            </a:pPr>
            <a:r>
              <a:rPr lang="en-US" dirty="0" smtClean="0"/>
              <a:t>… such </a:t>
            </a:r>
            <a:r>
              <a:rPr lang="en-US" dirty="0"/>
              <a:t>as </a:t>
            </a:r>
            <a:r>
              <a:rPr lang="en-US" b="1" dirty="0"/>
              <a:t>turning </a:t>
            </a:r>
            <a:r>
              <a:rPr lang="en-US" b="1" dirty="0" smtClean="0"/>
              <a:t>itself into:</a:t>
            </a:r>
            <a:r>
              <a:rPr lang="en-US" dirty="0" smtClean="0"/>
              <a:t> </a:t>
            </a:r>
          </a:p>
          <a:p>
            <a:pPr>
              <a:spcBef>
                <a:spcPts val="600"/>
              </a:spcBef>
            </a:pPr>
            <a:r>
              <a:rPr lang="en-US" dirty="0" smtClean="0"/>
              <a:t>a red </a:t>
            </a:r>
            <a:r>
              <a:rPr lang="en-US" dirty="0"/>
              <a:t>or white blood </a:t>
            </a:r>
            <a:r>
              <a:rPr lang="en-US" dirty="0" smtClean="0"/>
              <a:t>corpuscle; </a:t>
            </a:r>
            <a:r>
              <a:rPr lang="en-US" dirty="0"/>
              <a:t>or into </a:t>
            </a:r>
            <a:endParaRPr lang="en-US" dirty="0" smtClean="0"/>
          </a:p>
          <a:p>
            <a:pPr>
              <a:spcBef>
                <a:spcPts val="600"/>
              </a:spcBef>
            </a:pPr>
            <a:r>
              <a:rPr lang="en-US" dirty="0" smtClean="0"/>
              <a:t>a </a:t>
            </a:r>
            <a:r>
              <a:rPr lang="en-US" dirty="0"/>
              <a:t>X, Y or Z </a:t>
            </a:r>
            <a:r>
              <a:rPr lang="en-US" dirty="0" smtClean="0"/>
              <a:t>type of neuron </a:t>
            </a:r>
            <a:r>
              <a:rPr lang="en-US" dirty="0"/>
              <a:t>in the eye’s retina; or into </a:t>
            </a:r>
            <a:endParaRPr lang="en-US" dirty="0" smtClean="0"/>
          </a:p>
          <a:p>
            <a:pPr>
              <a:spcBef>
                <a:spcPts val="600"/>
              </a:spcBef>
            </a:pPr>
            <a:r>
              <a:rPr lang="en-US" dirty="0" smtClean="0"/>
              <a:t>a hippocampus neuron, </a:t>
            </a:r>
          </a:p>
          <a:p>
            <a:pPr marL="342000" indent="-457200">
              <a:spcBef>
                <a:spcPts val="600"/>
              </a:spcBef>
              <a:buNone/>
            </a:pPr>
            <a:r>
              <a:rPr lang="en-US" dirty="0" smtClean="0"/>
              <a:t>and so on and so forth.</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238</a:t>
            </a:fld>
            <a:endParaRPr lang="da-DK"/>
          </a:p>
        </p:txBody>
      </p:sp>
    </p:spTree>
    <p:extLst>
      <p:ext uri="{BB962C8B-B14F-4D97-AF65-F5344CB8AC3E}">
        <p14:creationId xmlns:p14="http://schemas.microsoft.com/office/powerpoint/2010/main" val="333749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WHAT IS EPIGENTICS? (1)</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412776"/>
            <a:ext cx="8435280" cy="4896544"/>
          </a:xfrm>
        </p:spPr>
        <p:txBody>
          <a:bodyPr anchor="ctr">
            <a:normAutofit/>
          </a:bodyPr>
          <a:lstStyle/>
          <a:p>
            <a:pPr marL="342000" indent="-457200">
              <a:spcBef>
                <a:spcPts val="600"/>
              </a:spcBef>
              <a:buNone/>
            </a:pPr>
            <a:r>
              <a:rPr lang="en-US" dirty="0"/>
              <a:t>Since every cell in a multi-cellular organism </a:t>
            </a:r>
            <a:r>
              <a:rPr lang="en-US" dirty="0" smtClean="0"/>
              <a:t>contains an identical copy </a:t>
            </a:r>
            <a:r>
              <a:rPr lang="en-US" dirty="0"/>
              <a:t>of the same genome</a:t>
            </a:r>
          </a:p>
          <a:p>
            <a:pPr marL="342000" indent="-457200">
              <a:spcBef>
                <a:spcPts val="0"/>
              </a:spcBef>
              <a:buNone/>
            </a:pPr>
            <a:r>
              <a:rPr lang="en-US" dirty="0" smtClean="0"/>
              <a:t>	(</a:t>
            </a:r>
            <a:r>
              <a:rPr lang="en-US" dirty="0"/>
              <a:t>that is: until a mutation occurs</a:t>
            </a:r>
            <a:r>
              <a:rPr lang="en-US" dirty="0" smtClean="0"/>
              <a:t>),</a:t>
            </a:r>
            <a:endParaRPr lang="en-US" dirty="0"/>
          </a:p>
          <a:p>
            <a:pPr marL="342000" indent="-457200">
              <a:spcBef>
                <a:spcPts val="600"/>
              </a:spcBef>
              <a:buNone/>
            </a:pPr>
            <a:r>
              <a:rPr lang="en-US" b="1" dirty="0"/>
              <a:t>cells need mechanisms for de-selecting irrelevant “</a:t>
            </a:r>
            <a:r>
              <a:rPr lang="en-US" b="1" dirty="0" smtClean="0"/>
              <a:t>recipes</a:t>
            </a:r>
            <a:r>
              <a:rPr lang="en-US" b="1" dirty="0"/>
              <a:t>” ―</a:t>
            </a:r>
          </a:p>
          <a:p>
            <a:pPr marL="342000" indent="-457200">
              <a:spcBef>
                <a:spcPts val="600"/>
              </a:spcBef>
              <a:buNone/>
            </a:pPr>
            <a:r>
              <a:rPr lang="en-US" dirty="0"/>
              <a:t>as well as means for inter-cell communication</a:t>
            </a:r>
          </a:p>
          <a:p>
            <a:pPr marL="342000" indent="-457200">
              <a:spcBef>
                <a:spcPts val="0"/>
              </a:spcBef>
              <a:buNone/>
            </a:pPr>
            <a:r>
              <a:rPr lang="en-US" dirty="0"/>
              <a:t>that will assist them in </a:t>
            </a:r>
            <a:r>
              <a:rPr lang="en-US" b="1" dirty="0"/>
              <a:t>positioning themselves at the right </a:t>
            </a:r>
            <a:r>
              <a:rPr lang="en-US" b="1" dirty="0" smtClean="0"/>
              <a:t>place, </a:t>
            </a:r>
            <a:r>
              <a:rPr lang="en-US" b="1" dirty="0"/>
              <a:t>in the right </a:t>
            </a:r>
            <a:r>
              <a:rPr lang="en-US" b="1" dirty="0" smtClean="0"/>
              <a:t>organ ― </a:t>
            </a:r>
            <a:endParaRPr lang="en-US" b="1" dirty="0"/>
          </a:p>
          <a:p>
            <a:pPr marL="342000" indent="-457200">
              <a:spcBef>
                <a:spcPts val="0"/>
              </a:spcBef>
              <a:buNone/>
            </a:pPr>
            <a:r>
              <a:rPr lang="en-US" dirty="0"/>
              <a:t>and to </a:t>
            </a:r>
            <a:r>
              <a:rPr lang="en-US" b="1" dirty="0"/>
              <a:t>know</a:t>
            </a:r>
            <a:r>
              <a:rPr lang="en-US" dirty="0"/>
              <a:t> what their </a:t>
            </a:r>
            <a:r>
              <a:rPr lang="en-US" b="1" dirty="0"/>
              <a:t>neighbor</a:t>
            </a:r>
            <a:r>
              <a:rPr lang="en-US" dirty="0"/>
              <a:t> cells are up to</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239</a:t>
            </a:fld>
            <a:endParaRPr lang="da-DK"/>
          </a:p>
        </p:txBody>
      </p:sp>
    </p:spTree>
    <p:extLst>
      <p:ext uri="{BB962C8B-B14F-4D97-AF65-F5344CB8AC3E}">
        <p14:creationId xmlns:p14="http://schemas.microsoft.com/office/powerpoint/2010/main" val="395184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6000" i="1" dirty="0">
                <a:latin typeface="Garamond" panose="02020404030301010803" pitchFamily="18" charset="0"/>
              </a:rPr>
              <a:t>g</a:t>
            </a:r>
            <a:r>
              <a:rPr lang="da-DK" dirty="0"/>
              <a:t> </a:t>
            </a:r>
            <a:r>
              <a:rPr lang="da-DK" sz="3200" dirty="0" smtClean="0">
                <a:latin typeface="Futura Extra Black BT" panose="020B0903020204020204" pitchFamily="34" charset="0"/>
              </a:rPr>
              <a:t>IS A FACTOR, NOT A MODULE</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smtClean="0"/>
              <a:t>There are </a:t>
            </a:r>
            <a:r>
              <a:rPr lang="en-US" b="1" dirty="0" smtClean="0"/>
              <a:t>general concepts</a:t>
            </a:r>
            <a:r>
              <a:rPr lang="en-US" dirty="0"/>
              <a:t> (e.g., “das </a:t>
            </a:r>
            <a:r>
              <a:rPr lang="en-US" dirty="0" err="1"/>
              <a:t>Seiende</a:t>
            </a:r>
            <a:r>
              <a:rPr lang="en-US" dirty="0"/>
              <a:t>” = that which exists</a:t>
            </a:r>
            <a:r>
              <a:rPr lang="en-US" dirty="0" smtClean="0"/>
              <a:t>) and schemes in our minds and thinking, and</a:t>
            </a:r>
          </a:p>
          <a:p>
            <a:pPr marL="342000" indent="-457200">
              <a:spcBef>
                <a:spcPts val="600"/>
              </a:spcBef>
              <a:buNone/>
            </a:pPr>
            <a:r>
              <a:rPr lang="en-US" dirty="0" smtClean="0"/>
              <a:t>in </a:t>
            </a:r>
            <a:r>
              <a:rPr lang="en-US" dirty="0"/>
              <a:t>statistical factor analysis there is a </a:t>
            </a:r>
            <a:r>
              <a:rPr lang="en-US" i="1" dirty="0"/>
              <a:t>g</a:t>
            </a:r>
            <a:r>
              <a:rPr lang="en-US" dirty="0"/>
              <a:t> </a:t>
            </a:r>
            <a:r>
              <a:rPr lang="en-US" b="1" dirty="0" smtClean="0"/>
              <a:t>factor</a:t>
            </a:r>
            <a:r>
              <a:rPr lang="en-US" dirty="0" smtClean="0"/>
              <a:t>,</a:t>
            </a:r>
          </a:p>
          <a:p>
            <a:pPr marL="342000" indent="0">
              <a:spcBef>
                <a:spcPts val="600"/>
              </a:spcBef>
              <a:buNone/>
            </a:pPr>
            <a:r>
              <a:rPr lang="en-US" dirty="0" smtClean="0"/>
              <a:t>but </a:t>
            </a:r>
            <a:r>
              <a:rPr lang="en-US" dirty="0"/>
              <a:t>there is no </a:t>
            </a:r>
            <a:r>
              <a:rPr lang="en-US" i="1" dirty="0"/>
              <a:t>g</a:t>
            </a:r>
            <a:r>
              <a:rPr lang="en-US" dirty="0"/>
              <a:t> </a:t>
            </a:r>
            <a:r>
              <a:rPr lang="en-US" b="1" dirty="0"/>
              <a:t>module</a:t>
            </a:r>
            <a:r>
              <a:rPr lang="en-US" dirty="0"/>
              <a:t> in the brain</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24</a:t>
            </a:fld>
            <a:endParaRPr lang="da-DK" dirty="0"/>
          </a:p>
        </p:txBody>
      </p:sp>
    </p:spTree>
    <p:extLst>
      <p:ext uri="{BB962C8B-B14F-4D97-AF65-F5344CB8AC3E}">
        <p14:creationId xmlns:p14="http://schemas.microsoft.com/office/powerpoint/2010/main" val="304253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WHAT IS EPIGENTICS? (2)</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412776"/>
            <a:ext cx="8229600" cy="4896544"/>
          </a:xfrm>
        </p:spPr>
        <p:txBody>
          <a:bodyPr anchor="ctr">
            <a:normAutofit/>
          </a:bodyPr>
          <a:lstStyle/>
          <a:p>
            <a:pPr marL="342000" indent="-457200">
              <a:spcBef>
                <a:spcPts val="600"/>
              </a:spcBef>
              <a:buNone/>
            </a:pPr>
            <a:r>
              <a:rPr lang="en-US" dirty="0"/>
              <a:t>This process is what biologists refer to when they speak of </a:t>
            </a:r>
            <a:r>
              <a:rPr lang="en-US" b="1" dirty="0"/>
              <a:t>“</a:t>
            </a:r>
            <a:r>
              <a:rPr lang="en-US" b="1" dirty="0" smtClean="0"/>
              <a:t>epigenetics.”</a:t>
            </a:r>
            <a:endParaRPr lang="en-US" b="1" dirty="0"/>
          </a:p>
          <a:p>
            <a:pPr marL="342000" indent="-457200">
              <a:spcBef>
                <a:spcPts val="1200"/>
              </a:spcBef>
              <a:buNone/>
            </a:pPr>
            <a:r>
              <a:rPr lang="en-US" sz="2400" dirty="0"/>
              <a:t>(“Transgenerational epigenetics” (which has recently become peculiarly popular among lay folks) </a:t>
            </a:r>
            <a:r>
              <a:rPr lang="en-US" sz="2400" dirty="0" smtClean="0"/>
              <a:t>is </a:t>
            </a:r>
            <a:r>
              <a:rPr lang="en-US" sz="2400" dirty="0"/>
              <a:t>a (very) special case</a:t>
            </a:r>
            <a:r>
              <a:rPr lang="en-US" sz="2400" dirty="0" smtClean="0"/>
              <a:t>.)</a:t>
            </a:r>
            <a:endParaRPr lang="en-US" sz="2400" dirty="0"/>
          </a:p>
        </p:txBody>
      </p:sp>
      <p:sp>
        <p:nvSpPr>
          <p:cNvPr id="4" name="Pladsholder til diasnummer 3"/>
          <p:cNvSpPr>
            <a:spLocks noGrp="1"/>
          </p:cNvSpPr>
          <p:nvPr>
            <p:ph type="sldNum" sz="quarter" idx="12"/>
          </p:nvPr>
        </p:nvSpPr>
        <p:spPr/>
        <p:txBody>
          <a:bodyPr/>
          <a:lstStyle/>
          <a:p>
            <a:fld id="{8E15ED7A-7D97-43EF-A7D1-975E9F0ACDAC}" type="slidenum">
              <a:rPr lang="da-DK" smtClean="0"/>
              <a:t>240</a:t>
            </a:fld>
            <a:endParaRPr lang="da-DK"/>
          </a:p>
        </p:txBody>
      </p:sp>
    </p:spTree>
    <p:extLst>
      <p:ext uri="{BB962C8B-B14F-4D97-AF65-F5344CB8AC3E}">
        <p14:creationId xmlns:p14="http://schemas.microsoft.com/office/powerpoint/2010/main" val="190758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a:latin typeface="Futura Extra Black BT" panose="020B0903020204020204" pitchFamily="34" charset="0"/>
              </a:rPr>
              <a:t>EVOLUTION </a:t>
            </a:r>
            <a:r>
              <a:rPr lang="da-DK" sz="4000" i="1" dirty="0">
                <a:latin typeface="Garamond" panose="02020404030301010803" pitchFamily="18" charset="0"/>
              </a:rPr>
              <a:t>&amp;</a:t>
            </a:r>
            <a:r>
              <a:rPr lang="da-DK" sz="3200" dirty="0">
                <a:latin typeface="Futura Extra Black BT" panose="020B0903020204020204" pitchFamily="34" charset="0"/>
              </a:rPr>
              <a:t> DEVELOPMENT</a:t>
            </a:r>
          </a:p>
        </p:txBody>
      </p:sp>
      <p:sp>
        <p:nvSpPr>
          <p:cNvPr id="3" name="Pladsholder til indhold 2"/>
          <p:cNvSpPr>
            <a:spLocks noGrp="1"/>
          </p:cNvSpPr>
          <p:nvPr>
            <p:ph idx="1"/>
          </p:nvPr>
        </p:nvSpPr>
        <p:spPr>
          <a:xfrm>
            <a:off x="457200" y="1412776"/>
            <a:ext cx="8229600" cy="4824536"/>
          </a:xfrm>
        </p:spPr>
        <p:txBody>
          <a:bodyPr anchor="ctr">
            <a:normAutofit/>
          </a:bodyPr>
          <a:lstStyle/>
          <a:p>
            <a:pPr marL="342000" indent="-457200">
              <a:spcBef>
                <a:spcPts val="600"/>
              </a:spcBef>
              <a:buNone/>
            </a:pPr>
            <a:r>
              <a:rPr lang="en-US" dirty="0"/>
              <a:t>The problem of </a:t>
            </a:r>
            <a:r>
              <a:rPr lang="en-US" b="1" dirty="0"/>
              <a:t>cell specialization and</a:t>
            </a:r>
            <a:r>
              <a:rPr lang="en-US" dirty="0"/>
              <a:t> of </a:t>
            </a:r>
            <a:r>
              <a:rPr lang="en-US" i="1" dirty="0"/>
              <a:t>“morphogenesis,”</a:t>
            </a:r>
          </a:p>
          <a:p>
            <a:pPr marL="342000" indent="-457200">
              <a:spcBef>
                <a:spcPts val="600"/>
              </a:spcBef>
              <a:buNone/>
            </a:pPr>
            <a:r>
              <a:rPr lang="en-US" dirty="0"/>
              <a:t>(i.e., of how stem cells and embryos grow and develop into complex, multi-organ organisms</a:t>
            </a:r>
          </a:p>
          <a:p>
            <a:pPr marL="342000" indent="-457200">
              <a:spcBef>
                <a:spcPts val="600"/>
              </a:spcBef>
              <a:buNone/>
            </a:pPr>
            <a:r>
              <a:rPr lang="en-US" dirty="0"/>
              <a:t>with extremely varied and, sometimes, hard-to-predict behaviors)</a:t>
            </a:r>
          </a:p>
          <a:p>
            <a:pPr marL="342000" indent="-457200">
              <a:spcBef>
                <a:spcPts val="600"/>
              </a:spcBef>
              <a:buNone/>
            </a:pPr>
            <a:r>
              <a:rPr lang="en-US" dirty="0"/>
              <a:t>is currently a topic much studied ―</a:t>
            </a:r>
          </a:p>
          <a:p>
            <a:pPr marL="342000" indent="-457200">
              <a:spcBef>
                <a:spcPts val="600"/>
              </a:spcBef>
              <a:buNone/>
            </a:pPr>
            <a:r>
              <a:rPr lang="en-US" dirty="0"/>
              <a:t>and, so far, </a:t>
            </a:r>
            <a:r>
              <a:rPr lang="en-US" b="1" dirty="0" smtClean="0"/>
              <a:t>remain </a:t>
            </a:r>
            <a:r>
              <a:rPr lang="en-US" b="1" dirty="0"/>
              <a:t>much less well understood than </a:t>
            </a:r>
            <a:r>
              <a:rPr lang="en-US" b="1" dirty="0" smtClean="0"/>
              <a:t>the </a:t>
            </a:r>
            <a:r>
              <a:rPr lang="en-US" b="1" dirty="0"/>
              <a:t>evolution of the species</a:t>
            </a:r>
            <a:r>
              <a:rPr lang="en-US" b="1" dirty="0" smtClean="0"/>
              <a:t>.</a:t>
            </a:r>
            <a:endParaRPr lang="en-US" b="1" dirty="0"/>
          </a:p>
        </p:txBody>
      </p:sp>
      <p:sp>
        <p:nvSpPr>
          <p:cNvPr id="4" name="Pladsholder til diasnummer 3"/>
          <p:cNvSpPr>
            <a:spLocks noGrp="1"/>
          </p:cNvSpPr>
          <p:nvPr>
            <p:ph type="sldNum" sz="quarter" idx="12"/>
          </p:nvPr>
        </p:nvSpPr>
        <p:spPr/>
        <p:txBody>
          <a:bodyPr/>
          <a:lstStyle/>
          <a:p>
            <a:fld id="{8E15ED7A-7D97-43EF-A7D1-975E9F0ACDAC}" type="slidenum">
              <a:rPr lang="da-DK" smtClean="0"/>
              <a:t>241</a:t>
            </a:fld>
            <a:endParaRPr lang="da-DK" dirty="0"/>
          </a:p>
        </p:txBody>
      </p:sp>
    </p:spTree>
    <p:extLst>
      <p:ext uri="{BB962C8B-B14F-4D97-AF65-F5344CB8AC3E}">
        <p14:creationId xmlns:p14="http://schemas.microsoft.com/office/powerpoint/2010/main" val="316193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NEURONAL EPIGENTICS?</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412776"/>
            <a:ext cx="8229600" cy="4896544"/>
          </a:xfrm>
        </p:spPr>
        <p:txBody>
          <a:bodyPr anchor="ctr">
            <a:normAutofit/>
          </a:bodyPr>
          <a:lstStyle/>
          <a:p>
            <a:pPr marL="342000" indent="-457200">
              <a:spcBef>
                <a:spcPts val="600"/>
              </a:spcBef>
              <a:buNone/>
            </a:pPr>
            <a:r>
              <a:rPr lang="en-US" sz="2800" dirty="0"/>
              <a:t>But is it only me, or do we rarely hear news about </a:t>
            </a:r>
            <a:endParaRPr lang="en-US" sz="2800" dirty="0" smtClean="0"/>
          </a:p>
          <a:p>
            <a:pPr marL="342000" indent="-457200">
              <a:spcBef>
                <a:spcPts val="600"/>
              </a:spcBef>
              <a:buNone/>
            </a:pPr>
            <a:r>
              <a:rPr lang="en-US" sz="2800" b="1" dirty="0" smtClean="0"/>
              <a:t>how </a:t>
            </a:r>
            <a:r>
              <a:rPr lang="en-US" sz="2800" b="1" dirty="0"/>
              <a:t>neurons</a:t>
            </a:r>
            <a:r>
              <a:rPr lang="en-US" sz="2800" dirty="0"/>
              <a:t> may </a:t>
            </a:r>
            <a:r>
              <a:rPr lang="en-US" sz="2800" b="1" dirty="0"/>
              <a:t>specialize</a:t>
            </a:r>
            <a:r>
              <a:rPr lang="en-US" sz="2800" dirty="0"/>
              <a:t> in </a:t>
            </a:r>
            <a:r>
              <a:rPr lang="en-US" sz="2800" dirty="0" smtClean="0"/>
              <a:t>order to adapt themselves </a:t>
            </a:r>
            <a:r>
              <a:rPr lang="en-US" sz="2800" dirty="0"/>
              <a:t>to the “needs,” as it were, of domain-specific (or prefrontal “executive”) brain modules?</a:t>
            </a:r>
          </a:p>
          <a:p>
            <a:pPr marL="342000" indent="-457200">
              <a:spcBef>
                <a:spcPts val="600"/>
              </a:spcBef>
              <a:buNone/>
            </a:pPr>
            <a:r>
              <a:rPr lang="en-US" sz="2800" dirty="0"/>
              <a:t>(I, for one, hear a lot more about the, allegedly endless, “plasticity of the brain” ― but that can hardly be all there is to </a:t>
            </a:r>
            <a:r>
              <a:rPr lang="en-US" sz="2800" dirty="0" smtClean="0"/>
              <a:t>it, can it?)</a:t>
            </a:r>
            <a:endParaRPr lang="en-US" sz="2800" dirty="0"/>
          </a:p>
        </p:txBody>
      </p:sp>
      <p:sp>
        <p:nvSpPr>
          <p:cNvPr id="4" name="Pladsholder til diasnummer 3"/>
          <p:cNvSpPr>
            <a:spLocks noGrp="1"/>
          </p:cNvSpPr>
          <p:nvPr>
            <p:ph type="sldNum" sz="quarter" idx="12"/>
          </p:nvPr>
        </p:nvSpPr>
        <p:spPr/>
        <p:txBody>
          <a:bodyPr/>
          <a:lstStyle/>
          <a:p>
            <a:fld id="{8E15ED7A-7D97-43EF-A7D1-975E9F0ACDAC}" type="slidenum">
              <a:rPr lang="da-DK" smtClean="0"/>
              <a:t>242</a:t>
            </a:fld>
            <a:endParaRPr lang="da-DK"/>
          </a:p>
        </p:txBody>
      </p:sp>
    </p:spTree>
    <p:extLst>
      <p:ext uri="{BB962C8B-B14F-4D97-AF65-F5344CB8AC3E}">
        <p14:creationId xmlns:p14="http://schemas.microsoft.com/office/powerpoint/2010/main" val="222060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1500174"/>
            <a:ext cx="8424240" cy="4714908"/>
          </a:xfrm>
        </p:spPr>
        <p:txBody>
          <a:bodyPr>
            <a:noAutofit/>
          </a:bodyPr>
          <a:lstStyle/>
          <a:p>
            <a:pPr>
              <a:spcBef>
                <a:spcPts val="1800"/>
              </a:spcBef>
            </a:pPr>
            <a:r>
              <a:rPr lang="en-US" sz="4000" dirty="0" smtClean="0">
                <a:solidFill>
                  <a:prstClr val="black"/>
                </a:solidFill>
                <a:latin typeface="Garamond" panose="02020404030301010803" pitchFamily="18" charset="0"/>
              </a:rPr>
              <a:t>Evolution</a:t>
            </a:r>
            <a:endParaRPr lang="en-US" sz="4000" dirty="0">
              <a:solidFill>
                <a:prstClr val="black"/>
              </a:solidFill>
              <a:latin typeface="Garamond" panose="02020404030301010803" pitchFamily="18" charset="0"/>
            </a:endParaRPr>
          </a:p>
        </p:txBody>
      </p:sp>
      <p:sp>
        <p:nvSpPr>
          <p:cNvPr id="5" name="Pladsholder til diasnummer 4"/>
          <p:cNvSpPr>
            <a:spLocks noGrp="1"/>
          </p:cNvSpPr>
          <p:nvPr>
            <p:ph type="sldNum" sz="quarter" idx="12"/>
          </p:nvPr>
        </p:nvSpPr>
        <p:spPr/>
        <p:txBody>
          <a:bodyPr/>
          <a:lstStyle/>
          <a:p>
            <a:fld id="{ACEB7656-9849-4073-9CB9-EAB462FBDF4D}" type="slidenum">
              <a:rPr lang="da-DK" smtClean="0">
                <a:solidFill>
                  <a:prstClr val="black">
                    <a:tint val="75000"/>
                  </a:prstClr>
                </a:solidFill>
              </a:rPr>
              <a:pPr/>
              <a:t>243</a:t>
            </a:fld>
            <a:endParaRPr lang="da-DK">
              <a:solidFill>
                <a:prstClr val="black">
                  <a:tint val="75000"/>
                </a:prstClr>
              </a:solidFill>
            </a:endParaRPr>
          </a:p>
        </p:txBody>
      </p:sp>
      <p:sp>
        <p:nvSpPr>
          <p:cNvPr id="7" name="Rectangle 1"/>
          <p:cNvSpPr>
            <a:spLocks noChangeArrowheads="1"/>
          </p:cNvSpPr>
          <p:nvPr/>
        </p:nvSpPr>
        <p:spPr bwMode="auto">
          <a:xfrm>
            <a:off x="6264000" y="252000"/>
            <a:ext cx="255577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en-US" sz="1400" dirty="0" smtClean="0">
                <a:solidFill>
                  <a:srgbClr val="FF0000"/>
                </a:solidFill>
                <a:latin typeface="Futura XBlk BT" pitchFamily="34" charset="0"/>
                <a:ea typeface="Calibri" pitchFamily="34" charset="0"/>
                <a:cs typeface="Helvetica"/>
              </a:rPr>
              <a:t>C</a:t>
            </a:r>
            <a:r>
              <a:rPr lang="en-US" sz="1400" dirty="0" smtClean="0">
                <a:solidFill>
                  <a:srgbClr val="FFC000"/>
                </a:solidFill>
                <a:latin typeface="Futura XBlk BT" pitchFamily="34" charset="0"/>
                <a:ea typeface="Calibri" pitchFamily="34" charset="0"/>
                <a:cs typeface="Helvetica"/>
              </a:rPr>
              <a:t>A</a:t>
            </a:r>
            <a:r>
              <a:rPr lang="en-US" sz="1400" dirty="0" smtClean="0">
                <a:solidFill>
                  <a:srgbClr val="800080"/>
                </a:solidFill>
                <a:latin typeface="Futura XBlk BT" pitchFamily="34" charset="0"/>
                <a:ea typeface="Calibri" pitchFamily="34" charset="0"/>
                <a:cs typeface="Helvetica"/>
              </a:rPr>
              <a:t>P</a:t>
            </a:r>
            <a:r>
              <a:rPr lang="en-US" sz="1400" dirty="0" smtClean="0">
                <a:solidFill>
                  <a:srgbClr val="0000CC"/>
                </a:solidFill>
                <a:latin typeface="Futura XBlk BT" pitchFamily="34" charset="0"/>
                <a:ea typeface="Calibri" pitchFamily="34" charset="0"/>
                <a:cs typeface="Helvetica"/>
              </a:rPr>
              <a:t>A</a:t>
            </a:r>
            <a:r>
              <a:rPr lang="en-US" sz="1400" dirty="0" smtClean="0">
                <a:solidFill>
                  <a:srgbClr val="FF00FF"/>
                </a:solidFill>
                <a:latin typeface="Futura XBlk BT" pitchFamily="34" charset="0"/>
                <a:ea typeface="Calibri" pitchFamily="34" charset="0"/>
                <a:cs typeface="Helvetica"/>
              </a:rPr>
              <a:t>B</a:t>
            </a:r>
            <a:r>
              <a:rPr lang="en-US" sz="1400" dirty="0" smtClean="0">
                <a:solidFill>
                  <a:srgbClr val="FF3300"/>
                </a:solidFill>
                <a:latin typeface="Futura XBlk BT" pitchFamily="34" charset="0"/>
                <a:ea typeface="Calibri" pitchFamily="34" charset="0"/>
                <a:cs typeface="Helvetica"/>
              </a:rPr>
              <a:t>I</a:t>
            </a:r>
            <a:r>
              <a:rPr lang="en-US" sz="1400" dirty="0" smtClean="0">
                <a:solidFill>
                  <a:srgbClr val="FFC000"/>
                </a:solidFill>
                <a:latin typeface="Futura XBlk BT" pitchFamily="34" charset="0"/>
                <a:ea typeface="Calibri" pitchFamily="34" charset="0"/>
                <a:cs typeface="Helvetica"/>
              </a:rPr>
              <a:t>L</a:t>
            </a:r>
            <a:r>
              <a:rPr lang="en-US" sz="1400" dirty="0" smtClean="0">
                <a:solidFill>
                  <a:srgbClr val="800080"/>
                </a:solidFill>
                <a:latin typeface="Futura XBlk BT" pitchFamily="34" charset="0"/>
                <a:ea typeface="Calibri" pitchFamily="34" charset="0"/>
                <a:cs typeface="Helvetica"/>
              </a:rPr>
              <a:t>I</a:t>
            </a:r>
            <a:r>
              <a:rPr lang="en-US" sz="1400" dirty="0" smtClean="0">
                <a:solidFill>
                  <a:srgbClr val="0000CC"/>
                </a:solidFill>
                <a:latin typeface="Futura XBlk BT" pitchFamily="34" charset="0"/>
                <a:ea typeface="Calibri" pitchFamily="34" charset="0"/>
                <a:cs typeface="Helvetica"/>
              </a:rPr>
              <a:t>T</a:t>
            </a:r>
            <a:r>
              <a:rPr lang="en-US" sz="1400" dirty="0" smtClean="0">
                <a:solidFill>
                  <a:srgbClr val="FF33CC"/>
                </a:solidFill>
                <a:latin typeface="Futura XBlk BT" pitchFamily="34" charset="0"/>
                <a:ea typeface="Calibri" pitchFamily="34" charset="0"/>
                <a:cs typeface="Helvetica"/>
              </a:rPr>
              <a:t>Y</a:t>
            </a:r>
            <a:r>
              <a:rPr lang="en-US" sz="1400" dirty="0" smtClean="0">
                <a:solidFill>
                  <a:srgbClr val="FF33CC"/>
                </a:solidFill>
              </a:rPr>
              <a:t> </a:t>
            </a:r>
            <a:endParaRPr lang="en-US" sz="1400" i="1" dirty="0" smtClean="0">
              <a:solidFill>
                <a:srgbClr val="000000"/>
              </a:solidFill>
              <a:latin typeface="Garamond" pitchFamily="18" charset="0"/>
              <a:ea typeface="Times New Roman" pitchFamily="18" charset="0"/>
              <a:cs typeface="Gill Sans MT" pitchFamily="34" charset="0"/>
            </a:endParaRPr>
          </a:p>
          <a:p>
            <a:pPr algn="r" eaLnBrk="0" fontAlgn="base" hangingPunct="0">
              <a:spcBef>
                <a:spcPct val="0"/>
              </a:spcBef>
              <a:spcAft>
                <a:spcPct val="0"/>
              </a:spcAft>
            </a:pPr>
            <a:r>
              <a:rPr lang="en-US" sz="1400" i="1" dirty="0" smtClean="0">
                <a:solidFill>
                  <a:srgbClr val="000000"/>
                </a:solidFill>
                <a:latin typeface="Garamond" pitchFamily="18" charset="0"/>
                <a:ea typeface="Times New Roman" pitchFamily="18" charset="0"/>
                <a:cs typeface="Gill Sans MT" pitchFamily="34" charset="0"/>
              </a:rPr>
              <a:t>Enabling good work</a:t>
            </a:r>
            <a:endParaRPr lang="da-DK" sz="1400" dirty="0" smtClean="0">
              <a:solidFill>
                <a:prstClr val="black"/>
              </a:solidFill>
              <a:latin typeface="Arial" pitchFamily="34" charset="0"/>
            </a:endParaRPr>
          </a:p>
        </p:txBody>
      </p:sp>
    </p:spTree>
    <p:extLst>
      <p:ext uri="{BB962C8B-B14F-4D97-AF65-F5344CB8AC3E}">
        <p14:creationId xmlns:p14="http://schemas.microsoft.com/office/powerpoint/2010/main" val="427659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a:solidFill>
                  <a:prstClr val="black"/>
                </a:solidFill>
                <a:latin typeface="Futura XBlk BT" panose="020B0903020204020204" pitchFamily="34" charset="0"/>
              </a:rPr>
              <a:t>WHAT </a:t>
            </a:r>
            <a:r>
              <a:rPr lang="da-DK" sz="3200" dirty="0" smtClean="0">
                <a:solidFill>
                  <a:prstClr val="black"/>
                </a:solidFill>
                <a:latin typeface="Futura XBlk BT" panose="020B0903020204020204" pitchFamily="34" charset="0"/>
              </a:rPr>
              <a:t>DRIVES EVOLUTION?</a:t>
            </a:r>
            <a:endParaRPr lang="da-DK" dirty="0"/>
          </a:p>
        </p:txBody>
      </p:sp>
      <p:sp>
        <p:nvSpPr>
          <p:cNvPr id="3" name="Pladsholder til indhold 2"/>
          <p:cNvSpPr>
            <a:spLocks noGrp="1"/>
          </p:cNvSpPr>
          <p:nvPr>
            <p:ph idx="1"/>
          </p:nvPr>
        </p:nvSpPr>
        <p:spPr>
          <a:xfrm>
            <a:off x="457200" y="1484784"/>
            <a:ext cx="8229600" cy="4824536"/>
          </a:xfrm>
        </p:spPr>
        <p:txBody>
          <a:bodyPr anchor="ctr">
            <a:normAutofit/>
          </a:bodyPr>
          <a:lstStyle/>
          <a:p>
            <a:pPr marL="342000" indent="-457200">
              <a:spcBef>
                <a:spcPts val="600"/>
              </a:spcBef>
              <a:buNone/>
            </a:pPr>
            <a:r>
              <a:rPr lang="en-US" dirty="0"/>
              <a:t>Biological evolution is driven by </a:t>
            </a:r>
            <a:r>
              <a:rPr lang="en-US" b="1" dirty="0"/>
              <a:t>two groups of processes:</a:t>
            </a:r>
          </a:p>
          <a:p>
            <a:pPr marL="342000" indent="-457200">
              <a:spcBef>
                <a:spcPts val="600"/>
              </a:spcBef>
              <a:buNone/>
            </a:pPr>
            <a:r>
              <a:rPr lang="en-US" dirty="0"/>
              <a:t>Those that are </a:t>
            </a:r>
            <a:r>
              <a:rPr lang="en-US" b="1" dirty="0"/>
              <a:t>internal,</a:t>
            </a:r>
            <a:r>
              <a:rPr lang="en-US" dirty="0"/>
              <a:t> and those that are </a:t>
            </a:r>
            <a:r>
              <a:rPr lang="en-US" b="1" dirty="0"/>
              <a:t>external</a:t>
            </a:r>
            <a:r>
              <a:rPr lang="en-US" dirty="0"/>
              <a:t> to the </a:t>
            </a:r>
            <a:r>
              <a:rPr lang="en-US" b="1" dirty="0"/>
              <a:t>organism</a:t>
            </a:r>
            <a:r>
              <a:rPr lang="en-US" b="1" dirty="0" smtClean="0"/>
              <a:t>.</a:t>
            </a:r>
            <a:endParaRPr lang="en-US" b="1" dirty="0"/>
          </a:p>
        </p:txBody>
      </p:sp>
      <p:sp>
        <p:nvSpPr>
          <p:cNvPr id="4" name="Pladsholder til diasnummer 3"/>
          <p:cNvSpPr>
            <a:spLocks noGrp="1"/>
          </p:cNvSpPr>
          <p:nvPr>
            <p:ph type="sldNum" sz="quarter" idx="12"/>
          </p:nvPr>
        </p:nvSpPr>
        <p:spPr/>
        <p:txBody>
          <a:bodyPr/>
          <a:lstStyle/>
          <a:p>
            <a:fld id="{8E15ED7A-7D97-43EF-A7D1-975E9F0ACDAC}" type="slidenum">
              <a:rPr lang="da-DK" smtClean="0"/>
              <a:t>244</a:t>
            </a:fld>
            <a:endParaRPr lang="da-DK"/>
          </a:p>
        </p:txBody>
      </p:sp>
    </p:spTree>
    <p:extLst>
      <p:ext uri="{BB962C8B-B14F-4D97-AF65-F5344CB8AC3E}">
        <p14:creationId xmlns:p14="http://schemas.microsoft.com/office/powerpoint/2010/main" val="353789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74638"/>
            <a:ext cx="8640960" cy="1143000"/>
          </a:xfrm>
        </p:spPr>
        <p:txBody>
          <a:bodyPr>
            <a:normAutofit/>
          </a:bodyPr>
          <a:lstStyle/>
          <a:p>
            <a:r>
              <a:rPr lang="da-DK" sz="3000" dirty="0" smtClean="0">
                <a:solidFill>
                  <a:prstClr val="black"/>
                </a:solidFill>
                <a:latin typeface="Futura XBlk BT" panose="020B0903020204020204" pitchFamily="34" charset="0"/>
              </a:rPr>
              <a:t>EVOLUTION: INTERNAL MECHANISMS (1)</a:t>
            </a:r>
            <a:endParaRPr lang="da-DK" sz="3000" dirty="0"/>
          </a:p>
        </p:txBody>
      </p:sp>
      <p:sp>
        <p:nvSpPr>
          <p:cNvPr id="3" name="Pladsholder til indhold 2"/>
          <p:cNvSpPr>
            <a:spLocks noGrp="1"/>
          </p:cNvSpPr>
          <p:nvPr>
            <p:ph idx="1"/>
          </p:nvPr>
        </p:nvSpPr>
        <p:spPr>
          <a:xfrm>
            <a:off x="457200" y="1484784"/>
            <a:ext cx="8229600" cy="4824536"/>
          </a:xfrm>
        </p:spPr>
        <p:txBody>
          <a:bodyPr anchor="ctr">
            <a:normAutofit/>
          </a:bodyPr>
          <a:lstStyle/>
          <a:p>
            <a:pPr marL="342000" indent="-457200">
              <a:spcBef>
                <a:spcPts val="600"/>
              </a:spcBef>
              <a:buNone/>
            </a:pPr>
            <a:r>
              <a:rPr lang="en-US" b="1" dirty="0"/>
              <a:t>Internal</a:t>
            </a:r>
            <a:r>
              <a:rPr lang="en-US" dirty="0"/>
              <a:t> mechanisms comprise:</a:t>
            </a:r>
          </a:p>
          <a:p>
            <a:pPr>
              <a:spcBef>
                <a:spcPts val="600"/>
              </a:spcBef>
            </a:pPr>
            <a:r>
              <a:rPr lang="en-US" b="1" dirty="0"/>
              <a:t>mutations,</a:t>
            </a:r>
            <a:r>
              <a:rPr lang="en-US" dirty="0"/>
              <a:t> which are present in all living organisms, and </a:t>
            </a:r>
            <a:r>
              <a:rPr lang="en-US" dirty="0" smtClean="0"/>
              <a:t>which will</a:t>
            </a:r>
            <a:endParaRPr lang="en-US" dirty="0"/>
          </a:p>
          <a:p>
            <a:pPr marL="342000" indent="0">
              <a:spcBef>
                <a:spcPts val="600"/>
              </a:spcBef>
              <a:buNone/>
            </a:pPr>
            <a:r>
              <a:rPr lang="en-US" dirty="0" smtClean="0"/>
              <a:t>introduce </a:t>
            </a:r>
            <a:r>
              <a:rPr lang="en-US" b="1" dirty="0"/>
              <a:t>random</a:t>
            </a:r>
            <a:r>
              <a:rPr lang="en-US" dirty="0"/>
              <a:t> new elements to </a:t>
            </a:r>
            <a:r>
              <a:rPr lang="en-US" dirty="0" smtClean="0"/>
              <a:t>genetic “recipes”</a:t>
            </a:r>
            <a:endParaRPr lang="en-US" dirty="0"/>
          </a:p>
          <a:p>
            <a:pPr marL="342000" indent="0">
              <a:spcBef>
                <a:spcPts val="600"/>
              </a:spcBef>
              <a:buNone/>
            </a:pPr>
            <a:r>
              <a:rPr lang="en-US" dirty="0" smtClean="0"/>
              <a:t>(thus perhaps </a:t>
            </a:r>
            <a:r>
              <a:rPr lang="en-US" dirty="0"/>
              <a:t>changing </a:t>
            </a:r>
            <a:r>
              <a:rPr lang="en-US" dirty="0" smtClean="0"/>
              <a:t>the types of </a:t>
            </a:r>
            <a:r>
              <a:rPr lang="en-US" dirty="0"/>
              <a:t>proteins synthesized </a:t>
            </a:r>
            <a:r>
              <a:rPr lang="en-US" dirty="0" smtClean="0"/>
              <a:t>― and ultimately: the behavior of organs and organisms).</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245</a:t>
            </a:fld>
            <a:endParaRPr lang="da-DK"/>
          </a:p>
        </p:txBody>
      </p:sp>
    </p:spTree>
    <p:extLst>
      <p:ext uri="{BB962C8B-B14F-4D97-AF65-F5344CB8AC3E}">
        <p14:creationId xmlns:p14="http://schemas.microsoft.com/office/powerpoint/2010/main" val="24444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WHAT DO WE </a:t>
            </a:r>
            <a:r>
              <a:rPr lang="da-DK" sz="3200" dirty="0">
                <a:latin typeface="Futura XBlk BT" panose="020B0903020204020204" pitchFamily="34" charset="0"/>
              </a:rPr>
              <a:t>MEAN </a:t>
            </a:r>
            <a:r>
              <a:rPr lang="da-DK" sz="3200" dirty="0" smtClean="0">
                <a:latin typeface="Futura XBlk BT" panose="020B0903020204020204" pitchFamily="34" charset="0"/>
              </a:rPr>
              <a:t>BY “RANDOM”? </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a:t>We speak of mutations as “random”</a:t>
            </a:r>
          </a:p>
          <a:p>
            <a:pPr marL="342000" indent="-457200">
              <a:spcBef>
                <a:spcPts val="600"/>
              </a:spcBef>
              <a:buNone/>
            </a:pPr>
            <a:r>
              <a:rPr lang="en-US" b="1" dirty="0"/>
              <a:t>not</a:t>
            </a:r>
            <a:r>
              <a:rPr lang="en-US" dirty="0"/>
              <a:t> because they are what some philosophers would </a:t>
            </a:r>
            <a:r>
              <a:rPr lang="en-US" dirty="0" smtClean="0"/>
              <a:t>call a </a:t>
            </a:r>
            <a:r>
              <a:rPr lang="en-US" b="1" dirty="0"/>
              <a:t>“causa sui”</a:t>
            </a:r>
            <a:r>
              <a:rPr lang="en-US" dirty="0"/>
              <a:t> </a:t>
            </a:r>
            <a:r>
              <a:rPr lang="en-US" dirty="0" smtClean="0"/>
              <a:t>phenomenon </a:t>
            </a:r>
            <a:endParaRPr lang="en-US" dirty="0"/>
          </a:p>
          <a:p>
            <a:pPr marL="742050" lvl="1" indent="-457200">
              <a:spcBef>
                <a:spcPts val="600"/>
              </a:spcBef>
              <a:buNone/>
            </a:pPr>
            <a:r>
              <a:rPr lang="en-US" sz="3200" dirty="0"/>
              <a:t>(i.e., “effects” which ostensibly have no “causes</a:t>
            </a:r>
            <a:r>
              <a:rPr lang="en-US" sz="3200" dirty="0" smtClean="0"/>
              <a:t>”),</a:t>
            </a:r>
            <a:endParaRPr lang="en-US" sz="3200" dirty="0"/>
          </a:p>
          <a:p>
            <a:pPr marL="342000" indent="-457200">
              <a:spcBef>
                <a:spcPts val="600"/>
              </a:spcBef>
              <a:buNone/>
            </a:pPr>
            <a:r>
              <a:rPr lang="en-US" b="1" dirty="0"/>
              <a:t>but</a:t>
            </a:r>
            <a:r>
              <a:rPr lang="en-US" dirty="0"/>
              <a:t> because the sum total of mutations </a:t>
            </a:r>
            <a:r>
              <a:rPr lang="en-US" dirty="0" smtClean="0"/>
              <a:t>(and their </a:t>
            </a:r>
            <a:r>
              <a:rPr lang="en-US" dirty="0" err="1" smtClean="0"/>
              <a:t>effcts</a:t>
            </a:r>
            <a:r>
              <a:rPr lang="en-US" dirty="0" smtClean="0"/>
              <a:t>) does </a:t>
            </a:r>
            <a:r>
              <a:rPr lang="en-US" b="1" dirty="0"/>
              <a:t>not</a:t>
            </a:r>
            <a:r>
              <a:rPr lang="en-US" dirty="0"/>
              <a:t> </a:t>
            </a:r>
            <a:r>
              <a:rPr lang="en-US" dirty="0" smtClean="0"/>
              <a:t>evince any </a:t>
            </a:r>
            <a:r>
              <a:rPr lang="en-US" b="1" dirty="0" smtClean="0"/>
              <a:t>shared direction.</a:t>
            </a:r>
            <a:endParaRPr lang="en-US" b="1" dirty="0"/>
          </a:p>
        </p:txBody>
      </p:sp>
      <p:sp>
        <p:nvSpPr>
          <p:cNvPr id="4" name="Pladsholder til diasnummer 3"/>
          <p:cNvSpPr>
            <a:spLocks noGrp="1"/>
          </p:cNvSpPr>
          <p:nvPr>
            <p:ph type="sldNum" sz="quarter" idx="12"/>
          </p:nvPr>
        </p:nvSpPr>
        <p:spPr/>
        <p:txBody>
          <a:bodyPr/>
          <a:lstStyle/>
          <a:p>
            <a:fld id="{8E15ED7A-7D97-43EF-A7D1-975E9F0ACDAC}" type="slidenum">
              <a:rPr lang="da-DK" smtClean="0"/>
              <a:t>246</a:t>
            </a:fld>
            <a:endParaRPr lang="da-DK"/>
          </a:p>
        </p:txBody>
      </p:sp>
    </p:spTree>
    <p:extLst>
      <p:ext uri="{BB962C8B-B14F-4D97-AF65-F5344CB8AC3E}">
        <p14:creationId xmlns:p14="http://schemas.microsoft.com/office/powerpoint/2010/main" val="412252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74638"/>
            <a:ext cx="8640960" cy="1143000"/>
          </a:xfrm>
        </p:spPr>
        <p:txBody>
          <a:bodyPr/>
          <a:lstStyle/>
          <a:p>
            <a:r>
              <a:rPr lang="da-DK" sz="3000" dirty="0">
                <a:solidFill>
                  <a:prstClr val="black"/>
                </a:solidFill>
                <a:latin typeface="Futura XBlk BT" panose="020B0903020204020204" pitchFamily="34" charset="0"/>
              </a:rPr>
              <a:t>EVOLUTION: INTERNAL MECHANISMS </a:t>
            </a:r>
            <a:r>
              <a:rPr lang="da-DK" sz="3000" dirty="0" smtClean="0">
                <a:solidFill>
                  <a:prstClr val="black"/>
                </a:solidFill>
                <a:latin typeface="Futura XBlk BT" panose="020B0903020204020204" pitchFamily="34" charset="0"/>
              </a:rPr>
              <a:t>(2)</a:t>
            </a:r>
            <a:endParaRPr lang="da-DK" dirty="0"/>
          </a:p>
        </p:txBody>
      </p:sp>
      <p:sp>
        <p:nvSpPr>
          <p:cNvPr id="3" name="Pladsholder til indhold 2"/>
          <p:cNvSpPr>
            <a:spLocks noGrp="1"/>
          </p:cNvSpPr>
          <p:nvPr>
            <p:ph idx="1"/>
          </p:nvPr>
        </p:nvSpPr>
        <p:spPr>
          <a:xfrm>
            <a:off x="457200" y="1484784"/>
            <a:ext cx="8229600" cy="4824536"/>
          </a:xfrm>
        </p:spPr>
        <p:txBody>
          <a:bodyPr anchor="ctr">
            <a:normAutofit/>
          </a:bodyPr>
          <a:lstStyle/>
          <a:p>
            <a:pPr marL="342000" indent="-457200">
              <a:spcBef>
                <a:spcPts val="600"/>
              </a:spcBef>
              <a:buNone/>
            </a:pPr>
            <a:r>
              <a:rPr lang="en-US" dirty="0" smtClean="0"/>
              <a:t>In </a:t>
            </a:r>
            <a:r>
              <a:rPr lang="en-US" b="1" dirty="0"/>
              <a:t>sexually </a:t>
            </a:r>
            <a:r>
              <a:rPr lang="en-US" b="1" dirty="0" smtClean="0"/>
              <a:t>reproducing,</a:t>
            </a:r>
            <a:r>
              <a:rPr lang="en-US" dirty="0" smtClean="0"/>
              <a:t> multi-cellular species</a:t>
            </a:r>
          </a:p>
          <a:p>
            <a:pPr marL="342000" indent="-457200">
              <a:spcBef>
                <a:spcPts val="0"/>
              </a:spcBef>
              <a:buNone/>
            </a:pPr>
            <a:r>
              <a:rPr lang="en-US" dirty="0" smtClean="0"/>
              <a:t>only </a:t>
            </a:r>
            <a:r>
              <a:rPr lang="en-US" dirty="0"/>
              <a:t>mutations occurring in gamete DNA </a:t>
            </a:r>
            <a:endParaRPr lang="en-US" dirty="0" smtClean="0"/>
          </a:p>
          <a:p>
            <a:pPr marL="342000" indent="-457200">
              <a:spcBef>
                <a:spcPts val="0"/>
              </a:spcBef>
              <a:buNone/>
            </a:pPr>
            <a:r>
              <a:rPr lang="en-US" dirty="0" smtClean="0"/>
              <a:t>will influence the shape and behavior of future generations.</a:t>
            </a:r>
          </a:p>
          <a:p>
            <a:pPr marL="342000" indent="-457200">
              <a:spcBef>
                <a:spcPts val="600"/>
              </a:spcBef>
              <a:buNone/>
            </a:pPr>
            <a:r>
              <a:rPr lang="en-US" dirty="0" smtClean="0"/>
              <a:t>In such species, internal </a:t>
            </a:r>
            <a:r>
              <a:rPr lang="en-US" dirty="0"/>
              <a:t>“drivers” may also </a:t>
            </a:r>
            <a:r>
              <a:rPr lang="en-US" dirty="0" smtClean="0"/>
              <a:t>include the</a:t>
            </a:r>
            <a:endParaRPr lang="en-US" dirty="0"/>
          </a:p>
          <a:p>
            <a:pPr>
              <a:spcBef>
                <a:spcPts val="600"/>
              </a:spcBef>
            </a:pPr>
            <a:r>
              <a:rPr lang="en-US" b="1" dirty="0"/>
              <a:t>recombination</a:t>
            </a:r>
            <a:r>
              <a:rPr lang="en-US" dirty="0"/>
              <a:t> of existing elements</a:t>
            </a:r>
          </a:p>
          <a:p>
            <a:pPr marL="342000" indent="-457200">
              <a:spcBef>
                <a:spcPts val="600"/>
              </a:spcBef>
              <a:buNone/>
            </a:pPr>
            <a:r>
              <a:rPr lang="en-US" dirty="0" smtClean="0"/>
              <a:t>	provided </a:t>
            </a:r>
            <a:r>
              <a:rPr lang="en-US" dirty="0"/>
              <a:t>by the </a:t>
            </a:r>
            <a:r>
              <a:rPr lang="en-US" b="1" dirty="0"/>
              <a:t>two “lotteries”</a:t>
            </a:r>
            <a:r>
              <a:rPr lang="en-US" dirty="0"/>
              <a:t> inherent in </a:t>
            </a:r>
            <a:r>
              <a:rPr lang="en-US" b="1" dirty="0"/>
              <a:t>meiosis</a:t>
            </a:r>
            <a:r>
              <a:rPr lang="en-US" dirty="0"/>
              <a:t> and </a:t>
            </a:r>
            <a:r>
              <a:rPr lang="en-US" b="1" dirty="0"/>
              <a:t>fertilization</a:t>
            </a:r>
            <a:r>
              <a:rPr lang="en-US" b="1" dirty="0" smtClean="0"/>
              <a:t>.</a:t>
            </a:r>
            <a:endParaRPr lang="en-US" b="1" dirty="0"/>
          </a:p>
        </p:txBody>
      </p:sp>
      <p:sp>
        <p:nvSpPr>
          <p:cNvPr id="4" name="Pladsholder til diasnummer 3"/>
          <p:cNvSpPr>
            <a:spLocks noGrp="1"/>
          </p:cNvSpPr>
          <p:nvPr>
            <p:ph type="sldNum" sz="quarter" idx="12"/>
          </p:nvPr>
        </p:nvSpPr>
        <p:spPr/>
        <p:txBody>
          <a:bodyPr/>
          <a:lstStyle/>
          <a:p>
            <a:fld id="{8E15ED7A-7D97-43EF-A7D1-975E9F0ACDAC}" type="slidenum">
              <a:rPr lang="da-DK" smtClean="0"/>
              <a:t>247</a:t>
            </a:fld>
            <a:endParaRPr lang="da-DK"/>
          </a:p>
        </p:txBody>
      </p:sp>
    </p:spTree>
    <p:extLst>
      <p:ext uri="{BB962C8B-B14F-4D97-AF65-F5344CB8AC3E}">
        <p14:creationId xmlns:p14="http://schemas.microsoft.com/office/powerpoint/2010/main" val="345245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74638"/>
            <a:ext cx="8640960" cy="1143000"/>
          </a:xfrm>
        </p:spPr>
        <p:txBody>
          <a:bodyPr/>
          <a:lstStyle/>
          <a:p>
            <a:r>
              <a:rPr lang="da-DK" sz="3000" dirty="0">
                <a:solidFill>
                  <a:prstClr val="black"/>
                </a:solidFill>
                <a:latin typeface="Futura XBlk BT" panose="020B0903020204020204" pitchFamily="34" charset="0"/>
              </a:rPr>
              <a:t>EVOLUTION: </a:t>
            </a:r>
            <a:r>
              <a:rPr lang="da-DK" sz="3000" dirty="0" smtClean="0">
                <a:solidFill>
                  <a:prstClr val="black"/>
                </a:solidFill>
                <a:latin typeface="Futura XBlk BT" panose="020B0903020204020204" pitchFamily="34" charset="0"/>
              </a:rPr>
              <a:t>EXTERNAL MECHANISMS</a:t>
            </a:r>
            <a:endParaRPr lang="da-DK" dirty="0"/>
          </a:p>
        </p:txBody>
      </p:sp>
      <p:sp>
        <p:nvSpPr>
          <p:cNvPr id="3" name="Pladsholder til indhold 2"/>
          <p:cNvSpPr>
            <a:spLocks noGrp="1"/>
          </p:cNvSpPr>
          <p:nvPr>
            <p:ph idx="1"/>
          </p:nvPr>
        </p:nvSpPr>
        <p:spPr/>
        <p:txBody>
          <a:bodyPr anchor="ctr"/>
          <a:lstStyle/>
          <a:p>
            <a:pPr marL="342000" indent="-457200">
              <a:spcBef>
                <a:spcPts val="600"/>
              </a:spcBef>
              <a:buNone/>
            </a:pPr>
            <a:r>
              <a:rPr lang="en-US" b="1" dirty="0"/>
              <a:t>External</a:t>
            </a:r>
            <a:r>
              <a:rPr lang="en-US" dirty="0"/>
              <a:t> mechanisms comprise</a:t>
            </a:r>
          </a:p>
          <a:p>
            <a:pPr marL="342000" indent="-457200">
              <a:spcBef>
                <a:spcPts val="600"/>
              </a:spcBef>
            </a:pPr>
            <a:r>
              <a:rPr lang="en-US" b="1" dirty="0"/>
              <a:t>genetic drift,</a:t>
            </a:r>
            <a:r>
              <a:rPr lang="en-US" dirty="0"/>
              <a:t> and</a:t>
            </a:r>
          </a:p>
          <a:p>
            <a:pPr marL="342000" indent="-457200">
              <a:spcBef>
                <a:spcPts val="600"/>
              </a:spcBef>
            </a:pPr>
            <a:r>
              <a:rPr lang="en-US" b="1" dirty="0"/>
              <a:t>natural</a:t>
            </a:r>
            <a:r>
              <a:rPr lang="en-US" dirty="0"/>
              <a:t> and </a:t>
            </a:r>
            <a:r>
              <a:rPr lang="en-US" b="1" dirty="0"/>
              <a:t>sexual selection.</a:t>
            </a:r>
          </a:p>
          <a:p>
            <a:pPr marL="342000" indent="-457200">
              <a:spcBef>
                <a:spcPts val="600"/>
              </a:spcBef>
              <a:buNone/>
            </a:pPr>
            <a:r>
              <a:rPr lang="en-US" dirty="0"/>
              <a:t>The latter, in particular, come in all sorts of shapes and forms and, below, I will discuss a some of them</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248</a:t>
            </a:fld>
            <a:endParaRPr lang="da-DK"/>
          </a:p>
        </p:txBody>
      </p:sp>
    </p:spTree>
    <p:extLst>
      <p:ext uri="{BB962C8B-B14F-4D97-AF65-F5344CB8AC3E}">
        <p14:creationId xmlns:p14="http://schemas.microsoft.com/office/powerpoint/2010/main" val="41350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THE BATTLE IS NOT YET OVER</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412776"/>
            <a:ext cx="8229600" cy="4896544"/>
          </a:xfrm>
        </p:spPr>
        <p:txBody>
          <a:bodyPr anchor="ctr">
            <a:normAutofit fontScale="92500"/>
          </a:bodyPr>
          <a:lstStyle/>
          <a:p>
            <a:pPr marL="342000" indent="-457200">
              <a:spcBef>
                <a:spcPts val="600"/>
              </a:spcBef>
              <a:buNone/>
            </a:pPr>
            <a:r>
              <a:rPr lang="en-US" dirty="0"/>
              <a:t>Evolutionary biology has not yet arrived at a “final” or “complete” understanding of its subject matter.</a:t>
            </a:r>
          </a:p>
          <a:p>
            <a:pPr marL="342000" indent="-457200">
              <a:spcBef>
                <a:spcPts val="600"/>
              </a:spcBef>
              <a:buNone/>
            </a:pPr>
            <a:r>
              <a:rPr lang="en-US" dirty="0"/>
              <a:t>For example, professionals have long conducted fervent debates about the relative </a:t>
            </a:r>
            <a:r>
              <a:rPr lang="en-US" dirty="0" smtClean="0"/>
              <a:t>weight or </a:t>
            </a:r>
            <a:r>
              <a:rPr lang="en-US" dirty="0"/>
              <a:t>influence of internal and external aspects, and still do ―</a:t>
            </a:r>
          </a:p>
          <a:p>
            <a:pPr marL="342000" indent="-457200">
              <a:spcBef>
                <a:spcPts val="600"/>
              </a:spcBef>
              <a:buNone/>
            </a:pPr>
            <a:r>
              <a:rPr lang="en-US" dirty="0"/>
              <a:t>and I would say that the lively (sometimes hostile) debates and all the “unfinished business” are what makes the whole thing so interesting</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249</a:t>
            </a:fld>
            <a:endParaRPr lang="da-DK"/>
          </a:p>
        </p:txBody>
      </p:sp>
    </p:spTree>
    <p:extLst>
      <p:ext uri="{BB962C8B-B14F-4D97-AF65-F5344CB8AC3E}">
        <p14:creationId xmlns:p14="http://schemas.microsoft.com/office/powerpoint/2010/main" val="289223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a:latin typeface="Futura XBlk BT" panose="020B0903020204020204" pitchFamily="34" charset="0"/>
              </a:rPr>
              <a:t>“HYPOTACTIC” </a:t>
            </a:r>
            <a:r>
              <a:rPr lang="da-DK" sz="3200" dirty="0" smtClean="0">
                <a:latin typeface="Futura XBlk BT" panose="020B0903020204020204" pitchFamily="34" charset="0"/>
              </a:rPr>
              <a:t>COORDINATION</a:t>
            </a:r>
            <a:br>
              <a:rPr lang="da-DK" sz="3200" dirty="0" smtClean="0">
                <a:latin typeface="Futura XBlk BT" panose="020B0903020204020204" pitchFamily="34" charset="0"/>
              </a:rPr>
            </a:br>
            <a:r>
              <a:rPr lang="da-DK" sz="3200" dirty="0" smtClean="0">
                <a:latin typeface="Futura XBlk BT" panose="020B0903020204020204" pitchFamily="34" charset="0"/>
              </a:rPr>
              <a:t>≠ </a:t>
            </a:r>
            <a:r>
              <a:rPr lang="da-DK" sz="3200" dirty="0">
                <a:latin typeface="Futura XBlk BT" panose="020B0903020204020204" pitchFamily="34" charset="0"/>
              </a:rPr>
              <a:t>GPU</a:t>
            </a:r>
          </a:p>
        </p:txBody>
      </p:sp>
      <p:sp>
        <p:nvSpPr>
          <p:cNvPr id="3" name="Pladsholder til indhold 2"/>
          <p:cNvSpPr>
            <a:spLocks noGrp="1"/>
          </p:cNvSpPr>
          <p:nvPr>
            <p:ph idx="1"/>
          </p:nvPr>
        </p:nvSpPr>
        <p:spPr>
          <a:xfrm>
            <a:off x="457200" y="1556792"/>
            <a:ext cx="8229600" cy="4680520"/>
          </a:xfrm>
        </p:spPr>
        <p:txBody>
          <a:bodyPr anchor="ctr">
            <a:normAutofit/>
          </a:bodyPr>
          <a:lstStyle/>
          <a:p>
            <a:pPr marL="342000" indent="-457200">
              <a:spcBef>
                <a:spcPts val="600"/>
              </a:spcBef>
              <a:buNone/>
            </a:pPr>
            <a:r>
              <a:rPr lang="en-US" dirty="0" smtClean="0"/>
              <a:t>There </a:t>
            </a:r>
            <a:r>
              <a:rPr lang="en-US" dirty="0"/>
              <a:t>certainly is an </a:t>
            </a:r>
            <a:r>
              <a:rPr lang="en-US" b="1" dirty="0"/>
              <a:t>“executive”</a:t>
            </a:r>
            <a:r>
              <a:rPr lang="en-US" dirty="0"/>
              <a:t> module: </a:t>
            </a:r>
            <a:r>
              <a:rPr lang="en-US" b="1" dirty="0"/>
              <a:t>the </a:t>
            </a:r>
            <a:r>
              <a:rPr lang="en-US" b="1" dirty="0" smtClean="0"/>
              <a:t>pre-frontal area</a:t>
            </a:r>
            <a:endParaRPr lang="en-US" b="1" dirty="0"/>
          </a:p>
          <a:p>
            <a:pPr marL="342000" indent="0">
              <a:spcBef>
                <a:spcPts val="600"/>
              </a:spcBef>
              <a:buNone/>
            </a:pPr>
            <a:r>
              <a:rPr lang="en-US" dirty="0" smtClean="0"/>
              <a:t>(which </a:t>
            </a:r>
            <a:r>
              <a:rPr lang="en-US" b="1" dirty="0" smtClean="0"/>
              <a:t>adds </a:t>
            </a:r>
            <a:r>
              <a:rPr lang="en-US" b="1" dirty="0"/>
              <a:t>“hierarchical” or “hypotactic” coordination</a:t>
            </a:r>
            <a:r>
              <a:rPr lang="en-US" dirty="0"/>
              <a:t> </a:t>
            </a:r>
            <a:endParaRPr lang="en-US" dirty="0" smtClean="0"/>
          </a:p>
          <a:p>
            <a:pPr marL="342000" indent="0">
              <a:spcBef>
                <a:spcPts val="600"/>
              </a:spcBef>
              <a:buNone/>
            </a:pPr>
            <a:r>
              <a:rPr lang="en-US" dirty="0" smtClean="0"/>
              <a:t>to </a:t>
            </a:r>
            <a:r>
              <a:rPr lang="en-US" dirty="0"/>
              <a:t>the </a:t>
            </a:r>
            <a:r>
              <a:rPr lang="en-US" dirty="0" smtClean="0"/>
              <a:t>“</a:t>
            </a:r>
            <a:r>
              <a:rPr lang="en-US" dirty="0"/>
              <a:t>paratactic” ditto </a:t>
            </a:r>
            <a:endParaRPr lang="en-US" dirty="0" smtClean="0"/>
          </a:p>
          <a:p>
            <a:pPr marL="342000" indent="0">
              <a:spcBef>
                <a:spcPts val="600"/>
              </a:spcBef>
              <a:buNone/>
            </a:pPr>
            <a:r>
              <a:rPr lang="en-US" dirty="0" smtClean="0"/>
              <a:t>of </a:t>
            </a:r>
            <a:r>
              <a:rPr lang="en-US" dirty="0"/>
              <a:t>more “domain-specific” </a:t>
            </a:r>
            <a:r>
              <a:rPr lang="en-US" dirty="0" smtClean="0"/>
              <a:t>modules) </a:t>
            </a:r>
            <a:r>
              <a:rPr lang="en-US" dirty="0"/>
              <a:t>―</a:t>
            </a:r>
          </a:p>
          <a:p>
            <a:pPr marL="342000" indent="-457200">
              <a:spcBef>
                <a:spcPts val="600"/>
              </a:spcBef>
              <a:buNone/>
            </a:pPr>
            <a:r>
              <a:rPr lang="en-US" dirty="0"/>
              <a:t>but that is a </a:t>
            </a:r>
            <a:r>
              <a:rPr lang="en-US" b="1" dirty="0"/>
              <a:t>very</a:t>
            </a:r>
            <a:r>
              <a:rPr lang="en-US" dirty="0"/>
              <a:t> different </a:t>
            </a:r>
            <a:r>
              <a:rPr lang="en-US" dirty="0" smtClean="0"/>
              <a:t>thing (from a GPU)!!</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25</a:t>
            </a:fld>
            <a:endParaRPr lang="da-DK" dirty="0"/>
          </a:p>
        </p:txBody>
      </p:sp>
    </p:spTree>
    <p:extLst>
      <p:ext uri="{BB962C8B-B14F-4D97-AF65-F5344CB8AC3E}">
        <p14:creationId xmlns:p14="http://schemas.microsoft.com/office/powerpoint/2010/main" val="24652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MUTATIONS ARE COPYING ERRORS</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a:t>Mutations are = DNA copying errors.</a:t>
            </a:r>
          </a:p>
          <a:p>
            <a:pPr marL="342000" indent="-457200">
              <a:spcBef>
                <a:spcPts val="600"/>
              </a:spcBef>
              <a:buNone/>
            </a:pPr>
            <a:r>
              <a:rPr lang="en-US" dirty="0"/>
              <a:t>They occur in every gene at every locus in the genome of all living cells</a:t>
            </a:r>
          </a:p>
          <a:p>
            <a:pPr marL="342000" indent="-457200">
              <a:spcBef>
                <a:spcPts val="600"/>
              </a:spcBef>
              <a:buNone/>
            </a:pPr>
            <a:r>
              <a:rPr lang="en-US" dirty="0"/>
              <a:t>at the same, identical frequency</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250</a:t>
            </a:fld>
            <a:endParaRPr lang="da-DK"/>
          </a:p>
        </p:txBody>
      </p:sp>
    </p:spTree>
    <p:extLst>
      <p:ext uri="{BB962C8B-B14F-4D97-AF65-F5344CB8AC3E}">
        <p14:creationId xmlns:p14="http://schemas.microsoft.com/office/powerpoint/2010/main" val="382065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BALANCING STABILITY </a:t>
            </a:r>
            <a:r>
              <a:rPr lang="da-DK" sz="4000" i="1" dirty="0" smtClean="0">
                <a:latin typeface="Garamond" panose="02020404030301010803" pitchFamily="18" charset="0"/>
              </a:rPr>
              <a:t>&amp;</a:t>
            </a:r>
            <a:r>
              <a:rPr lang="da-DK" sz="3200" dirty="0" smtClean="0">
                <a:latin typeface="Futura XBlk BT" panose="020B0903020204020204" pitchFamily="34" charset="0"/>
              </a:rPr>
              <a:t> CHANGE</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600200"/>
            <a:ext cx="8229600" cy="4637112"/>
          </a:xfrm>
        </p:spPr>
        <p:txBody>
          <a:bodyPr anchor="ctr">
            <a:normAutofit/>
          </a:bodyPr>
          <a:lstStyle/>
          <a:p>
            <a:pPr marL="342000" indent="-457200">
              <a:spcBef>
                <a:spcPts val="600"/>
              </a:spcBef>
              <a:buNone/>
            </a:pPr>
            <a:r>
              <a:rPr lang="en-US" dirty="0" smtClean="0"/>
              <a:t>Some </a:t>
            </a:r>
            <a:r>
              <a:rPr lang="en-US" dirty="0"/>
              <a:t>evolutionary biologists believe that</a:t>
            </a:r>
          </a:p>
          <a:p>
            <a:pPr marL="342000" indent="-457200">
              <a:spcBef>
                <a:spcPts val="600"/>
              </a:spcBef>
              <a:buNone/>
            </a:pPr>
            <a:r>
              <a:rPr lang="en-US" i="1" dirty="0"/>
              <a:t>if</a:t>
            </a:r>
            <a:r>
              <a:rPr lang="en-US" dirty="0"/>
              <a:t> copying errors occurred more frequently</a:t>
            </a:r>
          </a:p>
          <a:p>
            <a:pPr marL="342000" indent="-457200">
              <a:spcBef>
                <a:spcPts val="600"/>
              </a:spcBef>
              <a:buNone/>
            </a:pPr>
            <a:r>
              <a:rPr lang="en-US" i="1" dirty="0" smtClean="0"/>
              <a:t>then</a:t>
            </a:r>
            <a:r>
              <a:rPr lang="en-US" dirty="0" smtClean="0"/>
              <a:t> life </a:t>
            </a:r>
            <a:r>
              <a:rPr lang="en-US" dirty="0"/>
              <a:t>would become too </a:t>
            </a:r>
            <a:r>
              <a:rPr lang="en-US" dirty="0" smtClean="0"/>
              <a:t>fickle to </a:t>
            </a:r>
            <a:r>
              <a:rPr lang="en-US" dirty="0"/>
              <a:t>be able to sustain itself ― and that</a:t>
            </a:r>
          </a:p>
          <a:p>
            <a:pPr marL="342000" indent="-457200">
              <a:spcBef>
                <a:spcPts val="600"/>
              </a:spcBef>
              <a:buNone/>
            </a:pPr>
            <a:r>
              <a:rPr lang="en-US" i="1" dirty="0"/>
              <a:t>if</a:t>
            </a:r>
            <a:r>
              <a:rPr lang="en-US" dirty="0"/>
              <a:t> they happened </a:t>
            </a:r>
            <a:r>
              <a:rPr lang="en-US" dirty="0" smtClean="0"/>
              <a:t>less </a:t>
            </a:r>
            <a:r>
              <a:rPr lang="en-US" dirty="0"/>
              <a:t>frequently</a:t>
            </a:r>
          </a:p>
          <a:p>
            <a:pPr marL="342000" indent="-457200">
              <a:spcBef>
                <a:spcPts val="600"/>
              </a:spcBef>
              <a:buNone/>
            </a:pPr>
            <a:r>
              <a:rPr lang="en-US" i="1" dirty="0" smtClean="0"/>
              <a:t>then</a:t>
            </a:r>
            <a:r>
              <a:rPr lang="en-US" dirty="0" smtClean="0"/>
              <a:t> life </a:t>
            </a:r>
            <a:r>
              <a:rPr lang="en-US" dirty="0"/>
              <a:t>would become too rigid to be able to adapt itself to changes in its non-living environment</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251</a:t>
            </a:fld>
            <a:endParaRPr lang="da-DK"/>
          </a:p>
        </p:txBody>
      </p:sp>
    </p:spTree>
    <p:extLst>
      <p:ext uri="{BB962C8B-B14F-4D97-AF65-F5344CB8AC3E}">
        <p14:creationId xmlns:p14="http://schemas.microsoft.com/office/powerpoint/2010/main" val="282493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THE </a:t>
            </a:r>
            <a:r>
              <a:rPr lang="da-DK" sz="3200" dirty="0" err="1" smtClean="0">
                <a:latin typeface="Futura XBlk BT" panose="020B0903020204020204" pitchFamily="34" charset="0"/>
              </a:rPr>
              <a:t>CELL’s</a:t>
            </a:r>
            <a:r>
              <a:rPr lang="da-DK" sz="3200" dirty="0" smtClean="0">
                <a:latin typeface="Futura XBlk BT" panose="020B0903020204020204" pitchFamily="34" charset="0"/>
              </a:rPr>
              <a:t> QC DEPARTMENT</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600200"/>
            <a:ext cx="8229600" cy="4637112"/>
          </a:xfrm>
        </p:spPr>
        <p:txBody>
          <a:bodyPr anchor="ctr">
            <a:normAutofit/>
          </a:bodyPr>
          <a:lstStyle/>
          <a:p>
            <a:pPr marL="342000" indent="-457200">
              <a:spcBef>
                <a:spcPts val="600"/>
              </a:spcBef>
              <a:buNone/>
            </a:pPr>
            <a:r>
              <a:rPr lang="en-US" dirty="0"/>
              <a:t>Be that as it may, cells do spend a lot of time performing “quality controls” and </a:t>
            </a:r>
            <a:r>
              <a:rPr lang="en-US" b="1" dirty="0"/>
              <a:t>correcting copying errors,</a:t>
            </a:r>
          </a:p>
          <a:p>
            <a:pPr marL="342000" indent="-457200">
              <a:spcBef>
                <a:spcPts val="600"/>
              </a:spcBef>
              <a:buNone/>
            </a:pPr>
            <a:r>
              <a:rPr lang="en-US" dirty="0"/>
              <a:t>and </a:t>
            </a:r>
            <a:r>
              <a:rPr lang="en-US" dirty="0" smtClean="0"/>
              <a:t>have </a:t>
            </a:r>
            <a:r>
              <a:rPr lang="en-US" dirty="0"/>
              <a:t>developed very sophisticated technologies for doing so</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252</a:t>
            </a:fld>
            <a:endParaRPr lang="da-DK"/>
          </a:p>
        </p:txBody>
      </p:sp>
    </p:spTree>
    <p:extLst>
      <p:ext uri="{BB962C8B-B14F-4D97-AF65-F5344CB8AC3E}">
        <p14:creationId xmlns:p14="http://schemas.microsoft.com/office/powerpoint/2010/main" val="290129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1500174"/>
            <a:ext cx="8424240" cy="4714908"/>
          </a:xfrm>
        </p:spPr>
        <p:txBody>
          <a:bodyPr>
            <a:noAutofit/>
          </a:bodyPr>
          <a:lstStyle/>
          <a:p>
            <a:pPr>
              <a:spcBef>
                <a:spcPts val="1800"/>
              </a:spcBef>
            </a:pPr>
            <a:r>
              <a:rPr lang="en-US" sz="4000" dirty="0">
                <a:solidFill>
                  <a:prstClr val="black"/>
                </a:solidFill>
                <a:latin typeface="Garamond" panose="02020404030301010803" pitchFamily="18" charset="0"/>
              </a:rPr>
              <a:t>P</a:t>
            </a:r>
            <a:r>
              <a:rPr lang="en-US" sz="4000" dirty="0" smtClean="0">
                <a:solidFill>
                  <a:prstClr val="black"/>
                </a:solidFill>
                <a:latin typeface="Garamond" panose="02020404030301010803" pitchFamily="18" charset="0"/>
              </a:rPr>
              <a:t>roximate &amp; ultimate causes why</a:t>
            </a:r>
            <a:br>
              <a:rPr lang="en-US" sz="4000" dirty="0" smtClean="0">
                <a:solidFill>
                  <a:prstClr val="black"/>
                </a:solidFill>
                <a:latin typeface="Garamond" panose="02020404030301010803" pitchFamily="18" charset="0"/>
              </a:rPr>
            </a:br>
            <a:r>
              <a:rPr lang="en-US" sz="4000" dirty="0" smtClean="0">
                <a:solidFill>
                  <a:prstClr val="black"/>
                </a:solidFill>
                <a:latin typeface="Garamond" panose="02020404030301010803" pitchFamily="18" charset="0"/>
              </a:rPr>
              <a:t>within-species differentiation</a:t>
            </a:r>
            <a:br>
              <a:rPr lang="en-US" sz="4000" dirty="0" smtClean="0">
                <a:solidFill>
                  <a:prstClr val="black"/>
                </a:solidFill>
                <a:latin typeface="Garamond" panose="02020404030301010803" pitchFamily="18" charset="0"/>
              </a:rPr>
            </a:br>
            <a:r>
              <a:rPr lang="en-US" sz="4000" dirty="0" smtClean="0">
                <a:solidFill>
                  <a:prstClr val="black"/>
                </a:solidFill>
                <a:latin typeface="Garamond" panose="02020404030301010803" pitchFamily="18" charset="0"/>
              </a:rPr>
              <a:t>of properties (and many behaviors)</a:t>
            </a:r>
            <a:br>
              <a:rPr lang="en-US" sz="4000" dirty="0" smtClean="0">
                <a:solidFill>
                  <a:prstClr val="black"/>
                </a:solidFill>
                <a:latin typeface="Garamond" panose="02020404030301010803" pitchFamily="18" charset="0"/>
              </a:rPr>
            </a:br>
            <a:r>
              <a:rPr lang="en-US" sz="4000" dirty="0" smtClean="0">
                <a:solidFill>
                  <a:prstClr val="black"/>
                </a:solidFill>
                <a:latin typeface="Garamond" panose="02020404030301010803" pitchFamily="18" charset="0"/>
              </a:rPr>
              <a:t>tends to conform to a bell curve</a:t>
            </a:r>
            <a:endParaRPr lang="en-US" sz="4000" dirty="0">
              <a:solidFill>
                <a:prstClr val="black"/>
              </a:solidFill>
              <a:latin typeface="Garamond" panose="02020404030301010803" pitchFamily="18" charset="0"/>
            </a:endParaRPr>
          </a:p>
        </p:txBody>
      </p:sp>
      <p:sp>
        <p:nvSpPr>
          <p:cNvPr id="5" name="Pladsholder til diasnummer 4"/>
          <p:cNvSpPr>
            <a:spLocks noGrp="1"/>
          </p:cNvSpPr>
          <p:nvPr>
            <p:ph type="sldNum" sz="quarter" idx="12"/>
          </p:nvPr>
        </p:nvSpPr>
        <p:spPr/>
        <p:txBody>
          <a:bodyPr/>
          <a:lstStyle/>
          <a:p>
            <a:fld id="{ACEB7656-9849-4073-9CB9-EAB462FBDF4D}" type="slidenum">
              <a:rPr lang="da-DK" smtClean="0">
                <a:solidFill>
                  <a:prstClr val="black">
                    <a:tint val="75000"/>
                  </a:prstClr>
                </a:solidFill>
              </a:rPr>
              <a:pPr/>
              <a:t>253</a:t>
            </a:fld>
            <a:endParaRPr lang="da-DK">
              <a:solidFill>
                <a:prstClr val="black">
                  <a:tint val="75000"/>
                </a:prstClr>
              </a:solidFill>
            </a:endParaRPr>
          </a:p>
        </p:txBody>
      </p:sp>
      <p:sp>
        <p:nvSpPr>
          <p:cNvPr id="7" name="Rectangle 1"/>
          <p:cNvSpPr>
            <a:spLocks noChangeArrowheads="1"/>
          </p:cNvSpPr>
          <p:nvPr/>
        </p:nvSpPr>
        <p:spPr bwMode="auto">
          <a:xfrm>
            <a:off x="6264000" y="252000"/>
            <a:ext cx="255577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en-US" sz="1400" dirty="0" smtClean="0">
                <a:solidFill>
                  <a:srgbClr val="FF0000"/>
                </a:solidFill>
                <a:latin typeface="Futura XBlk BT" pitchFamily="34" charset="0"/>
                <a:ea typeface="Calibri" pitchFamily="34" charset="0"/>
                <a:cs typeface="Helvetica"/>
              </a:rPr>
              <a:t>C</a:t>
            </a:r>
            <a:r>
              <a:rPr lang="en-US" sz="1400" dirty="0" smtClean="0">
                <a:solidFill>
                  <a:srgbClr val="FFC000"/>
                </a:solidFill>
                <a:latin typeface="Futura XBlk BT" pitchFamily="34" charset="0"/>
                <a:ea typeface="Calibri" pitchFamily="34" charset="0"/>
                <a:cs typeface="Helvetica"/>
              </a:rPr>
              <a:t>A</a:t>
            </a:r>
            <a:r>
              <a:rPr lang="en-US" sz="1400" dirty="0" smtClean="0">
                <a:solidFill>
                  <a:srgbClr val="800080"/>
                </a:solidFill>
                <a:latin typeface="Futura XBlk BT" pitchFamily="34" charset="0"/>
                <a:ea typeface="Calibri" pitchFamily="34" charset="0"/>
                <a:cs typeface="Helvetica"/>
              </a:rPr>
              <a:t>P</a:t>
            </a:r>
            <a:r>
              <a:rPr lang="en-US" sz="1400" dirty="0" smtClean="0">
                <a:solidFill>
                  <a:srgbClr val="0000CC"/>
                </a:solidFill>
                <a:latin typeface="Futura XBlk BT" pitchFamily="34" charset="0"/>
                <a:ea typeface="Calibri" pitchFamily="34" charset="0"/>
                <a:cs typeface="Helvetica"/>
              </a:rPr>
              <a:t>A</a:t>
            </a:r>
            <a:r>
              <a:rPr lang="en-US" sz="1400" dirty="0" smtClean="0">
                <a:solidFill>
                  <a:srgbClr val="FF00FF"/>
                </a:solidFill>
                <a:latin typeface="Futura XBlk BT" pitchFamily="34" charset="0"/>
                <a:ea typeface="Calibri" pitchFamily="34" charset="0"/>
                <a:cs typeface="Helvetica"/>
              </a:rPr>
              <a:t>B</a:t>
            </a:r>
            <a:r>
              <a:rPr lang="en-US" sz="1400" dirty="0" smtClean="0">
                <a:solidFill>
                  <a:srgbClr val="FF3300"/>
                </a:solidFill>
                <a:latin typeface="Futura XBlk BT" pitchFamily="34" charset="0"/>
                <a:ea typeface="Calibri" pitchFamily="34" charset="0"/>
                <a:cs typeface="Helvetica"/>
              </a:rPr>
              <a:t>I</a:t>
            </a:r>
            <a:r>
              <a:rPr lang="en-US" sz="1400" dirty="0" smtClean="0">
                <a:solidFill>
                  <a:srgbClr val="FFC000"/>
                </a:solidFill>
                <a:latin typeface="Futura XBlk BT" pitchFamily="34" charset="0"/>
                <a:ea typeface="Calibri" pitchFamily="34" charset="0"/>
                <a:cs typeface="Helvetica"/>
              </a:rPr>
              <a:t>L</a:t>
            </a:r>
            <a:r>
              <a:rPr lang="en-US" sz="1400" dirty="0" smtClean="0">
                <a:solidFill>
                  <a:srgbClr val="800080"/>
                </a:solidFill>
                <a:latin typeface="Futura XBlk BT" pitchFamily="34" charset="0"/>
                <a:ea typeface="Calibri" pitchFamily="34" charset="0"/>
                <a:cs typeface="Helvetica"/>
              </a:rPr>
              <a:t>I</a:t>
            </a:r>
            <a:r>
              <a:rPr lang="en-US" sz="1400" dirty="0" smtClean="0">
                <a:solidFill>
                  <a:srgbClr val="0000CC"/>
                </a:solidFill>
                <a:latin typeface="Futura XBlk BT" pitchFamily="34" charset="0"/>
                <a:ea typeface="Calibri" pitchFamily="34" charset="0"/>
                <a:cs typeface="Helvetica"/>
              </a:rPr>
              <a:t>T</a:t>
            </a:r>
            <a:r>
              <a:rPr lang="en-US" sz="1400" dirty="0" smtClean="0">
                <a:solidFill>
                  <a:srgbClr val="FF33CC"/>
                </a:solidFill>
                <a:latin typeface="Futura XBlk BT" pitchFamily="34" charset="0"/>
                <a:ea typeface="Calibri" pitchFamily="34" charset="0"/>
                <a:cs typeface="Helvetica"/>
              </a:rPr>
              <a:t>Y</a:t>
            </a:r>
            <a:r>
              <a:rPr lang="en-US" sz="1400" dirty="0" smtClean="0">
                <a:solidFill>
                  <a:srgbClr val="FF33CC"/>
                </a:solidFill>
              </a:rPr>
              <a:t> </a:t>
            </a:r>
            <a:endParaRPr lang="en-US" sz="1400" i="1" dirty="0" smtClean="0">
              <a:solidFill>
                <a:srgbClr val="000000"/>
              </a:solidFill>
              <a:latin typeface="Garamond" pitchFamily="18" charset="0"/>
              <a:ea typeface="Times New Roman" pitchFamily="18" charset="0"/>
              <a:cs typeface="Gill Sans MT" pitchFamily="34" charset="0"/>
            </a:endParaRPr>
          </a:p>
          <a:p>
            <a:pPr algn="r" eaLnBrk="0" fontAlgn="base" hangingPunct="0">
              <a:spcBef>
                <a:spcPct val="0"/>
              </a:spcBef>
              <a:spcAft>
                <a:spcPct val="0"/>
              </a:spcAft>
            </a:pPr>
            <a:r>
              <a:rPr lang="en-US" sz="1400" i="1" dirty="0" smtClean="0">
                <a:solidFill>
                  <a:srgbClr val="000000"/>
                </a:solidFill>
                <a:latin typeface="Garamond" pitchFamily="18" charset="0"/>
                <a:ea typeface="Times New Roman" pitchFamily="18" charset="0"/>
                <a:cs typeface="Gill Sans MT" pitchFamily="34" charset="0"/>
              </a:rPr>
              <a:t>Enabling good work</a:t>
            </a:r>
            <a:endParaRPr lang="da-DK" sz="1400" dirty="0" smtClean="0">
              <a:solidFill>
                <a:prstClr val="black"/>
              </a:solidFill>
              <a:latin typeface="Arial" pitchFamily="34" charset="0"/>
            </a:endParaRPr>
          </a:p>
        </p:txBody>
      </p:sp>
    </p:spTree>
    <p:extLst>
      <p:ext uri="{BB962C8B-B14F-4D97-AF65-F5344CB8AC3E}">
        <p14:creationId xmlns:p14="http://schemas.microsoft.com/office/powerpoint/2010/main" val="6598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332656"/>
            <a:ext cx="8640960" cy="1143000"/>
          </a:xfrm>
        </p:spPr>
        <p:txBody>
          <a:bodyPr>
            <a:normAutofit fontScale="90000"/>
          </a:bodyPr>
          <a:lstStyle/>
          <a:p>
            <a:r>
              <a:rPr lang="en-US" sz="3200" dirty="0" smtClean="0">
                <a:latin typeface="Futura Extra Black BT" panose="020B0903020204020204" pitchFamily="34" charset="0"/>
              </a:rPr>
              <a:t>PROXIMATE </a:t>
            </a:r>
            <a:r>
              <a:rPr lang="en-US" sz="4000" i="1" dirty="0">
                <a:latin typeface="Garamond" panose="02020404030301010803" pitchFamily="18" charset="0"/>
              </a:rPr>
              <a:t>&amp;</a:t>
            </a:r>
            <a:r>
              <a:rPr lang="en-US" sz="3200" dirty="0">
                <a:latin typeface="Futura Extra Black BT" panose="020B0903020204020204" pitchFamily="34" charset="0"/>
              </a:rPr>
              <a:t> </a:t>
            </a:r>
            <a:r>
              <a:rPr lang="en-US" sz="3200" dirty="0" smtClean="0">
                <a:latin typeface="Futura Extra Black BT" panose="020B0903020204020204" pitchFamily="34" charset="0"/>
              </a:rPr>
              <a:t>ULTIMATE </a:t>
            </a:r>
            <a:r>
              <a:rPr lang="en-US" sz="3200" dirty="0">
                <a:latin typeface="Futura Extra Black BT" panose="020B0903020204020204" pitchFamily="34" charset="0"/>
              </a:rPr>
              <a:t>CAUSATION:</a:t>
            </a:r>
            <a:br>
              <a:rPr lang="en-US" sz="3200" dirty="0">
                <a:latin typeface="Futura Extra Black BT" panose="020B0903020204020204" pitchFamily="34" charset="0"/>
              </a:rPr>
            </a:br>
            <a:r>
              <a:rPr lang="en-US" sz="3200" dirty="0">
                <a:latin typeface="Futura Extra Black BT" panose="020B0903020204020204" pitchFamily="34" charset="0"/>
              </a:rPr>
              <a:t>A MOST FAMILIAR </a:t>
            </a:r>
            <a:r>
              <a:rPr lang="en-US" sz="3200" dirty="0" smtClean="0">
                <a:latin typeface="Futura Extra Black BT" panose="020B0903020204020204" pitchFamily="34" charset="0"/>
              </a:rPr>
              <a:t>CASE</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lvl="0" indent="-457200">
              <a:spcBef>
                <a:spcPts val="0"/>
              </a:spcBef>
              <a:buNone/>
            </a:pPr>
            <a:r>
              <a:rPr lang="en-US" dirty="0">
                <a:sym typeface="Wingdings" panose="05000000000000000000" pitchFamily="2" charset="2"/>
              </a:rPr>
              <a:t>Now, allow me to </a:t>
            </a:r>
            <a:r>
              <a:rPr lang="en-US" b="1" dirty="0">
                <a:sym typeface="Wingdings" panose="05000000000000000000" pitchFamily="2" charset="2"/>
              </a:rPr>
              <a:t>illustrate</a:t>
            </a:r>
            <a:r>
              <a:rPr lang="en-US" dirty="0">
                <a:sym typeface="Wingdings" panose="05000000000000000000" pitchFamily="2" charset="2"/>
              </a:rPr>
              <a:t> the concepts of </a:t>
            </a:r>
            <a:r>
              <a:rPr lang="en-US" b="1" dirty="0">
                <a:sym typeface="Wingdings" panose="05000000000000000000" pitchFamily="2" charset="2"/>
              </a:rPr>
              <a:t>“proximate” and “ultimate” causation</a:t>
            </a:r>
            <a:r>
              <a:rPr lang="en-US" dirty="0">
                <a:sym typeface="Wingdings" panose="05000000000000000000" pitchFamily="2" charset="2"/>
              </a:rPr>
              <a:t> with </a:t>
            </a:r>
            <a:r>
              <a:rPr lang="en-US" b="1" dirty="0">
                <a:sym typeface="Wingdings" panose="05000000000000000000" pitchFamily="2" charset="2"/>
              </a:rPr>
              <a:t>an example</a:t>
            </a:r>
          </a:p>
          <a:p>
            <a:pPr marL="342000" lvl="0" indent="0">
              <a:spcBef>
                <a:spcPts val="0"/>
              </a:spcBef>
              <a:buNone/>
            </a:pPr>
            <a:r>
              <a:rPr lang="en-US" dirty="0" smtClean="0">
                <a:sym typeface="Wingdings" panose="05000000000000000000" pitchFamily="2" charset="2"/>
              </a:rPr>
              <a:t>(one which </a:t>
            </a:r>
            <a:r>
              <a:rPr lang="en-US" dirty="0">
                <a:sym typeface="Wingdings" panose="05000000000000000000" pitchFamily="2" charset="2"/>
              </a:rPr>
              <a:t>perhaps may be almost too familiar to members of this society) </a:t>
            </a:r>
            <a:r>
              <a:rPr lang="en-US" dirty="0" smtClean="0">
                <a:solidFill>
                  <a:srgbClr val="0070C0"/>
                </a:solidFill>
                <a:sym typeface="Wingdings" panose="05000000000000000000" pitchFamily="2" charset="2"/>
              </a:rPr>
              <a:t></a:t>
            </a:r>
            <a:r>
              <a:rPr lang="en-US" dirty="0" smtClean="0">
                <a:sym typeface="Wingdings" panose="05000000000000000000" pitchFamily="2" charset="2"/>
              </a:rPr>
              <a:t> ―</a:t>
            </a:r>
            <a:endParaRPr lang="en-US" dirty="0">
              <a:sym typeface="Wingdings" panose="05000000000000000000" pitchFamily="2" charset="2"/>
            </a:endParaRPr>
          </a:p>
          <a:p>
            <a:pPr marL="342000" lvl="0" indent="-457200">
              <a:spcBef>
                <a:spcPts val="0"/>
              </a:spcBef>
              <a:buNone/>
            </a:pPr>
            <a:r>
              <a:rPr lang="en-US" dirty="0">
                <a:sym typeface="Wingdings" panose="05000000000000000000" pitchFamily="2" charset="2"/>
              </a:rPr>
              <a:t>and at the same time </a:t>
            </a:r>
            <a:r>
              <a:rPr lang="en-US" dirty="0" smtClean="0">
                <a:sym typeface="Wingdings" panose="05000000000000000000" pitchFamily="2" charset="2"/>
              </a:rPr>
              <a:t>prepare for a discussion of cases of within-species differentiation (and differential </a:t>
            </a:r>
            <a:r>
              <a:rPr lang="el-GR" dirty="0" smtClean="0">
                <a:sym typeface="Wingdings" panose="05000000000000000000" pitchFamily="2" charset="2"/>
              </a:rPr>
              <a:t>ψ</a:t>
            </a:r>
            <a:r>
              <a:rPr lang="en-US" dirty="0" smtClean="0">
                <a:sym typeface="Wingdings" panose="05000000000000000000" pitchFamily="2" charset="2"/>
              </a:rPr>
              <a:t>).</a:t>
            </a:r>
            <a:endParaRPr lang="en-US" dirty="0">
              <a:sym typeface="Wingdings" panose="05000000000000000000" pitchFamily="2" charset="2"/>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t>254</a:t>
            </a:fld>
            <a:endParaRPr lang="da-DK"/>
          </a:p>
        </p:txBody>
      </p:sp>
    </p:spTree>
    <p:extLst>
      <p:ext uri="{BB962C8B-B14F-4D97-AF65-F5344CB8AC3E}">
        <p14:creationId xmlns:p14="http://schemas.microsoft.com/office/powerpoint/2010/main" val="327456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0034" y="500042"/>
            <a:ext cx="8229600" cy="1143000"/>
          </a:xfrm>
        </p:spPr>
        <p:txBody>
          <a:bodyPr/>
          <a:lstStyle/>
          <a:p>
            <a:r>
              <a:rPr lang="en-US" sz="3200" dirty="0" smtClean="0">
                <a:latin typeface="Futura XBlk BT" pitchFamily="34" charset="0"/>
              </a:rPr>
              <a:t>BELL CURVES</a:t>
            </a:r>
            <a:br>
              <a:rPr lang="en-US" sz="3200" dirty="0" smtClean="0">
                <a:latin typeface="Futura XBlk BT" pitchFamily="34" charset="0"/>
              </a:rPr>
            </a:br>
            <a:r>
              <a:rPr lang="en-US" sz="3200" i="1" dirty="0" smtClean="0">
                <a:latin typeface="Garamond" pitchFamily="18" charset="0"/>
              </a:rPr>
              <a:t>Abilities &amp; personality traits are normally distributed</a:t>
            </a:r>
            <a:endParaRPr lang="en-US" sz="3200" dirty="0"/>
          </a:p>
        </p:txBody>
      </p:sp>
      <p:pic>
        <p:nvPicPr>
          <p:cNvPr id="8" name="Pladsholder til indhold 7" descr="Normalfordeling_05.jpg"/>
          <p:cNvPicPr>
            <a:picLocks noGrp="1" noChangeAspect="1"/>
          </p:cNvPicPr>
          <p:nvPr>
            <p:ph idx="1"/>
          </p:nvPr>
        </p:nvPicPr>
        <p:blipFill>
          <a:blip r:embed="rId2" cstate="print"/>
          <a:stretch>
            <a:fillRect/>
          </a:stretch>
        </p:blipFill>
        <p:spPr>
          <a:xfrm>
            <a:off x="463117" y="1714488"/>
            <a:ext cx="8239114" cy="4286280"/>
          </a:xfrm>
        </p:spPr>
      </p:pic>
      <p:sp>
        <p:nvSpPr>
          <p:cNvPr id="4" name="Pladsholder til diasnummer 3"/>
          <p:cNvSpPr>
            <a:spLocks noGrp="1"/>
          </p:cNvSpPr>
          <p:nvPr>
            <p:ph type="sldNum" sz="quarter" idx="12"/>
          </p:nvPr>
        </p:nvSpPr>
        <p:spPr/>
        <p:txBody>
          <a:bodyPr/>
          <a:lstStyle/>
          <a:p>
            <a:pPr>
              <a:defRPr/>
            </a:pPr>
            <a:fld id="{C8161E61-6F80-4574-9D5E-24643B4A058C}" type="slidenum">
              <a:rPr lang="da-DK" smtClean="0">
                <a:solidFill>
                  <a:prstClr val="black">
                    <a:tint val="75000"/>
                  </a:prstClr>
                </a:solidFill>
              </a:rPr>
              <a:pPr>
                <a:defRPr/>
              </a:pPr>
              <a:t>255</a:t>
            </a:fld>
            <a:endParaRPr lang="da-DK" dirty="0">
              <a:solidFill>
                <a:prstClr val="black">
                  <a:tint val="75000"/>
                </a:prstClr>
              </a:solidFill>
            </a:endParaRPr>
          </a:p>
        </p:txBody>
      </p:sp>
    </p:spTree>
    <p:extLst>
      <p:ext uri="{BB962C8B-B14F-4D97-AF65-F5344CB8AC3E}">
        <p14:creationId xmlns:p14="http://schemas.microsoft.com/office/powerpoint/2010/main" val="94532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74638"/>
            <a:ext cx="8640960" cy="1143000"/>
          </a:xfrm>
        </p:spPr>
        <p:txBody>
          <a:bodyPr/>
          <a:lstStyle/>
          <a:p>
            <a:r>
              <a:rPr lang="en-US" sz="3200" dirty="0" smtClean="0">
                <a:latin typeface="Futura Extra Black BT" panose="020B0903020204020204" pitchFamily="34" charset="0"/>
              </a:rPr>
              <a:t>FIRST </a:t>
            </a:r>
            <a:r>
              <a:rPr lang="en-US" sz="3200" dirty="0">
                <a:latin typeface="Futura Extra Black BT" panose="020B0903020204020204" pitchFamily="34" charset="0"/>
              </a:rPr>
              <a:t>“LIVING HISTOGRAM” </a:t>
            </a:r>
            <a:r>
              <a:rPr lang="en-US" sz="3200" dirty="0" smtClean="0">
                <a:latin typeface="Futura Extra Black BT" panose="020B0903020204020204" pitchFamily="34" charset="0"/>
              </a:rPr>
              <a:t>(1901)</a:t>
            </a:r>
            <a:endParaRPr lang="da-DK" sz="3200" dirty="0">
              <a:latin typeface="Futura Extra Black BT" panose="020B0903020204020204" pitchFamily="34" charset="0"/>
            </a:endParaRPr>
          </a:p>
        </p:txBody>
      </p:sp>
      <p:pic>
        <p:nvPicPr>
          <p:cNvPr id="5" name="Pladsholder til indhol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4500" y="1400117"/>
            <a:ext cx="5453804" cy="4909203"/>
          </a:xfrm>
        </p:spPr>
      </p:pic>
      <p:sp>
        <p:nvSpPr>
          <p:cNvPr id="4" name="Pladsholder til diasnummer 3"/>
          <p:cNvSpPr>
            <a:spLocks noGrp="1"/>
          </p:cNvSpPr>
          <p:nvPr>
            <p:ph type="sldNum" sz="quarter" idx="12"/>
          </p:nvPr>
        </p:nvSpPr>
        <p:spPr/>
        <p:txBody>
          <a:bodyPr/>
          <a:lstStyle/>
          <a:p>
            <a:pPr>
              <a:defRPr/>
            </a:pPr>
            <a:fld id="{C8161E61-6F80-4574-9D5E-24643B4A058C}" type="slidenum">
              <a:rPr lang="da-DK" smtClean="0">
                <a:solidFill>
                  <a:prstClr val="black">
                    <a:tint val="75000"/>
                  </a:prstClr>
                </a:solidFill>
              </a:rPr>
              <a:pPr>
                <a:defRPr/>
              </a:pPr>
              <a:t>256</a:t>
            </a:fld>
            <a:endParaRPr lang="da-DK" dirty="0">
              <a:solidFill>
                <a:prstClr val="black">
                  <a:tint val="75000"/>
                </a:prstClr>
              </a:solidFill>
            </a:endParaRPr>
          </a:p>
        </p:txBody>
      </p:sp>
    </p:spTree>
    <p:extLst>
      <p:ext uri="{BB962C8B-B14F-4D97-AF65-F5344CB8AC3E}">
        <p14:creationId xmlns:p14="http://schemas.microsoft.com/office/powerpoint/2010/main" val="172715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smtClean="0">
                <a:latin typeface="Futura Extra Black BT" panose="020B0903020204020204" pitchFamily="34" charset="0"/>
              </a:rPr>
              <a:t>SAME GROUP, </a:t>
            </a:r>
            <a:br>
              <a:rPr lang="da-DK" sz="3200" dirty="0" smtClean="0">
                <a:latin typeface="Futura Extra Black BT" panose="020B0903020204020204" pitchFamily="34" charset="0"/>
              </a:rPr>
            </a:br>
            <a:r>
              <a:rPr lang="da-DK" sz="3200" dirty="0" smtClean="0">
                <a:latin typeface="Futura Extra Black BT" panose="020B0903020204020204" pitchFamily="34" charset="0"/>
              </a:rPr>
              <a:t>ONE-DIMENSIONAL POSITIONING </a:t>
            </a:r>
            <a:endParaRPr lang="da-DK" sz="3200" dirty="0">
              <a:latin typeface="Futura Extra Black BT" panose="020B0903020204020204" pitchFamily="34" charset="0"/>
            </a:endParaRPr>
          </a:p>
        </p:txBody>
      </p:sp>
      <p:pic>
        <p:nvPicPr>
          <p:cNvPr id="5" name="Pladsholder til indhol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05368"/>
            <a:ext cx="8229600" cy="4315626"/>
          </a:xfrm>
        </p:spPr>
      </p:pic>
      <p:sp>
        <p:nvSpPr>
          <p:cNvPr id="4" name="Pladsholder til diasnummer 3"/>
          <p:cNvSpPr>
            <a:spLocks noGrp="1"/>
          </p:cNvSpPr>
          <p:nvPr>
            <p:ph type="sldNum" sz="quarter" idx="12"/>
          </p:nvPr>
        </p:nvSpPr>
        <p:spPr/>
        <p:txBody>
          <a:bodyPr/>
          <a:lstStyle/>
          <a:p>
            <a:pPr>
              <a:defRPr/>
            </a:pPr>
            <a:fld id="{C8161E61-6F80-4574-9D5E-24643B4A058C}" type="slidenum">
              <a:rPr lang="da-DK" smtClean="0">
                <a:solidFill>
                  <a:prstClr val="black">
                    <a:tint val="75000"/>
                  </a:prstClr>
                </a:solidFill>
              </a:rPr>
              <a:pPr>
                <a:defRPr/>
              </a:pPr>
              <a:t>257</a:t>
            </a:fld>
            <a:endParaRPr lang="da-DK" dirty="0">
              <a:solidFill>
                <a:prstClr val="black">
                  <a:tint val="75000"/>
                </a:prstClr>
              </a:solidFill>
            </a:endParaRPr>
          </a:p>
        </p:txBody>
      </p:sp>
    </p:spTree>
    <p:extLst>
      <p:ext uri="{BB962C8B-B14F-4D97-AF65-F5344CB8AC3E}">
        <p14:creationId xmlns:p14="http://schemas.microsoft.com/office/powerpoint/2010/main" val="179912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a:solidFill>
                  <a:prstClr val="black"/>
                </a:solidFill>
                <a:latin typeface="Futura XBlk BT" panose="020B0903020204020204" pitchFamily="34" charset="0"/>
              </a:rPr>
              <a:t>THE “</a:t>
            </a:r>
            <a:r>
              <a:rPr lang="da-DK" sz="3200" dirty="0" smtClean="0">
                <a:solidFill>
                  <a:prstClr val="black"/>
                </a:solidFill>
                <a:latin typeface="Futura XBlk BT" panose="020B0903020204020204" pitchFamily="34" charset="0"/>
              </a:rPr>
              <a:t>NORMAL” DISTRIBUTION</a:t>
            </a:r>
            <a:endParaRPr lang="da-DK" dirty="0"/>
          </a:p>
        </p:txBody>
      </p:sp>
      <p:sp>
        <p:nvSpPr>
          <p:cNvPr id="3" name="Pladsholder til indhold 2"/>
          <p:cNvSpPr>
            <a:spLocks noGrp="1"/>
          </p:cNvSpPr>
          <p:nvPr>
            <p:ph idx="1"/>
          </p:nvPr>
        </p:nvSpPr>
        <p:spPr/>
        <p:txBody>
          <a:bodyPr anchor="ctr"/>
          <a:lstStyle/>
          <a:p>
            <a:pPr marL="342000" indent="-457200">
              <a:spcBef>
                <a:spcPts val="600"/>
              </a:spcBef>
              <a:buNone/>
            </a:pPr>
            <a:r>
              <a:rPr lang="en-US" dirty="0"/>
              <a:t>We know that the </a:t>
            </a:r>
            <a:r>
              <a:rPr lang="en-US" b="1" dirty="0"/>
              <a:t>size</a:t>
            </a:r>
            <a:r>
              <a:rPr lang="en-US" dirty="0"/>
              <a:t> of most </a:t>
            </a:r>
            <a:r>
              <a:rPr lang="en-US" b="1" dirty="0"/>
              <a:t>bodily properties</a:t>
            </a:r>
            <a:r>
              <a:rPr lang="en-US" dirty="0"/>
              <a:t> (e.g., height, birth weight)</a:t>
            </a:r>
          </a:p>
          <a:p>
            <a:pPr marL="342000" indent="-457200">
              <a:spcBef>
                <a:spcPts val="600"/>
              </a:spcBef>
              <a:buNone/>
            </a:pPr>
            <a:r>
              <a:rPr lang="en-US" dirty="0"/>
              <a:t>and the </a:t>
            </a:r>
            <a:r>
              <a:rPr lang="en-US" b="1" dirty="0"/>
              <a:t>magnitude</a:t>
            </a:r>
            <a:r>
              <a:rPr lang="en-US" dirty="0"/>
              <a:t> (i.e., frequency, strength, and duration) of most </a:t>
            </a:r>
            <a:r>
              <a:rPr lang="en-US" b="1" dirty="0"/>
              <a:t>psychological behaviors</a:t>
            </a:r>
            <a:r>
              <a:rPr lang="en-US" dirty="0"/>
              <a:t> (e.g., extraversion, IQ)</a:t>
            </a:r>
          </a:p>
          <a:p>
            <a:pPr marL="342000" indent="-457200">
              <a:spcBef>
                <a:spcPts val="600"/>
              </a:spcBef>
              <a:buNone/>
            </a:pPr>
            <a:r>
              <a:rPr lang="en-US" dirty="0" smtClean="0"/>
              <a:t>both tend </a:t>
            </a:r>
            <a:r>
              <a:rPr lang="en-US" dirty="0"/>
              <a:t>to be </a:t>
            </a:r>
            <a:r>
              <a:rPr lang="en-US" b="1" dirty="0"/>
              <a:t>“normally” distributed</a:t>
            </a:r>
            <a:r>
              <a:rPr lang="en-US" dirty="0"/>
              <a:t> in the general population</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258</a:t>
            </a:fld>
            <a:endParaRPr lang="da-DK">
              <a:solidFill>
                <a:prstClr val="black">
                  <a:tint val="75000"/>
                </a:prstClr>
              </a:solidFill>
            </a:endParaRPr>
          </a:p>
        </p:txBody>
      </p:sp>
    </p:spTree>
    <p:extLst>
      <p:ext uri="{BB962C8B-B14F-4D97-AF65-F5344CB8AC3E}">
        <p14:creationId xmlns:p14="http://schemas.microsoft.com/office/powerpoint/2010/main" val="72416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PROXIMATE CAUSE: QTL “RECIPES”</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smtClean="0"/>
              <a:t>The </a:t>
            </a:r>
            <a:r>
              <a:rPr lang="en-US" b="1" dirty="0" smtClean="0"/>
              <a:t>proximate</a:t>
            </a:r>
            <a:r>
              <a:rPr lang="en-US" dirty="0" smtClean="0"/>
              <a:t> explanation is that such bodily properties are built from QTL “recipes”:</a:t>
            </a:r>
          </a:p>
          <a:p>
            <a:pPr marL="342000" indent="-457200">
              <a:spcBef>
                <a:spcPts val="600"/>
              </a:spcBef>
              <a:buNone/>
            </a:pPr>
            <a:r>
              <a:rPr lang="en-US" dirty="0" smtClean="0"/>
              <a:t> “QTL = </a:t>
            </a:r>
            <a:r>
              <a:rPr lang="en-US" b="1" dirty="0" smtClean="0"/>
              <a:t>quantitative trait loci</a:t>
            </a:r>
            <a:r>
              <a:rPr lang="en-US" dirty="0" smtClean="0"/>
              <a:t> = </a:t>
            </a:r>
          </a:p>
          <a:p>
            <a:pPr marL="342000" indent="0">
              <a:spcBef>
                <a:spcPts val="600"/>
              </a:spcBef>
              <a:buNone/>
            </a:pPr>
            <a:r>
              <a:rPr lang="en-US" b="1" dirty="0" smtClean="0"/>
              <a:t>genes</a:t>
            </a:r>
            <a:r>
              <a:rPr lang="en-US" dirty="0" smtClean="0"/>
              <a:t> of </a:t>
            </a:r>
            <a:r>
              <a:rPr lang="en-US" b="1" dirty="0" smtClean="0"/>
              <a:t>various effect sizes</a:t>
            </a:r>
            <a:r>
              <a:rPr lang="en-US" dirty="0" smtClean="0"/>
              <a:t> in </a:t>
            </a:r>
            <a:r>
              <a:rPr lang="en-US" b="1" dirty="0" smtClean="0"/>
              <a:t>multiple-gene systems</a:t>
            </a:r>
            <a:r>
              <a:rPr lang="en-US" dirty="0" smtClean="0"/>
              <a:t> that contribute to quantitative (continuous) variation in a phenotype.” (</a:t>
            </a:r>
            <a:r>
              <a:rPr lang="en-US" dirty="0" err="1" smtClean="0"/>
              <a:t>Plomin</a:t>
            </a:r>
            <a:r>
              <a:rPr lang="en-US" dirty="0" smtClean="0"/>
              <a:t> &amp; al 2001)</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259</a:t>
            </a:fld>
            <a:endParaRPr lang="da-DK">
              <a:solidFill>
                <a:prstClr val="black">
                  <a:tint val="75000"/>
                </a:prstClr>
              </a:solidFill>
            </a:endParaRPr>
          </a:p>
        </p:txBody>
      </p:sp>
    </p:spTree>
    <p:extLst>
      <p:ext uri="{BB962C8B-B14F-4D97-AF65-F5344CB8AC3E}">
        <p14:creationId xmlns:p14="http://schemas.microsoft.com/office/powerpoint/2010/main" val="296651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solidFill>
                  <a:prstClr val="black">
                    <a:tint val="75000"/>
                  </a:prstClr>
                </a:solidFill>
              </a:rPr>
              <a:pPr/>
              <a:t>26</a:t>
            </a:fld>
            <a:endParaRPr lang="da-DK" dirty="0">
              <a:solidFill>
                <a:prstClr val="black">
                  <a:tint val="75000"/>
                </a:prstClr>
              </a:solidFill>
            </a:endParaRPr>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726792"/>
            <a:ext cx="7488832" cy="5517425"/>
          </a:xfrm>
          <a:prstGeom prst="rect">
            <a:avLst/>
          </a:prstGeom>
        </p:spPr>
      </p:pic>
    </p:spTree>
    <p:extLst>
      <p:ext uri="{BB962C8B-B14F-4D97-AF65-F5344CB8AC3E}">
        <p14:creationId xmlns:p14="http://schemas.microsoft.com/office/powerpoint/2010/main" val="332970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solidFill>
                  <a:prstClr val="black">
                    <a:tint val="75000"/>
                  </a:prstClr>
                </a:solidFill>
              </a:rPr>
              <a:pPr/>
              <a:t>260</a:t>
            </a:fld>
            <a:endParaRPr lang="da-DK">
              <a:solidFill>
                <a:prstClr val="black">
                  <a:tint val="75000"/>
                </a:prstClr>
              </a:solidFill>
            </a:endParaRPr>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816" y="938157"/>
            <a:ext cx="3384376" cy="5321346"/>
          </a:xfrm>
          <a:prstGeom prst="rect">
            <a:avLst/>
          </a:prstGeom>
        </p:spPr>
      </p:pic>
    </p:spTree>
    <p:extLst>
      <p:ext uri="{BB962C8B-B14F-4D97-AF65-F5344CB8AC3E}">
        <p14:creationId xmlns:p14="http://schemas.microsoft.com/office/powerpoint/2010/main" val="279497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000" dirty="0" smtClean="0">
                <a:latin typeface="Futura XBlk BT" panose="020B0903020204020204" pitchFamily="34" charset="0"/>
              </a:rPr>
              <a:t>EDUCATIONAL ANALOGY:</a:t>
            </a:r>
            <a:br>
              <a:rPr lang="en-US" sz="3000" dirty="0" smtClean="0">
                <a:latin typeface="Futura XBlk BT" panose="020B0903020204020204" pitchFamily="34" charset="0"/>
              </a:rPr>
            </a:br>
            <a:r>
              <a:rPr lang="en-US" sz="3000" dirty="0" smtClean="0">
                <a:latin typeface="Futura XBlk BT" panose="020B0903020204020204" pitchFamily="34" charset="0"/>
              </a:rPr>
              <a:t>TOSSING COINS</a:t>
            </a:r>
            <a:endParaRPr lang="en-US" sz="3000" dirty="0">
              <a:latin typeface="Futura XBlk BT" panose="020B0903020204020204" pitchFamily="34" charset="0"/>
            </a:endParaRPr>
          </a:p>
        </p:txBody>
      </p:sp>
      <p:sp>
        <p:nvSpPr>
          <p:cNvPr id="3" name="Pladsholder til indhold 2"/>
          <p:cNvSpPr>
            <a:spLocks noGrp="1"/>
          </p:cNvSpPr>
          <p:nvPr>
            <p:ph idx="1"/>
          </p:nvPr>
        </p:nvSpPr>
        <p:spPr/>
        <p:txBody>
          <a:bodyPr anchor="ctr" anchorCtr="1"/>
          <a:lstStyle/>
          <a:p>
            <a:pPr marL="342000" indent="-457200">
              <a:spcBef>
                <a:spcPts val="600"/>
              </a:spcBef>
              <a:buNone/>
            </a:pPr>
            <a:r>
              <a:rPr lang="en-US" dirty="0"/>
              <a:t>The textbook </a:t>
            </a:r>
            <a:r>
              <a:rPr lang="en-US" b="1" dirty="0"/>
              <a:t>analogy</a:t>
            </a:r>
            <a:r>
              <a:rPr lang="en-US" dirty="0"/>
              <a:t> used to explain (to innumerate heads ― such as yours truly)</a:t>
            </a:r>
          </a:p>
          <a:p>
            <a:pPr>
              <a:spcBef>
                <a:spcPts val="600"/>
              </a:spcBef>
            </a:pPr>
            <a:r>
              <a:rPr lang="en-US" dirty="0"/>
              <a:t>how a QTL recipe inevitably will create a Gaussian (or a skewed, “ex-Gaussian”) normal distribution</a:t>
            </a:r>
          </a:p>
          <a:p>
            <a:pPr marL="342000" indent="-457200">
              <a:spcBef>
                <a:spcPts val="600"/>
              </a:spcBef>
              <a:buNone/>
            </a:pPr>
            <a:r>
              <a:rPr lang="en-US" dirty="0"/>
              <a:t>is that of </a:t>
            </a:r>
          </a:p>
          <a:p>
            <a:pPr>
              <a:spcBef>
                <a:spcPts val="600"/>
              </a:spcBef>
            </a:pPr>
            <a:r>
              <a:rPr lang="en-US" dirty="0"/>
              <a:t>tossing two coins (or more) a hundred times (or more</a:t>
            </a:r>
            <a:r>
              <a:rPr lang="en-US" dirty="0" smtClean="0"/>
              <a:t>).</a:t>
            </a:r>
            <a:endParaRPr lang="en-US" dirty="0"/>
          </a:p>
        </p:txBody>
      </p:sp>
      <p:sp>
        <p:nvSpPr>
          <p:cNvPr id="4" name="Pladsholder til diasnummer 3"/>
          <p:cNvSpPr>
            <a:spLocks noGrp="1"/>
          </p:cNvSpPr>
          <p:nvPr>
            <p:ph type="sldNum" sz="quarter" idx="12"/>
          </p:nvPr>
        </p:nvSpPr>
        <p:spPr/>
        <p:txBody>
          <a:bodyPr/>
          <a:lstStyle/>
          <a:p>
            <a:fld id="{76524C4E-8BAC-4267-A312-FE50504DB7F2}" type="slidenum">
              <a:rPr lang="da-DK" smtClean="0">
                <a:solidFill>
                  <a:prstClr val="black">
                    <a:tint val="75000"/>
                  </a:prstClr>
                </a:solidFill>
              </a:rPr>
              <a:pPr/>
              <a:t>261</a:t>
            </a:fld>
            <a:endParaRPr lang="da-DK" dirty="0">
              <a:solidFill>
                <a:prstClr val="black">
                  <a:tint val="75000"/>
                </a:prstClr>
              </a:solidFill>
            </a:endParaRPr>
          </a:p>
        </p:txBody>
      </p:sp>
    </p:spTree>
    <p:extLst>
      <p:ext uri="{BB962C8B-B14F-4D97-AF65-F5344CB8AC3E}">
        <p14:creationId xmlns:p14="http://schemas.microsoft.com/office/powerpoint/2010/main" val="199649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28604"/>
            <a:ext cx="8229600" cy="857256"/>
          </a:xfrm>
        </p:spPr>
        <p:txBody>
          <a:bodyPr/>
          <a:lstStyle/>
          <a:p>
            <a:r>
              <a:rPr lang="en-US" sz="3200" dirty="0" smtClean="0">
                <a:latin typeface="Futura XBlk BT" pitchFamily="34" charset="0"/>
              </a:rPr>
              <a:t>HEADS OR TAILS? (1)</a:t>
            </a:r>
            <a:endParaRPr lang="en-US" sz="3200" dirty="0">
              <a:latin typeface="Futura XBlk BT" pitchFamily="34" charset="0"/>
            </a:endParaRPr>
          </a:p>
        </p:txBody>
      </p:sp>
      <p:sp>
        <p:nvSpPr>
          <p:cNvPr id="5" name="Pladsholder til diasnummer 4"/>
          <p:cNvSpPr>
            <a:spLocks noGrp="1"/>
          </p:cNvSpPr>
          <p:nvPr>
            <p:ph type="sldNum" sz="quarter" idx="12"/>
          </p:nvPr>
        </p:nvSpPr>
        <p:spPr/>
        <p:txBody>
          <a:bodyPr/>
          <a:lstStyle/>
          <a:p>
            <a:pPr>
              <a:defRPr/>
            </a:pPr>
            <a:fld id="{C8161E61-6F80-4574-9D5E-24643B4A058C}" type="slidenum">
              <a:rPr lang="da-DK" smtClean="0">
                <a:solidFill>
                  <a:prstClr val="black">
                    <a:tint val="75000"/>
                  </a:prstClr>
                </a:solidFill>
              </a:rPr>
              <a:pPr>
                <a:defRPr/>
              </a:pPr>
              <a:t>262</a:t>
            </a:fld>
            <a:endParaRPr lang="da-DK" dirty="0">
              <a:solidFill>
                <a:prstClr val="black">
                  <a:tint val="75000"/>
                </a:prstClr>
              </a:solidFill>
            </a:endParaRPr>
          </a:p>
        </p:txBody>
      </p:sp>
      <p:sp>
        <p:nvSpPr>
          <p:cNvPr id="3" name="Pladsholder til indhold 2"/>
          <p:cNvSpPr>
            <a:spLocks noGrp="1"/>
          </p:cNvSpPr>
          <p:nvPr>
            <p:ph idx="1"/>
          </p:nvPr>
        </p:nvSpPr>
        <p:spPr>
          <a:xfrm>
            <a:off x="457200" y="1340768"/>
            <a:ext cx="8229600" cy="4968552"/>
          </a:xfrm>
        </p:spPr>
        <p:txBody>
          <a:bodyPr anchor="ctr" anchorCtr="1">
            <a:normAutofit lnSpcReduction="10000"/>
          </a:bodyPr>
          <a:lstStyle/>
          <a:p>
            <a:pPr marL="360000" indent="-360000">
              <a:spcBef>
                <a:spcPts val="600"/>
              </a:spcBef>
              <a:buNone/>
            </a:pPr>
            <a:r>
              <a:rPr lang="en-US" dirty="0"/>
              <a:t>When tossing four coins simultaneously, they can come down in a total of 16 different combinations. </a:t>
            </a:r>
            <a:endParaRPr lang="en-US" dirty="0" smtClean="0"/>
          </a:p>
          <a:p>
            <a:pPr marL="360000" indent="-360000">
              <a:spcBef>
                <a:spcPts val="600"/>
              </a:spcBef>
              <a:buNone/>
            </a:pPr>
            <a:r>
              <a:rPr lang="en-US" dirty="0" smtClean="0"/>
              <a:t>We </a:t>
            </a:r>
            <a:r>
              <a:rPr lang="en-US" dirty="0"/>
              <a:t>can divide these into five groups — based on the number of “heads” and “tails” in each </a:t>
            </a:r>
            <a:r>
              <a:rPr lang="en-US" dirty="0" smtClean="0"/>
              <a:t>outcome</a:t>
            </a:r>
            <a:endParaRPr lang="da-DK" dirty="0"/>
          </a:p>
          <a:p>
            <a:pPr marL="360000" indent="-360000">
              <a:spcBef>
                <a:spcPts val="600"/>
              </a:spcBef>
            </a:pPr>
            <a:r>
              <a:rPr lang="en-US" dirty="0"/>
              <a:t>There is only </a:t>
            </a:r>
            <a:r>
              <a:rPr lang="en-US" b="1" dirty="0"/>
              <a:t>one</a:t>
            </a:r>
            <a:r>
              <a:rPr lang="en-US" dirty="0"/>
              <a:t> way that we can get either four heads of four tails: HHHH and TTTT. So they will tend to only occur in 1 out of 16 instances</a:t>
            </a:r>
            <a:r>
              <a:rPr lang="en-US" dirty="0" smtClean="0"/>
              <a:t>.</a:t>
            </a:r>
            <a:endParaRPr lang="da-DK" dirty="0"/>
          </a:p>
        </p:txBody>
      </p:sp>
    </p:spTree>
    <p:extLst>
      <p:ext uri="{BB962C8B-B14F-4D97-AF65-F5344CB8AC3E}">
        <p14:creationId xmlns:p14="http://schemas.microsoft.com/office/powerpoint/2010/main" val="296198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28604"/>
            <a:ext cx="8229600" cy="857256"/>
          </a:xfrm>
        </p:spPr>
        <p:txBody>
          <a:bodyPr/>
          <a:lstStyle/>
          <a:p>
            <a:r>
              <a:rPr lang="en-US" sz="3200" dirty="0" smtClean="0">
                <a:latin typeface="Futura XBlk BT" pitchFamily="34" charset="0"/>
              </a:rPr>
              <a:t>HEADS OR TAILS? (2)</a:t>
            </a:r>
            <a:endParaRPr lang="en-US" sz="3200" dirty="0">
              <a:latin typeface="Futura XBlk BT" pitchFamily="34" charset="0"/>
            </a:endParaRPr>
          </a:p>
        </p:txBody>
      </p:sp>
      <p:sp>
        <p:nvSpPr>
          <p:cNvPr id="5" name="Pladsholder til diasnummer 4"/>
          <p:cNvSpPr>
            <a:spLocks noGrp="1"/>
          </p:cNvSpPr>
          <p:nvPr>
            <p:ph type="sldNum" sz="quarter" idx="12"/>
          </p:nvPr>
        </p:nvSpPr>
        <p:spPr/>
        <p:txBody>
          <a:bodyPr/>
          <a:lstStyle/>
          <a:p>
            <a:pPr>
              <a:defRPr/>
            </a:pPr>
            <a:fld id="{C8161E61-6F80-4574-9D5E-24643B4A058C}" type="slidenum">
              <a:rPr lang="da-DK" smtClean="0">
                <a:solidFill>
                  <a:prstClr val="black">
                    <a:tint val="75000"/>
                  </a:prstClr>
                </a:solidFill>
              </a:rPr>
              <a:pPr>
                <a:defRPr/>
              </a:pPr>
              <a:t>263</a:t>
            </a:fld>
            <a:endParaRPr lang="da-DK" dirty="0">
              <a:solidFill>
                <a:prstClr val="black">
                  <a:tint val="75000"/>
                </a:prstClr>
              </a:solidFill>
            </a:endParaRPr>
          </a:p>
        </p:txBody>
      </p:sp>
      <p:sp>
        <p:nvSpPr>
          <p:cNvPr id="3" name="Pladsholder til indhold 2"/>
          <p:cNvSpPr>
            <a:spLocks noGrp="1"/>
          </p:cNvSpPr>
          <p:nvPr>
            <p:ph idx="1"/>
          </p:nvPr>
        </p:nvSpPr>
        <p:spPr/>
        <p:txBody>
          <a:bodyPr anchor="ctr" anchorCtr="1">
            <a:normAutofit/>
          </a:bodyPr>
          <a:lstStyle/>
          <a:p>
            <a:pPr marL="360000" indent="-360000">
              <a:spcBef>
                <a:spcPts val="600"/>
              </a:spcBef>
            </a:pPr>
            <a:r>
              <a:rPr lang="en-US" dirty="0"/>
              <a:t>There are, however, </a:t>
            </a:r>
            <a:r>
              <a:rPr lang="en-US" b="1" dirty="0"/>
              <a:t>four</a:t>
            </a:r>
            <a:r>
              <a:rPr lang="en-US" dirty="0"/>
              <a:t> different ways in which we can have 1 heads and 3 tails (namely </a:t>
            </a:r>
            <a:r>
              <a:rPr lang="en-US" b="1" dirty="0"/>
              <a:t>HTTT, THTT, TTHT,</a:t>
            </a:r>
            <a:r>
              <a:rPr lang="en-US" dirty="0"/>
              <a:t> and </a:t>
            </a:r>
            <a:r>
              <a:rPr lang="en-US" b="1" dirty="0"/>
              <a:t>TTTH</a:t>
            </a:r>
            <a:r>
              <a:rPr lang="en-US" dirty="0"/>
              <a:t>). So this outcome will tend to occur in </a:t>
            </a:r>
            <a:r>
              <a:rPr lang="en-US" b="1" dirty="0"/>
              <a:t>4 out of 16</a:t>
            </a:r>
            <a:r>
              <a:rPr lang="en-US" dirty="0"/>
              <a:t> instances (i.e., 25% of all “rounds”).</a:t>
            </a:r>
          </a:p>
          <a:p>
            <a:pPr marL="324000" indent="-457200">
              <a:spcBef>
                <a:spcPts val="600"/>
              </a:spcBef>
              <a:buNone/>
            </a:pPr>
            <a:r>
              <a:rPr lang="en-US" dirty="0"/>
              <a:t>And so on and so forth</a:t>
            </a:r>
            <a:r>
              <a:rPr lang="en-US" dirty="0" smtClean="0"/>
              <a:t>… </a:t>
            </a:r>
          </a:p>
          <a:p>
            <a:pPr marL="324000" indent="-457200" algn="r">
              <a:spcBef>
                <a:spcPts val="0"/>
              </a:spcBef>
              <a:buNone/>
            </a:pPr>
            <a:r>
              <a:rPr lang="en-US" dirty="0" smtClean="0">
                <a:solidFill>
                  <a:srgbClr val="0070C0"/>
                </a:solidFill>
                <a:sym typeface="Wingdings" panose="05000000000000000000" pitchFamily="2" charset="2"/>
              </a:rPr>
              <a:t></a:t>
            </a:r>
            <a:endParaRPr lang="en-US" dirty="0">
              <a:solidFill>
                <a:srgbClr val="0070C0"/>
              </a:solidFill>
            </a:endParaRPr>
          </a:p>
        </p:txBody>
      </p:sp>
    </p:spTree>
    <p:extLst>
      <p:ext uri="{BB962C8B-B14F-4D97-AF65-F5344CB8AC3E}">
        <p14:creationId xmlns:p14="http://schemas.microsoft.com/office/powerpoint/2010/main" val="100550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80">
                                          <p:stCondLst>
                                            <p:cond delay="0"/>
                                          </p:stCondLst>
                                        </p:cTn>
                                        <p:tgtEl>
                                          <p:spTgt spid="3">
                                            <p:txEl>
                                              <p:pRg st="2" end="2"/>
                                            </p:txEl>
                                          </p:spTgt>
                                        </p:tgtEl>
                                      </p:cBhvr>
                                    </p:animEffect>
                                    <p:anim calcmode="lin" valueType="num">
                                      <p:cBhvr>
                                        <p:cTn id="1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xEl>
                                              <p:pRg st="2" end="2"/>
                                            </p:txEl>
                                          </p:spTgt>
                                        </p:tgtEl>
                                      </p:cBhvr>
                                      <p:to x="100000" y="60000"/>
                                    </p:animScale>
                                    <p:animScale>
                                      <p:cBhvr>
                                        <p:cTn id="22" dur="166" decel="50000">
                                          <p:stCondLst>
                                            <p:cond delay="676"/>
                                          </p:stCondLst>
                                        </p:cTn>
                                        <p:tgtEl>
                                          <p:spTgt spid="3">
                                            <p:txEl>
                                              <p:pRg st="2" end="2"/>
                                            </p:txEl>
                                          </p:spTgt>
                                        </p:tgtEl>
                                      </p:cBhvr>
                                      <p:to x="100000" y="100000"/>
                                    </p:animScale>
                                    <p:animScale>
                                      <p:cBhvr>
                                        <p:cTn id="23" dur="26">
                                          <p:stCondLst>
                                            <p:cond delay="1312"/>
                                          </p:stCondLst>
                                        </p:cTn>
                                        <p:tgtEl>
                                          <p:spTgt spid="3">
                                            <p:txEl>
                                              <p:pRg st="2" end="2"/>
                                            </p:txEl>
                                          </p:spTgt>
                                        </p:tgtEl>
                                      </p:cBhvr>
                                      <p:to x="100000" y="80000"/>
                                    </p:animScale>
                                    <p:animScale>
                                      <p:cBhvr>
                                        <p:cTn id="24" dur="166" decel="50000">
                                          <p:stCondLst>
                                            <p:cond delay="1338"/>
                                          </p:stCondLst>
                                        </p:cTn>
                                        <p:tgtEl>
                                          <p:spTgt spid="3">
                                            <p:txEl>
                                              <p:pRg st="2" end="2"/>
                                            </p:txEl>
                                          </p:spTgt>
                                        </p:tgtEl>
                                      </p:cBhvr>
                                      <p:to x="100000" y="100000"/>
                                    </p:animScale>
                                    <p:animScale>
                                      <p:cBhvr>
                                        <p:cTn id="25" dur="26">
                                          <p:stCondLst>
                                            <p:cond delay="1642"/>
                                          </p:stCondLst>
                                        </p:cTn>
                                        <p:tgtEl>
                                          <p:spTgt spid="3">
                                            <p:txEl>
                                              <p:pRg st="2" end="2"/>
                                            </p:txEl>
                                          </p:spTgt>
                                        </p:tgtEl>
                                      </p:cBhvr>
                                      <p:to x="100000" y="90000"/>
                                    </p:animScale>
                                    <p:animScale>
                                      <p:cBhvr>
                                        <p:cTn id="26" dur="166" decel="50000">
                                          <p:stCondLst>
                                            <p:cond delay="1668"/>
                                          </p:stCondLst>
                                        </p:cTn>
                                        <p:tgtEl>
                                          <p:spTgt spid="3">
                                            <p:txEl>
                                              <p:pRg st="2" end="2"/>
                                            </p:txEl>
                                          </p:spTgt>
                                        </p:tgtEl>
                                      </p:cBhvr>
                                      <p:to x="100000" y="100000"/>
                                    </p:animScale>
                                    <p:animScale>
                                      <p:cBhvr>
                                        <p:cTn id="27" dur="26">
                                          <p:stCondLst>
                                            <p:cond delay="1808"/>
                                          </p:stCondLst>
                                        </p:cTn>
                                        <p:tgtEl>
                                          <p:spTgt spid="3">
                                            <p:txEl>
                                              <p:pRg st="2" end="2"/>
                                            </p:txEl>
                                          </p:spTgt>
                                        </p:tgtEl>
                                      </p:cBhvr>
                                      <p:to x="100000" y="95000"/>
                                    </p:animScale>
                                    <p:animScale>
                                      <p:cBhvr>
                                        <p:cTn id="28"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28604"/>
            <a:ext cx="8229600" cy="857256"/>
          </a:xfrm>
        </p:spPr>
        <p:txBody>
          <a:bodyPr/>
          <a:lstStyle/>
          <a:p>
            <a:r>
              <a:rPr lang="en-US" sz="3200" dirty="0" smtClean="0">
                <a:latin typeface="Futura XBlk BT" pitchFamily="34" charset="0"/>
              </a:rPr>
              <a:t>HEADS OR TAILS? (3)</a:t>
            </a:r>
            <a:endParaRPr lang="en-US" sz="3200" dirty="0">
              <a:latin typeface="Futura XBlk BT" pitchFamily="34" charset="0"/>
            </a:endParaRPr>
          </a:p>
        </p:txBody>
      </p:sp>
      <p:pic>
        <p:nvPicPr>
          <p:cNvPr id="4" name="Pladsholder til indhold 3" descr="Plat_eller_krone.jpg"/>
          <p:cNvPicPr>
            <a:picLocks noGrp="1" noChangeAspect="1"/>
          </p:cNvPicPr>
          <p:nvPr>
            <p:ph idx="1"/>
          </p:nvPr>
        </p:nvPicPr>
        <p:blipFill>
          <a:blip r:embed="rId2" cstate="print"/>
          <a:stretch>
            <a:fillRect/>
          </a:stretch>
        </p:blipFill>
        <p:spPr>
          <a:xfrm>
            <a:off x="1043608" y="1340768"/>
            <a:ext cx="6429420" cy="5289228"/>
          </a:xfrm>
        </p:spPr>
      </p:pic>
      <p:sp>
        <p:nvSpPr>
          <p:cNvPr id="5" name="Pladsholder til diasnummer 4"/>
          <p:cNvSpPr>
            <a:spLocks noGrp="1"/>
          </p:cNvSpPr>
          <p:nvPr>
            <p:ph type="sldNum" sz="quarter" idx="12"/>
          </p:nvPr>
        </p:nvSpPr>
        <p:spPr/>
        <p:txBody>
          <a:bodyPr/>
          <a:lstStyle/>
          <a:p>
            <a:pPr>
              <a:defRPr/>
            </a:pPr>
            <a:fld id="{C8161E61-6F80-4574-9D5E-24643B4A058C}" type="slidenum">
              <a:rPr lang="da-DK" smtClean="0">
                <a:solidFill>
                  <a:prstClr val="black">
                    <a:tint val="75000"/>
                  </a:prstClr>
                </a:solidFill>
              </a:rPr>
              <a:pPr>
                <a:defRPr/>
              </a:pPr>
              <a:t>264</a:t>
            </a:fld>
            <a:endParaRPr lang="da-DK" dirty="0">
              <a:solidFill>
                <a:prstClr val="black">
                  <a:tint val="75000"/>
                </a:prstClr>
              </a:solidFill>
            </a:endParaRPr>
          </a:p>
        </p:txBody>
      </p:sp>
    </p:spTree>
    <p:extLst>
      <p:ext uri="{BB962C8B-B14F-4D97-AF65-F5344CB8AC3E}">
        <p14:creationId xmlns:p14="http://schemas.microsoft.com/office/powerpoint/2010/main" val="144872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28604"/>
            <a:ext cx="8229600" cy="857256"/>
          </a:xfrm>
        </p:spPr>
        <p:txBody>
          <a:bodyPr/>
          <a:lstStyle/>
          <a:p>
            <a:r>
              <a:rPr lang="en-US" sz="3200" dirty="0" smtClean="0">
                <a:latin typeface="Futura XBlk BT" pitchFamily="34" charset="0"/>
              </a:rPr>
              <a:t>APPROACHING JND</a:t>
            </a:r>
            <a:endParaRPr lang="en-US" sz="3200" dirty="0">
              <a:latin typeface="Futura XBlk BT" pitchFamily="34" charset="0"/>
            </a:endParaRPr>
          </a:p>
        </p:txBody>
      </p:sp>
      <p:sp>
        <p:nvSpPr>
          <p:cNvPr id="5" name="Pladsholder til diasnummer 4"/>
          <p:cNvSpPr>
            <a:spLocks noGrp="1"/>
          </p:cNvSpPr>
          <p:nvPr>
            <p:ph type="sldNum" sz="quarter" idx="12"/>
          </p:nvPr>
        </p:nvSpPr>
        <p:spPr/>
        <p:txBody>
          <a:bodyPr/>
          <a:lstStyle/>
          <a:p>
            <a:pPr>
              <a:defRPr/>
            </a:pPr>
            <a:fld id="{C8161E61-6F80-4574-9D5E-24643B4A058C}" type="slidenum">
              <a:rPr lang="da-DK" smtClean="0">
                <a:solidFill>
                  <a:prstClr val="black">
                    <a:tint val="75000"/>
                  </a:prstClr>
                </a:solidFill>
              </a:rPr>
              <a:pPr>
                <a:defRPr/>
              </a:pPr>
              <a:t>265</a:t>
            </a:fld>
            <a:endParaRPr lang="da-DK" dirty="0">
              <a:solidFill>
                <a:prstClr val="black">
                  <a:tint val="75000"/>
                </a:prstClr>
              </a:solidFill>
            </a:endParaRPr>
          </a:p>
        </p:txBody>
      </p:sp>
      <p:sp>
        <p:nvSpPr>
          <p:cNvPr id="3" name="Pladsholder til indhold 2"/>
          <p:cNvSpPr>
            <a:spLocks noGrp="1"/>
          </p:cNvSpPr>
          <p:nvPr>
            <p:ph idx="1"/>
          </p:nvPr>
        </p:nvSpPr>
        <p:spPr/>
        <p:txBody>
          <a:bodyPr anchor="ctr" anchorCtr="1"/>
          <a:lstStyle/>
          <a:p>
            <a:pPr marL="324000" indent="-457200">
              <a:buNone/>
            </a:pPr>
            <a:r>
              <a:rPr lang="en-US" dirty="0"/>
              <a:t>If we keep the size of the </a:t>
            </a:r>
            <a:r>
              <a:rPr lang="en-US" dirty="0" smtClean="0"/>
              <a:t>visual figure </a:t>
            </a:r>
            <a:r>
              <a:rPr lang="en-US" dirty="0"/>
              <a:t>while adding more coins</a:t>
            </a:r>
            <a:endParaRPr lang="da-DK" dirty="0"/>
          </a:p>
          <a:p>
            <a:pPr marL="324000" indent="-457200">
              <a:buNone/>
            </a:pPr>
            <a:r>
              <a:rPr lang="en-US" dirty="0"/>
              <a:t>the histogram will, to the human eye, appear increasingly </a:t>
            </a:r>
            <a:r>
              <a:rPr lang="en-US" dirty="0" smtClean="0"/>
              <a:t>smoother —</a:t>
            </a:r>
            <a:endParaRPr lang="da-DK" dirty="0"/>
          </a:p>
          <a:p>
            <a:pPr marL="324000" indent="-457200">
              <a:buNone/>
            </a:pPr>
            <a:r>
              <a:rPr lang="en-US" dirty="0"/>
              <a:t>until, ultimately, we reach a point below </a:t>
            </a:r>
            <a:r>
              <a:rPr lang="en-US" dirty="0" smtClean="0"/>
              <a:t>that which, to us, </a:t>
            </a:r>
            <a:r>
              <a:rPr lang="en-US" dirty="0"/>
              <a:t>constitutes a </a:t>
            </a:r>
            <a:r>
              <a:rPr lang="en-US" b="1" dirty="0"/>
              <a:t>JND</a:t>
            </a:r>
            <a:r>
              <a:rPr lang="en-US" dirty="0"/>
              <a:t> </a:t>
            </a:r>
            <a:r>
              <a:rPr lang="en-US" dirty="0" smtClean="0"/>
              <a:t>(= “</a:t>
            </a:r>
            <a:r>
              <a:rPr lang="en-US" dirty="0"/>
              <a:t>just noticeable difference</a:t>
            </a:r>
            <a:r>
              <a:rPr lang="en-US" dirty="0" smtClean="0"/>
              <a:t>”).</a:t>
            </a:r>
            <a:endParaRPr lang="da-DK" dirty="0"/>
          </a:p>
        </p:txBody>
      </p:sp>
    </p:spTree>
    <p:extLst>
      <p:ext uri="{BB962C8B-B14F-4D97-AF65-F5344CB8AC3E}">
        <p14:creationId xmlns:p14="http://schemas.microsoft.com/office/powerpoint/2010/main" val="428558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28604"/>
            <a:ext cx="8229600" cy="857256"/>
          </a:xfrm>
        </p:spPr>
        <p:txBody>
          <a:bodyPr/>
          <a:lstStyle/>
          <a:p>
            <a:r>
              <a:rPr lang="en-US" sz="3200" dirty="0" smtClean="0">
                <a:latin typeface="Futura XBlk BT" pitchFamily="34" charset="0"/>
              </a:rPr>
              <a:t>HEADS OR TAILS? TWO COINS</a:t>
            </a:r>
            <a:endParaRPr lang="en-US" sz="3200" dirty="0">
              <a:latin typeface="Futura XBlk BT" pitchFamily="34" charset="0"/>
            </a:endParaRPr>
          </a:p>
        </p:txBody>
      </p:sp>
      <p:sp>
        <p:nvSpPr>
          <p:cNvPr id="5" name="Pladsholder til diasnummer 4"/>
          <p:cNvSpPr>
            <a:spLocks noGrp="1"/>
          </p:cNvSpPr>
          <p:nvPr>
            <p:ph type="sldNum" sz="quarter" idx="12"/>
          </p:nvPr>
        </p:nvSpPr>
        <p:spPr/>
        <p:txBody>
          <a:bodyPr/>
          <a:lstStyle/>
          <a:p>
            <a:pPr>
              <a:defRPr/>
            </a:pPr>
            <a:fld id="{C8161E61-6F80-4574-9D5E-24643B4A058C}" type="slidenum">
              <a:rPr lang="da-DK" smtClean="0">
                <a:solidFill>
                  <a:prstClr val="black">
                    <a:tint val="75000"/>
                  </a:prstClr>
                </a:solidFill>
              </a:rPr>
              <a:pPr>
                <a:defRPr/>
              </a:pPr>
              <a:t>266</a:t>
            </a:fld>
            <a:endParaRPr lang="da-DK" dirty="0">
              <a:solidFill>
                <a:prstClr val="black">
                  <a:tint val="75000"/>
                </a:prstClr>
              </a:solidFill>
            </a:endParaRPr>
          </a:p>
        </p:txBody>
      </p:sp>
      <p:pic>
        <p:nvPicPr>
          <p:cNvPr id="8" name="Pladsholder til indhold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2420888"/>
            <a:ext cx="8563719" cy="2808312"/>
          </a:xfrm>
        </p:spPr>
      </p:pic>
    </p:spTree>
    <p:extLst>
      <p:ext uri="{BB962C8B-B14F-4D97-AF65-F5344CB8AC3E}">
        <p14:creationId xmlns:p14="http://schemas.microsoft.com/office/powerpoint/2010/main" val="380693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28604"/>
            <a:ext cx="8229600" cy="857256"/>
          </a:xfrm>
        </p:spPr>
        <p:txBody>
          <a:bodyPr/>
          <a:lstStyle/>
          <a:p>
            <a:r>
              <a:rPr lang="en-US" sz="3200" dirty="0" smtClean="0">
                <a:latin typeface="Futura XBlk BT" pitchFamily="34" charset="0"/>
              </a:rPr>
              <a:t>HEADS OR TAILS? FOUR COINS</a:t>
            </a:r>
            <a:endParaRPr lang="en-US" sz="3200" dirty="0">
              <a:latin typeface="Futura XBlk BT" pitchFamily="34" charset="0"/>
            </a:endParaRPr>
          </a:p>
        </p:txBody>
      </p:sp>
      <p:sp>
        <p:nvSpPr>
          <p:cNvPr id="5" name="Pladsholder til diasnummer 4"/>
          <p:cNvSpPr>
            <a:spLocks noGrp="1"/>
          </p:cNvSpPr>
          <p:nvPr>
            <p:ph type="sldNum" sz="quarter" idx="12"/>
          </p:nvPr>
        </p:nvSpPr>
        <p:spPr/>
        <p:txBody>
          <a:bodyPr/>
          <a:lstStyle/>
          <a:p>
            <a:pPr>
              <a:defRPr/>
            </a:pPr>
            <a:fld id="{C8161E61-6F80-4574-9D5E-24643B4A058C}" type="slidenum">
              <a:rPr lang="da-DK" smtClean="0">
                <a:solidFill>
                  <a:prstClr val="black">
                    <a:tint val="75000"/>
                  </a:prstClr>
                </a:solidFill>
              </a:rPr>
              <a:pPr>
                <a:defRPr/>
              </a:pPr>
              <a:t>267</a:t>
            </a:fld>
            <a:endParaRPr lang="da-DK" dirty="0">
              <a:solidFill>
                <a:prstClr val="black">
                  <a:tint val="75000"/>
                </a:prstClr>
              </a:solidFill>
            </a:endParaRPr>
          </a:p>
        </p:txBody>
      </p:sp>
      <p:pic>
        <p:nvPicPr>
          <p:cNvPr id="4" name="Pladsholder til ind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2204864"/>
            <a:ext cx="8282583" cy="3169681"/>
          </a:xfrm>
        </p:spPr>
      </p:pic>
    </p:spTree>
    <p:extLst>
      <p:ext uri="{BB962C8B-B14F-4D97-AF65-F5344CB8AC3E}">
        <p14:creationId xmlns:p14="http://schemas.microsoft.com/office/powerpoint/2010/main" val="3712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28604"/>
            <a:ext cx="8229600" cy="857256"/>
          </a:xfrm>
        </p:spPr>
        <p:txBody>
          <a:bodyPr/>
          <a:lstStyle/>
          <a:p>
            <a:r>
              <a:rPr lang="en-US" sz="3200" dirty="0" smtClean="0">
                <a:latin typeface="Futura XBlk BT" pitchFamily="34" charset="0"/>
              </a:rPr>
              <a:t>HEADS OR TAILS? SIX COINS</a:t>
            </a:r>
            <a:endParaRPr lang="en-US" sz="3200" dirty="0">
              <a:latin typeface="Futura XBlk BT" pitchFamily="34" charset="0"/>
            </a:endParaRPr>
          </a:p>
        </p:txBody>
      </p:sp>
      <p:sp>
        <p:nvSpPr>
          <p:cNvPr id="5" name="Pladsholder til diasnummer 4"/>
          <p:cNvSpPr>
            <a:spLocks noGrp="1"/>
          </p:cNvSpPr>
          <p:nvPr>
            <p:ph type="sldNum" sz="quarter" idx="12"/>
          </p:nvPr>
        </p:nvSpPr>
        <p:spPr/>
        <p:txBody>
          <a:bodyPr/>
          <a:lstStyle/>
          <a:p>
            <a:pPr>
              <a:defRPr/>
            </a:pPr>
            <a:fld id="{C8161E61-6F80-4574-9D5E-24643B4A058C}" type="slidenum">
              <a:rPr lang="da-DK" smtClean="0">
                <a:solidFill>
                  <a:prstClr val="black">
                    <a:tint val="75000"/>
                  </a:prstClr>
                </a:solidFill>
              </a:rPr>
              <a:pPr>
                <a:defRPr/>
              </a:pPr>
              <a:t>268</a:t>
            </a:fld>
            <a:endParaRPr lang="da-DK" dirty="0">
              <a:solidFill>
                <a:prstClr val="black">
                  <a:tint val="75000"/>
                </a:prstClr>
              </a:solidFill>
            </a:endParaRPr>
          </a:p>
        </p:txBody>
      </p:sp>
      <p:pic>
        <p:nvPicPr>
          <p:cNvPr id="6" name="Pladsholder til indhold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2204864"/>
            <a:ext cx="8458841" cy="3160893"/>
          </a:xfrm>
        </p:spPr>
      </p:pic>
    </p:spTree>
    <p:extLst>
      <p:ext uri="{BB962C8B-B14F-4D97-AF65-F5344CB8AC3E}">
        <p14:creationId xmlns:p14="http://schemas.microsoft.com/office/powerpoint/2010/main" val="10143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28604"/>
            <a:ext cx="8229600" cy="857256"/>
          </a:xfrm>
        </p:spPr>
        <p:txBody>
          <a:bodyPr/>
          <a:lstStyle/>
          <a:p>
            <a:r>
              <a:rPr lang="en-US" sz="3200" dirty="0" smtClean="0">
                <a:latin typeface="Futura XBlk BT" pitchFamily="34" charset="0"/>
              </a:rPr>
              <a:t>HEADS OR TAILS? TWELWE COINS</a:t>
            </a:r>
            <a:endParaRPr lang="en-US" sz="3200" dirty="0">
              <a:latin typeface="Futura XBlk BT" pitchFamily="34" charset="0"/>
            </a:endParaRPr>
          </a:p>
        </p:txBody>
      </p:sp>
      <p:sp>
        <p:nvSpPr>
          <p:cNvPr id="5" name="Pladsholder til diasnummer 4"/>
          <p:cNvSpPr>
            <a:spLocks noGrp="1"/>
          </p:cNvSpPr>
          <p:nvPr>
            <p:ph type="sldNum" sz="quarter" idx="12"/>
          </p:nvPr>
        </p:nvSpPr>
        <p:spPr/>
        <p:txBody>
          <a:bodyPr/>
          <a:lstStyle/>
          <a:p>
            <a:pPr>
              <a:defRPr/>
            </a:pPr>
            <a:fld id="{C8161E61-6F80-4574-9D5E-24643B4A058C}" type="slidenum">
              <a:rPr lang="da-DK" smtClean="0">
                <a:solidFill>
                  <a:prstClr val="black">
                    <a:tint val="75000"/>
                  </a:prstClr>
                </a:solidFill>
              </a:rPr>
              <a:pPr>
                <a:defRPr/>
              </a:pPr>
              <a:t>269</a:t>
            </a:fld>
            <a:endParaRPr lang="da-DK" dirty="0">
              <a:solidFill>
                <a:prstClr val="black">
                  <a:tint val="75000"/>
                </a:prstClr>
              </a:solidFill>
            </a:endParaRPr>
          </a:p>
        </p:txBody>
      </p:sp>
      <p:pic>
        <p:nvPicPr>
          <p:cNvPr id="4" name="Pladsholder til ind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2420888"/>
            <a:ext cx="8027050" cy="2789123"/>
          </a:xfrm>
        </p:spPr>
      </p:pic>
    </p:spTree>
    <p:extLst>
      <p:ext uri="{BB962C8B-B14F-4D97-AF65-F5344CB8AC3E}">
        <p14:creationId xmlns:p14="http://schemas.microsoft.com/office/powerpoint/2010/main" val="246438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3200" dirty="0">
                <a:solidFill>
                  <a:prstClr val="black"/>
                </a:solidFill>
                <a:latin typeface="Futura XBlk BT" panose="020B0903020204020204" pitchFamily="34" charset="0"/>
              </a:rPr>
              <a:t>ULTIMATE ANSWER</a:t>
            </a:r>
            <a:br>
              <a:rPr lang="en-US" sz="3200" dirty="0">
                <a:solidFill>
                  <a:prstClr val="black"/>
                </a:solidFill>
                <a:latin typeface="Futura XBlk BT" panose="020B0903020204020204" pitchFamily="34" charset="0"/>
              </a:rPr>
            </a:br>
            <a:r>
              <a:rPr lang="en-US" sz="3200" dirty="0">
                <a:solidFill>
                  <a:prstClr val="black"/>
                </a:solidFill>
                <a:latin typeface="Futura XBlk BT" panose="020B0903020204020204" pitchFamily="34" charset="0"/>
              </a:rPr>
              <a:t>TO FIRST </a:t>
            </a:r>
            <a:r>
              <a:rPr lang="en-US" sz="3200" dirty="0" smtClean="0">
                <a:solidFill>
                  <a:prstClr val="black"/>
                </a:solidFill>
                <a:latin typeface="Futura XBlk BT" panose="020B0903020204020204" pitchFamily="34" charset="0"/>
              </a:rPr>
              <a:t>QUESTION (1)</a:t>
            </a:r>
            <a:endParaRPr lang="da-DK" dirty="0"/>
          </a:p>
        </p:txBody>
      </p:sp>
      <p:sp>
        <p:nvSpPr>
          <p:cNvPr id="3" name="Pladsholder til indhold 2"/>
          <p:cNvSpPr>
            <a:spLocks noGrp="1"/>
          </p:cNvSpPr>
          <p:nvPr>
            <p:ph idx="1"/>
          </p:nvPr>
        </p:nvSpPr>
        <p:spPr/>
        <p:txBody>
          <a:bodyPr anchor="ctr"/>
          <a:lstStyle/>
          <a:p>
            <a:pPr marL="342000" indent="-457200">
              <a:spcBef>
                <a:spcPts val="600"/>
              </a:spcBef>
              <a:buNone/>
            </a:pPr>
            <a:r>
              <a:rPr lang="en-US" dirty="0"/>
              <a:t>The </a:t>
            </a:r>
            <a:r>
              <a:rPr lang="en-US" b="1" dirty="0"/>
              <a:t>ultimate</a:t>
            </a:r>
            <a:r>
              <a:rPr lang="en-US" dirty="0"/>
              <a:t> answer to the first question was finally found in </a:t>
            </a:r>
            <a:r>
              <a:rPr lang="en-US" dirty="0" smtClean="0"/>
              <a:t>2009, when British-American </a:t>
            </a:r>
            <a:r>
              <a:rPr lang="en-US" dirty="0"/>
              <a:t>primatologist Richard </a:t>
            </a:r>
            <a:r>
              <a:rPr lang="en-US" dirty="0" err="1"/>
              <a:t>Wrangham</a:t>
            </a:r>
            <a:r>
              <a:rPr lang="en-US" dirty="0"/>
              <a:t> suggested </a:t>
            </a:r>
            <a:endParaRPr lang="en-US" dirty="0" smtClean="0"/>
          </a:p>
          <a:p>
            <a:pPr marL="342000" indent="-457200">
              <a:spcBef>
                <a:spcPts val="600"/>
              </a:spcBef>
              <a:buNone/>
            </a:pPr>
            <a:r>
              <a:rPr lang="en-US" b="1" dirty="0" smtClean="0"/>
              <a:t>a </a:t>
            </a:r>
            <a:r>
              <a:rPr lang="en-US" b="1" dirty="0"/>
              <a:t>peculiar natural selection mechanism </a:t>
            </a:r>
            <a:r>
              <a:rPr lang="en-US" b="1" dirty="0" smtClean="0"/>
              <a:t>which</a:t>
            </a:r>
          </a:p>
          <a:p>
            <a:pPr marL="342000" indent="-457200">
              <a:spcBef>
                <a:spcPts val="600"/>
              </a:spcBef>
              <a:buNone/>
            </a:pPr>
            <a:r>
              <a:rPr lang="en-US" b="1" dirty="0" smtClean="0"/>
              <a:t>must </a:t>
            </a:r>
            <a:r>
              <a:rPr lang="en-US" b="1" dirty="0"/>
              <a:t>have driven the gradual “transition” from early </a:t>
            </a:r>
            <a:r>
              <a:rPr lang="en-US" b="1" dirty="0" smtClean="0"/>
              <a:t>member species </a:t>
            </a:r>
            <a:r>
              <a:rPr lang="en-US" b="1" dirty="0"/>
              <a:t>of the </a:t>
            </a:r>
            <a:r>
              <a:rPr lang="en-US" b="1" i="1" dirty="0"/>
              <a:t>Genus </a:t>
            </a:r>
            <a:r>
              <a:rPr lang="en-US" b="1" i="1" dirty="0" smtClean="0"/>
              <a:t>homo</a:t>
            </a:r>
            <a:r>
              <a:rPr lang="en-US" dirty="0" smtClean="0"/>
              <a:t> </a:t>
            </a:r>
            <a:r>
              <a:rPr lang="en-US" dirty="0"/>
              <a:t>(such as </a:t>
            </a:r>
            <a:r>
              <a:rPr lang="en-US" i="1" dirty="0"/>
              <a:t>Homo </a:t>
            </a:r>
            <a:r>
              <a:rPr lang="en-US" i="1" dirty="0" err="1"/>
              <a:t>ergaster</a:t>
            </a:r>
            <a:r>
              <a:rPr lang="en-US" dirty="0"/>
              <a:t>) </a:t>
            </a:r>
            <a:r>
              <a:rPr lang="en-US" b="1" dirty="0"/>
              <a:t>into </a:t>
            </a:r>
            <a:r>
              <a:rPr lang="en-US" b="1" dirty="0" smtClean="0"/>
              <a:t>its later </a:t>
            </a:r>
            <a:r>
              <a:rPr lang="en-US" b="1" dirty="0"/>
              <a:t>ditto</a:t>
            </a:r>
            <a:r>
              <a:rPr lang="en-US" dirty="0"/>
              <a:t> (such as us</a:t>
            </a:r>
            <a:r>
              <a:rPr lang="en-US" dirty="0" smtClean="0"/>
              <a:t>).</a:t>
            </a:r>
            <a:endParaRPr lang="da-DK" dirty="0"/>
          </a:p>
        </p:txBody>
      </p:sp>
      <p:sp>
        <p:nvSpPr>
          <p:cNvPr id="4" name="Pladsholder til diasnummer 3"/>
          <p:cNvSpPr>
            <a:spLocks noGrp="1"/>
          </p:cNvSpPr>
          <p:nvPr>
            <p:ph type="sldNum" sz="quarter" idx="12"/>
          </p:nvPr>
        </p:nvSpPr>
        <p:spPr/>
        <p:txBody>
          <a:bodyPr/>
          <a:lstStyle/>
          <a:p>
            <a:fld id="{8E15ED7A-7D97-43EF-A7D1-975E9F0ACDAC}" type="slidenum">
              <a:rPr lang="da-DK" smtClean="0"/>
              <a:t>27</a:t>
            </a:fld>
            <a:endParaRPr lang="da-DK" dirty="0"/>
          </a:p>
        </p:txBody>
      </p:sp>
    </p:spTree>
    <p:extLst>
      <p:ext uri="{BB962C8B-B14F-4D97-AF65-F5344CB8AC3E}">
        <p14:creationId xmlns:p14="http://schemas.microsoft.com/office/powerpoint/2010/main" val="57314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28604"/>
            <a:ext cx="8229600" cy="857256"/>
          </a:xfrm>
        </p:spPr>
        <p:txBody>
          <a:bodyPr/>
          <a:lstStyle/>
          <a:p>
            <a:r>
              <a:rPr lang="en-US" sz="3200" dirty="0" smtClean="0">
                <a:latin typeface="Futura XBlk BT" pitchFamily="34" charset="0"/>
              </a:rPr>
              <a:t>HEADS OR TAILS? SIXTEEN COINS</a:t>
            </a:r>
            <a:endParaRPr lang="en-US" sz="3200" dirty="0">
              <a:latin typeface="Futura XBlk BT" pitchFamily="34" charset="0"/>
            </a:endParaRPr>
          </a:p>
        </p:txBody>
      </p:sp>
      <p:sp>
        <p:nvSpPr>
          <p:cNvPr id="5" name="Pladsholder til diasnummer 4"/>
          <p:cNvSpPr>
            <a:spLocks noGrp="1"/>
          </p:cNvSpPr>
          <p:nvPr>
            <p:ph type="sldNum" sz="quarter" idx="12"/>
          </p:nvPr>
        </p:nvSpPr>
        <p:spPr/>
        <p:txBody>
          <a:bodyPr/>
          <a:lstStyle/>
          <a:p>
            <a:pPr>
              <a:defRPr/>
            </a:pPr>
            <a:fld id="{C8161E61-6F80-4574-9D5E-24643B4A058C}" type="slidenum">
              <a:rPr lang="da-DK" smtClean="0">
                <a:solidFill>
                  <a:prstClr val="black">
                    <a:tint val="75000"/>
                  </a:prstClr>
                </a:solidFill>
              </a:rPr>
              <a:pPr>
                <a:defRPr/>
              </a:pPr>
              <a:t>270</a:t>
            </a:fld>
            <a:endParaRPr lang="da-DK" dirty="0">
              <a:solidFill>
                <a:prstClr val="black">
                  <a:tint val="75000"/>
                </a:prstClr>
              </a:solidFill>
            </a:endParaRPr>
          </a:p>
        </p:txBody>
      </p:sp>
      <p:pic>
        <p:nvPicPr>
          <p:cNvPr id="6" name="Pladsholder til indhold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2276872"/>
            <a:ext cx="8258322" cy="2853700"/>
          </a:xfrm>
        </p:spPr>
      </p:pic>
    </p:spTree>
    <p:extLst>
      <p:ext uri="{BB962C8B-B14F-4D97-AF65-F5344CB8AC3E}">
        <p14:creationId xmlns:p14="http://schemas.microsoft.com/office/powerpoint/2010/main" val="428721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428604"/>
            <a:ext cx="8640960" cy="1344212"/>
          </a:xfrm>
        </p:spPr>
        <p:txBody>
          <a:bodyPr>
            <a:normAutofit/>
          </a:bodyPr>
          <a:lstStyle/>
          <a:p>
            <a:r>
              <a:rPr lang="en-US" sz="3200" dirty="0" smtClean="0">
                <a:latin typeface="Futura XBlk BT" pitchFamily="34" charset="0"/>
              </a:rPr>
              <a:t>NOW, LET GENES REPLACE COINS, </a:t>
            </a:r>
            <a:br>
              <a:rPr lang="en-US" sz="3200" dirty="0" smtClean="0">
                <a:latin typeface="Futura XBlk BT" pitchFamily="34" charset="0"/>
              </a:rPr>
            </a:br>
            <a:r>
              <a:rPr lang="en-US" sz="3200" dirty="0" smtClean="0">
                <a:latin typeface="Futura XBlk BT" pitchFamily="34" charset="0"/>
              </a:rPr>
              <a:t>AND ALLELES REPLACE HEADS </a:t>
            </a:r>
            <a:r>
              <a:rPr lang="en-US" sz="3600" i="1" dirty="0" smtClean="0">
                <a:latin typeface="Garamond" panose="02020404030301010803" pitchFamily="18" charset="0"/>
              </a:rPr>
              <a:t>&amp;</a:t>
            </a:r>
            <a:r>
              <a:rPr lang="en-US" sz="3200" dirty="0" smtClean="0">
                <a:latin typeface="Futura XBlk BT" pitchFamily="34" charset="0"/>
              </a:rPr>
              <a:t> TAILS!</a:t>
            </a:r>
            <a:endParaRPr lang="en-US" sz="3200" dirty="0">
              <a:latin typeface="Futura XBlk BT" pitchFamily="34" charset="0"/>
            </a:endParaRPr>
          </a:p>
        </p:txBody>
      </p:sp>
      <p:sp>
        <p:nvSpPr>
          <p:cNvPr id="5" name="Pladsholder til diasnummer 4"/>
          <p:cNvSpPr>
            <a:spLocks noGrp="1"/>
          </p:cNvSpPr>
          <p:nvPr>
            <p:ph type="sldNum" sz="quarter" idx="12"/>
          </p:nvPr>
        </p:nvSpPr>
        <p:spPr/>
        <p:txBody>
          <a:bodyPr/>
          <a:lstStyle/>
          <a:p>
            <a:pPr>
              <a:defRPr/>
            </a:pPr>
            <a:fld id="{C8161E61-6F80-4574-9D5E-24643B4A058C}" type="slidenum">
              <a:rPr lang="da-DK" smtClean="0">
                <a:solidFill>
                  <a:prstClr val="black">
                    <a:tint val="75000"/>
                  </a:prstClr>
                </a:solidFill>
              </a:rPr>
              <a:pPr>
                <a:defRPr/>
              </a:pPr>
              <a:t>271</a:t>
            </a:fld>
            <a:endParaRPr lang="da-DK" dirty="0">
              <a:solidFill>
                <a:prstClr val="black">
                  <a:tint val="75000"/>
                </a:prstClr>
              </a:solidFill>
            </a:endParaRPr>
          </a:p>
        </p:txBody>
      </p:sp>
      <p:pic>
        <p:nvPicPr>
          <p:cNvPr id="6" name="Pladsholder til indhold 3" descr="Genetik_og_normalfordeling_v2.jpg"/>
          <p:cNvPicPr>
            <a:picLocks noGrp="1" noChangeAspect="1"/>
          </p:cNvPicPr>
          <p:nvPr>
            <p:ph idx="1"/>
          </p:nvPr>
        </p:nvPicPr>
        <p:blipFill>
          <a:blip r:embed="rId2" cstate="print"/>
          <a:stretch>
            <a:fillRect/>
          </a:stretch>
        </p:blipFill>
        <p:spPr>
          <a:xfrm>
            <a:off x="2673401" y="1989138"/>
            <a:ext cx="3797197" cy="4137025"/>
          </a:xfrm>
        </p:spPr>
      </p:pic>
    </p:spTree>
    <p:extLst>
      <p:ext uri="{BB962C8B-B14F-4D97-AF65-F5344CB8AC3E}">
        <p14:creationId xmlns:p14="http://schemas.microsoft.com/office/powerpoint/2010/main" val="277206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sz="3200" dirty="0">
                <a:latin typeface="Futura Extra Black BT" panose="020B0903020204020204" pitchFamily="34" charset="0"/>
              </a:rPr>
              <a:t>GENERAL PROXIMATE CAUSE </a:t>
            </a:r>
            <a:br>
              <a:rPr lang="en-US" sz="3200" dirty="0">
                <a:latin typeface="Futura Extra Black BT" panose="020B0903020204020204" pitchFamily="34" charset="0"/>
              </a:rPr>
            </a:br>
            <a:r>
              <a:rPr lang="en-US" sz="3200" dirty="0">
                <a:latin typeface="Futura Extra Black BT" panose="020B0903020204020204" pitchFamily="34" charset="0"/>
              </a:rPr>
              <a:t>OF WITHIN-SPECIES </a:t>
            </a:r>
            <a:r>
              <a:rPr lang="en-US" sz="3200" dirty="0" smtClean="0">
                <a:latin typeface="Futura Extra Black BT" panose="020B0903020204020204" pitchFamily="34" charset="0"/>
              </a:rPr>
              <a:t>DIFFERENTIATION</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a:t>This is the general </a:t>
            </a:r>
            <a:r>
              <a:rPr lang="en-US" b="1" dirty="0"/>
              <a:t>proximate</a:t>
            </a:r>
            <a:r>
              <a:rPr lang="en-US" dirty="0"/>
              <a:t> causal mechanism regulating within-species differentiation of properties and behavior.</a:t>
            </a:r>
          </a:p>
          <a:p>
            <a:pPr marL="342000" indent="-457200">
              <a:spcBef>
                <a:spcPts val="600"/>
              </a:spcBef>
              <a:buNone/>
            </a:pPr>
            <a:r>
              <a:rPr lang="en-US" dirty="0"/>
              <a:t>Adding environmental (“nurture”) influences will only reinforce differentiation </a:t>
            </a:r>
          </a:p>
          <a:p>
            <a:pPr marL="342000" indent="-457200">
              <a:spcBef>
                <a:spcPts val="600"/>
              </a:spcBef>
              <a:buNone/>
            </a:pPr>
            <a:r>
              <a:rPr lang="en-US" i="1" dirty="0"/>
              <a:t>and</a:t>
            </a:r>
            <a:r>
              <a:rPr lang="en-US" dirty="0"/>
              <a:t> its tendency to form a (more or less symmetrical) bell curve shaped distribution</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272</a:t>
            </a:fld>
            <a:endParaRPr lang="da-DK">
              <a:solidFill>
                <a:prstClr val="black">
                  <a:tint val="75000"/>
                </a:prstClr>
              </a:solidFill>
            </a:endParaRPr>
          </a:p>
        </p:txBody>
      </p:sp>
    </p:spTree>
    <p:extLst>
      <p:ext uri="{BB962C8B-B14F-4D97-AF65-F5344CB8AC3E}">
        <p14:creationId xmlns:p14="http://schemas.microsoft.com/office/powerpoint/2010/main" val="272964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sz="3200" dirty="0">
                <a:latin typeface="Futura Extra Black BT" panose="020B0903020204020204" pitchFamily="34" charset="0"/>
              </a:rPr>
              <a:t>WE WILL RETURN TO </a:t>
            </a:r>
            <a:br>
              <a:rPr lang="en-US" sz="3200" dirty="0">
                <a:latin typeface="Futura Extra Black BT" panose="020B0903020204020204" pitchFamily="34" charset="0"/>
              </a:rPr>
            </a:br>
            <a:r>
              <a:rPr lang="en-US" sz="3200" dirty="0">
                <a:latin typeface="Futura Extra Black BT" panose="020B0903020204020204" pitchFamily="34" charset="0"/>
              </a:rPr>
              <a:t>THE TOPIC OF HEIGHT </a:t>
            </a:r>
            <a:r>
              <a:rPr lang="en-US" sz="4000" i="1" dirty="0">
                <a:latin typeface="Garamond" panose="02020404030301010803" pitchFamily="18" charset="0"/>
              </a:rPr>
              <a:t>&amp;</a:t>
            </a:r>
            <a:r>
              <a:rPr lang="en-US" sz="3200" dirty="0">
                <a:latin typeface="Futura Extra Black BT" panose="020B0903020204020204" pitchFamily="34" charset="0"/>
              </a:rPr>
              <a:t> </a:t>
            </a:r>
            <a:r>
              <a:rPr lang="en-US" sz="3200" dirty="0" smtClean="0">
                <a:latin typeface="Futura Extra Black BT" panose="020B0903020204020204" pitchFamily="34" charset="0"/>
              </a:rPr>
              <a:t>GENDER</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smtClean="0"/>
              <a:t>As </a:t>
            </a:r>
            <a:r>
              <a:rPr lang="en-US" dirty="0"/>
              <a:t>regards the specific topic of </a:t>
            </a:r>
            <a:r>
              <a:rPr lang="en-US" b="1" dirty="0"/>
              <a:t>height</a:t>
            </a:r>
            <a:r>
              <a:rPr lang="en-US" dirty="0"/>
              <a:t> </a:t>
            </a:r>
            <a:endParaRPr lang="en-US" dirty="0" smtClean="0"/>
          </a:p>
          <a:p>
            <a:pPr marL="342000" indent="-457200">
              <a:spcBef>
                <a:spcPts val="600"/>
              </a:spcBef>
              <a:buNone/>
            </a:pPr>
            <a:r>
              <a:rPr lang="en-US" dirty="0" smtClean="0"/>
              <a:t>geneticists </a:t>
            </a:r>
            <a:r>
              <a:rPr lang="en-US" dirty="0"/>
              <a:t>have, so far, identified some </a:t>
            </a:r>
            <a:r>
              <a:rPr lang="en-US" b="1" dirty="0"/>
              <a:t>697 </a:t>
            </a:r>
            <a:r>
              <a:rPr lang="en-US" b="1" dirty="0" smtClean="0"/>
              <a:t>QTL genes</a:t>
            </a:r>
            <a:r>
              <a:rPr lang="en-US" dirty="0" smtClean="0"/>
              <a:t> </a:t>
            </a:r>
            <a:r>
              <a:rPr lang="en-US" dirty="0"/>
              <a:t>that appear to be involved in its regulation ― </a:t>
            </a:r>
            <a:r>
              <a:rPr lang="en-US" dirty="0" smtClean="0"/>
              <a:t>and</a:t>
            </a:r>
            <a:endParaRPr lang="en-US" dirty="0"/>
          </a:p>
          <a:p>
            <a:pPr marL="342000" indent="-457200">
              <a:spcBef>
                <a:spcPts val="600"/>
              </a:spcBef>
              <a:buNone/>
            </a:pPr>
            <a:r>
              <a:rPr lang="en-US" dirty="0" smtClean="0"/>
              <a:t>below</a:t>
            </a:r>
            <a:r>
              <a:rPr lang="en-US" dirty="0"/>
              <a:t>, I will </a:t>
            </a:r>
            <a:r>
              <a:rPr lang="en-US" dirty="0" smtClean="0"/>
              <a:t>discuss </a:t>
            </a:r>
            <a:r>
              <a:rPr lang="en-US" dirty="0"/>
              <a:t>the </a:t>
            </a:r>
            <a:r>
              <a:rPr lang="en-US" b="1" dirty="0"/>
              <a:t>ultimate</a:t>
            </a:r>
            <a:r>
              <a:rPr lang="en-US" dirty="0"/>
              <a:t> cause that men, on average, are taller than women</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273</a:t>
            </a:fld>
            <a:endParaRPr lang="da-DK">
              <a:solidFill>
                <a:prstClr val="black">
                  <a:tint val="75000"/>
                </a:prstClr>
              </a:solidFill>
            </a:endParaRPr>
          </a:p>
        </p:txBody>
      </p:sp>
    </p:spTree>
    <p:extLst>
      <p:ext uri="{BB962C8B-B14F-4D97-AF65-F5344CB8AC3E}">
        <p14:creationId xmlns:p14="http://schemas.microsoft.com/office/powerpoint/2010/main" val="314435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74638"/>
            <a:ext cx="8640960" cy="1143000"/>
          </a:xfrm>
        </p:spPr>
        <p:txBody>
          <a:bodyPr>
            <a:normAutofit/>
          </a:bodyPr>
          <a:lstStyle/>
          <a:p>
            <a:r>
              <a:rPr lang="da-DK" sz="3200" dirty="0" smtClean="0">
                <a:latin typeface="Futura Extra Black BT" panose="020B0903020204020204" pitchFamily="34" charset="0"/>
              </a:rPr>
              <a:t>CAN GENES INFLUENCE </a:t>
            </a:r>
            <a:r>
              <a:rPr lang="el-GR" sz="4000" b="1" dirty="0" smtClean="0">
                <a:latin typeface="Garamond" panose="02020404030301010803" pitchFamily="18" charset="0"/>
              </a:rPr>
              <a:t>Ψ</a:t>
            </a:r>
            <a:r>
              <a:rPr lang="da-DK" sz="3200" dirty="0" smtClean="0">
                <a:latin typeface="Futura Extra Black BT" panose="020B0903020204020204" pitchFamily="34" charset="0"/>
              </a:rPr>
              <a:t> BEHAVIOR?</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484784"/>
            <a:ext cx="8229600" cy="4752528"/>
          </a:xfrm>
        </p:spPr>
        <p:txBody>
          <a:bodyPr anchor="ctr">
            <a:normAutofit lnSpcReduction="10000"/>
          </a:bodyPr>
          <a:lstStyle/>
          <a:p>
            <a:pPr marL="342000" indent="-457200">
              <a:spcBef>
                <a:spcPts val="600"/>
              </a:spcBef>
              <a:buNone/>
            </a:pPr>
            <a:r>
              <a:rPr lang="en-US" b="1" dirty="0"/>
              <a:t>Genes are recipes for cell behaviors</a:t>
            </a:r>
            <a:r>
              <a:rPr lang="en-US" dirty="0"/>
              <a:t> (not multicellular-organism psychological ditto).</a:t>
            </a:r>
          </a:p>
          <a:p>
            <a:pPr marL="342000" indent="-457200">
              <a:spcBef>
                <a:spcPts val="600"/>
              </a:spcBef>
              <a:buNone/>
            </a:pPr>
            <a:r>
              <a:rPr lang="en-US" dirty="0"/>
              <a:t>But since </a:t>
            </a:r>
            <a:r>
              <a:rPr lang="en-US" b="1" dirty="0"/>
              <a:t>ψ behaviors are created and controlled by somatic organs</a:t>
            </a:r>
            <a:r>
              <a:rPr lang="en-US" dirty="0"/>
              <a:t> </a:t>
            </a:r>
          </a:p>
          <a:p>
            <a:pPr marL="342000" indent="-457200">
              <a:spcBef>
                <a:spcPts val="600"/>
              </a:spcBef>
              <a:buNone/>
            </a:pPr>
            <a:r>
              <a:rPr lang="en-US" dirty="0"/>
              <a:t>which in turn </a:t>
            </a:r>
            <a:r>
              <a:rPr lang="en-US" dirty="0" smtClean="0"/>
              <a:t>have all been </a:t>
            </a:r>
            <a:r>
              <a:rPr lang="en-US" dirty="0"/>
              <a:t>built in accordance with some genetic recipe</a:t>
            </a:r>
          </a:p>
          <a:p>
            <a:pPr marL="342000" indent="-457200">
              <a:spcBef>
                <a:spcPts val="600"/>
              </a:spcBef>
              <a:buNone/>
            </a:pPr>
            <a:r>
              <a:rPr lang="en-US" dirty="0"/>
              <a:t>genes may never the less </a:t>
            </a:r>
            <a:r>
              <a:rPr lang="en-US" b="1" dirty="0"/>
              <a:t>indirectly</a:t>
            </a:r>
            <a:r>
              <a:rPr lang="en-US" dirty="0"/>
              <a:t> influence ψ behavior ―</a:t>
            </a:r>
          </a:p>
          <a:p>
            <a:pPr marL="342000" indent="-457200">
              <a:spcBef>
                <a:spcPts val="600"/>
              </a:spcBef>
              <a:buNone/>
            </a:pPr>
            <a:r>
              <a:rPr lang="en-US" dirty="0"/>
              <a:t>and there can be little doubt that they do</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274</a:t>
            </a:fld>
            <a:endParaRPr lang="da-DK">
              <a:solidFill>
                <a:prstClr val="black">
                  <a:tint val="75000"/>
                </a:prstClr>
              </a:solidFill>
            </a:endParaRPr>
          </a:p>
        </p:txBody>
      </p:sp>
    </p:spTree>
    <p:extLst>
      <p:ext uri="{BB962C8B-B14F-4D97-AF65-F5344CB8AC3E}">
        <p14:creationId xmlns:p14="http://schemas.microsoft.com/office/powerpoint/2010/main" val="143529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ULTIMATE CAUSE</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484784"/>
            <a:ext cx="8229600" cy="4536504"/>
          </a:xfrm>
        </p:spPr>
        <p:txBody>
          <a:bodyPr anchor="ctr">
            <a:normAutofit lnSpcReduction="10000"/>
          </a:bodyPr>
          <a:lstStyle/>
          <a:p>
            <a:pPr marL="342000" indent="-457200">
              <a:spcBef>
                <a:spcPts val="600"/>
              </a:spcBef>
              <a:buNone/>
            </a:pPr>
            <a:r>
              <a:rPr lang="en-US" dirty="0"/>
              <a:t>Now, answering the question about the </a:t>
            </a:r>
            <a:r>
              <a:rPr lang="en-US" b="1" dirty="0"/>
              <a:t>ultimate cause</a:t>
            </a:r>
            <a:r>
              <a:rPr lang="en-US" dirty="0"/>
              <a:t> for normal distributions </a:t>
            </a:r>
          </a:p>
          <a:p>
            <a:pPr marL="342000" indent="-457200">
              <a:spcBef>
                <a:spcPts val="600"/>
              </a:spcBef>
              <a:buNone/>
            </a:pPr>
            <a:r>
              <a:rPr lang="en-US" dirty="0"/>
              <a:t>would be tantamount to delivering an account of</a:t>
            </a:r>
          </a:p>
          <a:p>
            <a:pPr marL="342000" indent="-457200">
              <a:spcBef>
                <a:spcPts val="600"/>
              </a:spcBef>
              <a:buNone/>
            </a:pPr>
            <a:r>
              <a:rPr lang="en-US" b="1" dirty="0"/>
              <a:t>how genetic QTL mechanisms ever evolved in the first place</a:t>
            </a:r>
          </a:p>
          <a:p>
            <a:pPr marL="342000" indent="-457200">
              <a:spcBef>
                <a:spcPts val="600"/>
              </a:spcBef>
              <a:buNone/>
            </a:pPr>
            <a:r>
              <a:rPr lang="en-US" dirty="0"/>
              <a:t>(which may have happened already when the very first multi-cellular, eukaryote-based organisms emerged</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275</a:t>
            </a:fld>
            <a:endParaRPr lang="da-DK">
              <a:solidFill>
                <a:prstClr val="black">
                  <a:tint val="75000"/>
                </a:prstClr>
              </a:solidFill>
            </a:endParaRPr>
          </a:p>
        </p:txBody>
      </p:sp>
    </p:spTree>
    <p:extLst>
      <p:ext uri="{BB962C8B-B14F-4D97-AF65-F5344CB8AC3E}">
        <p14:creationId xmlns:p14="http://schemas.microsoft.com/office/powerpoint/2010/main" val="232723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SO: MAYBE YOU SHOULD</a:t>
            </a:r>
            <a:br>
              <a:rPr lang="da-DK" sz="3200" dirty="0" smtClean="0">
                <a:latin typeface="Futura Extra Black BT" panose="020B0903020204020204" pitchFamily="34" charset="0"/>
              </a:rPr>
            </a:br>
            <a:r>
              <a:rPr lang="da-DK" sz="3200" dirty="0" smtClean="0">
                <a:latin typeface="Futura Extra Black BT" panose="020B0903020204020204" pitchFamily="34" charset="0"/>
              </a:rPr>
              <a:t>ASK SOMEONE ELSE</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484784"/>
            <a:ext cx="8229600" cy="4608512"/>
          </a:xfrm>
        </p:spPr>
        <p:txBody>
          <a:bodyPr anchor="ctr">
            <a:normAutofit/>
          </a:bodyPr>
          <a:lstStyle/>
          <a:p>
            <a:pPr marL="342000" indent="-457200">
              <a:spcBef>
                <a:spcPts val="600"/>
              </a:spcBef>
              <a:buNone/>
            </a:pPr>
            <a:r>
              <a:rPr lang="en-US" dirty="0"/>
              <a:t>That would be a rather long </a:t>
            </a:r>
            <a:r>
              <a:rPr lang="en-US" dirty="0" smtClean="0"/>
              <a:t>story. </a:t>
            </a:r>
            <a:r>
              <a:rPr lang="en-US" dirty="0">
                <a:solidFill>
                  <a:srgbClr val="FF0000"/>
                </a:solidFill>
                <a:sym typeface="Wingdings" panose="05000000000000000000" pitchFamily="2" charset="2"/>
              </a:rPr>
              <a:t></a:t>
            </a:r>
            <a:endParaRPr lang="en-US" dirty="0"/>
          </a:p>
          <a:p>
            <a:pPr marL="342000" indent="-457200">
              <a:spcBef>
                <a:spcPts val="600"/>
              </a:spcBef>
              <a:buNone/>
            </a:pPr>
            <a:r>
              <a:rPr lang="en-US" dirty="0" smtClean="0"/>
              <a:t>I </a:t>
            </a:r>
            <a:r>
              <a:rPr lang="en-US" dirty="0"/>
              <a:t>am not sure I could </a:t>
            </a:r>
            <a:r>
              <a:rPr lang="en-US" dirty="0" smtClean="0"/>
              <a:t>relate it (and </a:t>
            </a:r>
            <a:r>
              <a:rPr lang="en-US" dirty="0"/>
              <a:t>I believe many details are still not well understood</a:t>
            </a:r>
            <a:r>
              <a:rPr lang="en-US" dirty="0" smtClean="0"/>
              <a:t>).</a:t>
            </a:r>
          </a:p>
          <a:p>
            <a:pPr marL="342000" indent="-457200">
              <a:spcBef>
                <a:spcPts val="600"/>
              </a:spcBef>
              <a:buNone/>
            </a:pPr>
            <a:r>
              <a:rPr lang="en-US" dirty="0"/>
              <a:t>So I will restrict myself to </a:t>
            </a:r>
            <a:r>
              <a:rPr lang="en-US" b="1" dirty="0"/>
              <a:t>another, more modest example</a:t>
            </a:r>
            <a:r>
              <a:rPr lang="en-US" dirty="0"/>
              <a:t> of </a:t>
            </a:r>
            <a:r>
              <a:rPr lang="en-US" dirty="0" smtClean="0"/>
              <a:t>the uses of </a:t>
            </a:r>
            <a:r>
              <a:rPr lang="en-US" b="1" dirty="0" smtClean="0"/>
              <a:t>“applied </a:t>
            </a:r>
            <a:r>
              <a:rPr lang="en-US" b="1" dirty="0"/>
              <a:t>ultimate explanation”:</a:t>
            </a:r>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276</a:t>
            </a:fld>
            <a:endParaRPr lang="da-DK">
              <a:solidFill>
                <a:prstClr val="black">
                  <a:tint val="75000"/>
                </a:prstClr>
              </a:solidFill>
            </a:endParaRPr>
          </a:p>
        </p:txBody>
      </p:sp>
    </p:spTree>
    <p:extLst>
      <p:ext uri="{BB962C8B-B14F-4D97-AF65-F5344CB8AC3E}">
        <p14:creationId xmlns:p14="http://schemas.microsoft.com/office/powerpoint/2010/main" val="415615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NORMAL DISTRIBUTION: THE VERTEX</a:t>
            </a:r>
            <a:endParaRPr lang="da-DK" sz="3200" dirty="0">
              <a:latin typeface="Futura XBlk BT" panose="020B0903020204020204" pitchFamily="34" charset="0"/>
            </a:endParaRPr>
          </a:p>
        </p:txBody>
      </p:sp>
      <p:sp>
        <p:nvSpPr>
          <p:cNvPr id="4" name="Pladsholder til diasnummer 3"/>
          <p:cNvSpPr>
            <a:spLocks noGrp="1"/>
          </p:cNvSpPr>
          <p:nvPr>
            <p:ph type="sldNum" sz="quarter" idx="12"/>
          </p:nvPr>
        </p:nvSpPr>
        <p:spPr/>
        <p:txBody>
          <a:bodyPr/>
          <a:lstStyle/>
          <a:p>
            <a:fld id="{EE437FDD-7138-4BF7-BAEF-69128A5A8156}" type="slidenum">
              <a:rPr lang="da-DK" smtClean="0">
                <a:solidFill>
                  <a:prstClr val="black">
                    <a:tint val="75000"/>
                  </a:prstClr>
                </a:solidFill>
              </a:rPr>
              <a:pPr/>
              <a:t>277</a:t>
            </a:fld>
            <a:endParaRPr lang="da-DK" dirty="0">
              <a:solidFill>
                <a:prstClr val="black">
                  <a:tint val="75000"/>
                </a:prstClr>
              </a:solidFill>
            </a:endParaRPr>
          </a:p>
        </p:txBody>
      </p:sp>
      <p:pic>
        <p:nvPicPr>
          <p:cNvPr id="1026" name="Picture 2" descr="D:\Documents\Organisation\Intelligens\Illustrationer\Normalfordeling_0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3212976"/>
            <a:ext cx="8018467" cy="280831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Lige pilforbindelse 5"/>
          <p:cNvCxnSpPr/>
          <p:nvPr/>
        </p:nvCxnSpPr>
        <p:spPr>
          <a:xfrm>
            <a:off x="4572000" y="1481037"/>
            <a:ext cx="0" cy="1656184"/>
          </a:xfrm>
          <a:prstGeom prst="straightConnector1">
            <a:avLst/>
          </a:prstGeom>
          <a:ln w="1143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38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sz="3600" dirty="0">
                <a:solidFill>
                  <a:prstClr val="black"/>
                </a:solidFill>
                <a:latin typeface="Futura XBlk BT" panose="020B0903020204020204" pitchFamily="34" charset="0"/>
              </a:rPr>
              <a:t>NORMAL DISTRIBUTION</a:t>
            </a:r>
            <a:r>
              <a:rPr lang="da-DK" sz="3600" dirty="0" smtClean="0">
                <a:solidFill>
                  <a:prstClr val="black"/>
                </a:solidFill>
                <a:latin typeface="Futura XBlk BT" panose="020B0903020204020204" pitchFamily="34" charset="0"/>
              </a:rPr>
              <a:t>:</a:t>
            </a:r>
            <a:br>
              <a:rPr lang="da-DK" sz="3600" dirty="0" smtClean="0">
                <a:solidFill>
                  <a:prstClr val="black"/>
                </a:solidFill>
                <a:latin typeface="Futura XBlk BT" panose="020B0903020204020204" pitchFamily="34" charset="0"/>
              </a:rPr>
            </a:br>
            <a:r>
              <a:rPr lang="da-DK" sz="3600" dirty="0" smtClean="0">
                <a:solidFill>
                  <a:prstClr val="black"/>
                </a:solidFill>
                <a:latin typeface="Futura XBlk BT" panose="020B0903020204020204" pitchFamily="34" charset="0"/>
              </a:rPr>
              <a:t>THE SPREAD</a:t>
            </a:r>
            <a:r>
              <a:rPr lang="da-DK" sz="3200" dirty="0" smtClean="0">
                <a:solidFill>
                  <a:prstClr val="black"/>
                </a:solidFill>
                <a:latin typeface="Futura XBlk BT" panose="020B0903020204020204" pitchFamily="34" charset="0"/>
              </a:rPr>
              <a:t> </a:t>
            </a:r>
            <a:r>
              <a:rPr lang="da-DK" i="1" dirty="0" smtClean="0">
                <a:solidFill>
                  <a:prstClr val="black"/>
                </a:solidFill>
                <a:latin typeface="Garamond" panose="02020404030301010803" pitchFamily="18" charset="0"/>
              </a:rPr>
              <a:t>&amp;</a:t>
            </a:r>
            <a:r>
              <a:rPr lang="da-DK" sz="3200" dirty="0" smtClean="0">
                <a:solidFill>
                  <a:prstClr val="black"/>
                </a:solidFill>
                <a:latin typeface="Futura XBlk BT" panose="020B0903020204020204" pitchFamily="34" charset="0"/>
              </a:rPr>
              <a:t> </a:t>
            </a:r>
            <a:r>
              <a:rPr lang="da-DK" sz="3600" dirty="0" smtClean="0">
                <a:solidFill>
                  <a:prstClr val="black"/>
                </a:solidFill>
                <a:latin typeface="Futura XBlk BT" panose="020B0903020204020204" pitchFamily="34" charset="0"/>
              </a:rPr>
              <a:t>THE TAILS</a:t>
            </a:r>
            <a:endParaRPr lang="da-DK" sz="3600" dirty="0">
              <a:latin typeface="Futura XBlk BT" panose="020B0903020204020204" pitchFamily="34" charset="0"/>
            </a:endParaRPr>
          </a:p>
        </p:txBody>
      </p:sp>
      <p:sp>
        <p:nvSpPr>
          <p:cNvPr id="4" name="Pladsholder til diasnummer 3"/>
          <p:cNvSpPr>
            <a:spLocks noGrp="1"/>
          </p:cNvSpPr>
          <p:nvPr>
            <p:ph type="sldNum" sz="quarter" idx="12"/>
          </p:nvPr>
        </p:nvSpPr>
        <p:spPr/>
        <p:txBody>
          <a:bodyPr/>
          <a:lstStyle/>
          <a:p>
            <a:fld id="{EE437FDD-7138-4BF7-BAEF-69128A5A8156}" type="slidenum">
              <a:rPr lang="da-DK" smtClean="0">
                <a:solidFill>
                  <a:prstClr val="black">
                    <a:tint val="75000"/>
                  </a:prstClr>
                </a:solidFill>
              </a:rPr>
              <a:pPr/>
              <a:t>278</a:t>
            </a:fld>
            <a:endParaRPr lang="da-DK" dirty="0">
              <a:solidFill>
                <a:prstClr val="black">
                  <a:tint val="75000"/>
                </a:prstClr>
              </a:solidFill>
            </a:endParaRPr>
          </a:p>
        </p:txBody>
      </p:sp>
      <p:pic>
        <p:nvPicPr>
          <p:cNvPr id="1026" name="Picture 2" descr="D:\Documents\Organisation\Intelligens\Illustrationer\Normalfordeling_0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3212976"/>
            <a:ext cx="8018467" cy="280831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Lige pilforbindelse 5"/>
          <p:cNvCxnSpPr/>
          <p:nvPr/>
        </p:nvCxnSpPr>
        <p:spPr>
          <a:xfrm>
            <a:off x="1331640" y="3429000"/>
            <a:ext cx="0" cy="1656184"/>
          </a:xfrm>
          <a:prstGeom prst="straightConnector1">
            <a:avLst/>
          </a:prstGeom>
          <a:ln w="1143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 name="Lige pilforbindelse 6"/>
          <p:cNvCxnSpPr/>
          <p:nvPr/>
        </p:nvCxnSpPr>
        <p:spPr>
          <a:xfrm>
            <a:off x="7956376" y="3429000"/>
            <a:ext cx="0" cy="1656184"/>
          </a:xfrm>
          <a:prstGeom prst="straightConnector1">
            <a:avLst/>
          </a:prstGeom>
          <a:ln w="1143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875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80">
                                          <p:stCondLst>
                                            <p:cond delay="0"/>
                                          </p:stCondLst>
                                        </p:cTn>
                                        <p:tgtEl>
                                          <p:spTgt spid="7"/>
                                        </p:tgtEl>
                                      </p:cBhvr>
                                    </p:animEffect>
                                    <p:anim calcmode="lin" valueType="num">
                                      <p:cBhvr>
                                        <p:cTn id="2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4" dur="26">
                                          <p:stCondLst>
                                            <p:cond delay="650"/>
                                          </p:stCondLst>
                                        </p:cTn>
                                        <p:tgtEl>
                                          <p:spTgt spid="7"/>
                                        </p:tgtEl>
                                      </p:cBhvr>
                                      <p:to x="100000" y="60000"/>
                                    </p:animScale>
                                    <p:animScale>
                                      <p:cBhvr>
                                        <p:cTn id="35" dur="166" decel="50000">
                                          <p:stCondLst>
                                            <p:cond delay="676"/>
                                          </p:stCondLst>
                                        </p:cTn>
                                        <p:tgtEl>
                                          <p:spTgt spid="7"/>
                                        </p:tgtEl>
                                      </p:cBhvr>
                                      <p:to x="100000" y="100000"/>
                                    </p:animScale>
                                    <p:animScale>
                                      <p:cBhvr>
                                        <p:cTn id="36" dur="26">
                                          <p:stCondLst>
                                            <p:cond delay="1312"/>
                                          </p:stCondLst>
                                        </p:cTn>
                                        <p:tgtEl>
                                          <p:spTgt spid="7"/>
                                        </p:tgtEl>
                                      </p:cBhvr>
                                      <p:to x="100000" y="80000"/>
                                    </p:animScale>
                                    <p:animScale>
                                      <p:cBhvr>
                                        <p:cTn id="37" dur="166" decel="50000">
                                          <p:stCondLst>
                                            <p:cond delay="1338"/>
                                          </p:stCondLst>
                                        </p:cTn>
                                        <p:tgtEl>
                                          <p:spTgt spid="7"/>
                                        </p:tgtEl>
                                      </p:cBhvr>
                                      <p:to x="100000" y="100000"/>
                                    </p:animScale>
                                    <p:animScale>
                                      <p:cBhvr>
                                        <p:cTn id="38" dur="26">
                                          <p:stCondLst>
                                            <p:cond delay="1642"/>
                                          </p:stCondLst>
                                        </p:cTn>
                                        <p:tgtEl>
                                          <p:spTgt spid="7"/>
                                        </p:tgtEl>
                                      </p:cBhvr>
                                      <p:to x="100000" y="90000"/>
                                    </p:animScale>
                                    <p:animScale>
                                      <p:cBhvr>
                                        <p:cTn id="39" dur="166" decel="50000">
                                          <p:stCondLst>
                                            <p:cond delay="1668"/>
                                          </p:stCondLst>
                                        </p:cTn>
                                        <p:tgtEl>
                                          <p:spTgt spid="7"/>
                                        </p:tgtEl>
                                      </p:cBhvr>
                                      <p:to x="100000" y="100000"/>
                                    </p:animScale>
                                    <p:animScale>
                                      <p:cBhvr>
                                        <p:cTn id="40" dur="26">
                                          <p:stCondLst>
                                            <p:cond delay="1808"/>
                                          </p:stCondLst>
                                        </p:cTn>
                                        <p:tgtEl>
                                          <p:spTgt spid="7"/>
                                        </p:tgtEl>
                                      </p:cBhvr>
                                      <p:to x="100000" y="95000"/>
                                    </p:animScale>
                                    <p:animScale>
                                      <p:cBhvr>
                                        <p:cTn id="4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a:latin typeface="Futura Extra Black BT" panose="020B0903020204020204" pitchFamily="34" charset="0"/>
              </a:rPr>
              <a:t>POSITION OF VERTEX,</a:t>
            </a:r>
            <a:br>
              <a:rPr lang="en-US" sz="3200" dirty="0">
                <a:latin typeface="Futura Extra Black BT" panose="020B0903020204020204" pitchFamily="34" charset="0"/>
              </a:rPr>
            </a:br>
            <a:r>
              <a:rPr lang="en-US" sz="3200" dirty="0">
                <a:latin typeface="Futura Extra Black BT" panose="020B0903020204020204" pitchFamily="34" charset="0"/>
              </a:rPr>
              <a:t>SIZE OF </a:t>
            </a:r>
            <a:r>
              <a:rPr lang="en-US" sz="3200" dirty="0" smtClean="0">
                <a:latin typeface="Futura Extra Black BT" panose="020B0903020204020204" pitchFamily="34" charset="0"/>
              </a:rPr>
              <a:t>SPREAD</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fontScale="92500"/>
          </a:bodyPr>
          <a:lstStyle/>
          <a:p>
            <a:pPr marL="342000" indent="-457200">
              <a:spcBef>
                <a:spcPts val="600"/>
              </a:spcBef>
              <a:buNone/>
            </a:pPr>
            <a:r>
              <a:rPr lang="en-US" dirty="0"/>
              <a:t>When asked </a:t>
            </a:r>
          </a:p>
          <a:p>
            <a:pPr>
              <a:spcBef>
                <a:spcPts val="600"/>
              </a:spcBef>
            </a:pPr>
            <a:r>
              <a:rPr lang="en-US" dirty="0"/>
              <a:t>why the </a:t>
            </a:r>
            <a:r>
              <a:rPr lang="en-US" b="1" dirty="0"/>
              <a:t>vertex</a:t>
            </a:r>
            <a:r>
              <a:rPr lang="en-US" dirty="0"/>
              <a:t> of the bell curve for a certain property (e.g., birth weight) has become </a:t>
            </a:r>
            <a:r>
              <a:rPr lang="en-US" b="1" dirty="0"/>
              <a:t>located at a particular position</a:t>
            </a:r>
            <a:r>
              <a:rPr lang="en-US" dirty="0"/>
              <a:t> of a measurement scale, </a:t>
            </a:r>
            <a:endParaRPr lang="en-US" dirty="0" smtClean="0"/>
          </a:p>
          <a:p>
            <a:pPr marL="0" indent="0">
              <a:spcBef>
                <a:spcPts val="0"/>
              </a:spcBef>
              <a:buNone/>
            </a:pPr>
            <a:r>
              <a:rPr lang="en-US" dirty="0" smtClean="0"/>
              <a:t>or</a:t>
            </a:r>
            <a:endParaRPr lang="en-US" dirty="0"/>
          </a:p>
          <a:p>
            <a:pPr>
              <a:spcBef>
                <a:spcPts val="0"/>
              </a:spcBef>
            </a:pPr>
            <a:r>
              <a:rPr lang="en-US" dirty="0"/>
              <a:t>why the </a:t>
            </a:r>
            <a:r>
              <a:rPr lang="en-US" b="1" dirty="0"/>
              <a:t>spread</a:t>
            </a:r>
            <a:r>
              <a:rPr lang="en-US" dirty="0"/>
              <a:t> of the overall distribution </a:t>
            </a:r>
            <a:r>
              <a:rPr lang="en-US" b="1" dirty="0"/>
              <a:t>has the size</a:t>
            </a:r>
            <a:r>
              <a:rPr lang="en-US" dirty="0"/>
              <a:t> that </a:t>
            </a:r>
            <a:r>
              <a:rPr lang="en-US" dirty="0" smtClean="0"/>
              <a:t>it has (whether narrow </a:t>
            </a:r>
            <a:r>
              <a:rPr lang="en-US" dirty="0"/>
              <a:t>or wide)</a:t>
            </a:r>
          </a:p>
          <a:p>
            <a:pPr marL="342000" indent="-457200">
              <a:spcBef>
                <a:spcPts val="600"/>
              </a:spcBef>
              <a:buNone/>
            </a:pPr>
            <a:r>
              <a:rPr lang="en-US" dirty="0"/>
              <a:t>evolutionary biologists will appeal to a slightly more recent variety of ultimate explanation</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279</a:t>
            </a:fld>
            <a:endParaRPr lang="da-DK">
              <a:solidFill>
                <a:prstClr val="black">
                  <a:tint val="75000"/>
                </a:prstClr>
              </a:solidFill>
            </a:endParaRPr>
          </a:p>
        </p:txBody>
      </p:sp>
    </p:spTree>
    <p:extLst>
      <p:ext uri="{BB962C8B-B14F-4D97-AF65-F5344CB8AC3E}">
        <p14:creationId xmlns:p14="http://schemas.microsoft.com/office/powerpoint/2010/main" val="406029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3200" dirty="0">
                <a:solidFill>
                  <a:prstClr val="black"/>
                </a:solidFill>
                <a:latin typeface="Futura XBlk BT" panose="020B0903020204020204" pitchFamily="34" charset="0"/>
              </a:rPr>
              <a:t>ULTIMATE ANSWER</a:t>
            </a:r>
            <a:br>
              <a:rPr lang="en-US" sz="3200" dirty="0">
                <a:solidFill>
                  <a:prstClr val="black"/>
                </a:solidFill>
                <a:latin typeface="Futura XBlk BT" panose="020B0903020204020204" pitchFamily="34" charset="0"/>
              </a:rPr>
            </a:br>
            <a:r>
              <a:rPr lang="en-US" sz="3200" dirty="0">
                <a:solidFill>
                  <a:prstClr val="black"/>
                </a:solidFill>
                <a:latin typeface="Futura XBlk BT" panose="020B0903020204020204" pitchFamily="34" charset="0"/>
              </a:rPr>
              <a:t>TO FIRST </a:t>
            </a:r>
            <a:r>
              <a:rPr lang="en-US" sz="3200" dirty="0" smtClean="0">
                <a:solidFill>
                  <a:prstClr val="black"/>
                </a:solidFill>
                <a:latin typeface="Futura XBlk BT" panose="020B0903020204020204" pitchFamily="34" charset="0"/>
              </a:rPr>
              <a:t>QUESTION (2)</a:t>
            </a:r>
            <a:endParaRPr lang="da-DK" dirty="0"/>
          </a:p>
        </p:txBody>
      </p:sp>
      <p:sp>
        <p:nvSpPr>
          <p:cNvPr id="3" name="Pladsholder til indhold 2"/>
          <p:cNvSpPr>
            <a:spLocks noGrp="1"/>
          </p:cNvSpPr>
          <p:nvPr>
            <p:ph idx="1"/>
          </p:nvPr>
        </p:nvSpPr>
        <p:spPr/>
        <p:txBody>
          <a:bodyPr anchor="ctr"/>
          <a:lstStyle/>
          <a:p>
            <a:pPr marL="342000" indent="-457200">
              <a:spcBef>
                <a:spcPts val="600"/>
              </a:spcBef>
              <a:buNone/>
            </a:pPr>
            <a:r>
              <a:rPr lang="en-US" dirty="0" err="1"/>
              <a:t>Wrangham’s</a:t>
            </a:r>
            <a:r>
              <a:rPr lang="en-US" dirty="0"/>
              <a:t> explanation quickly became widely accepted.</a:t>
            </a:r>
          </a:p>
          <a:p>
            <a:pPr marL="342000" indent="-457200">
              <a:spcBef>
                <a:spcPts val="600"/>
              </a:spcBef>
              <a:buNone/>
            </a:pPr>
            <a:r>
              <a:rPr lang="en-US" dirty="0"/>
              <a:t>I will </a:t>
            </a:r>
            <a:r>
              <a:rPr lang="en-US" dirty="0" smtClean="0"/>
              <a:t>try to summarize </a:t>
            </a:r>
            <a:r>
              <a:rPr lang="en-US" dirty="0"/>
              <a:t>it </a:t>
            </a:r>
            <a:r>
              <a:rPr lang="en-US" dirty="0" smtClean="0"/>
              <a:t>below, of course </a:t>
            </a:r>
            <a:r>
              <a:rPr lang="en-US" dirty="0"/>
              <a:t>― but, to keep a bit of “suspense,” not until my “coda</a:t>
            </a:r>
            <a:r>
              <a:rPr lang="en-US" dirty="0" smtClean="0"/>
              <a:t>.”</a:t>
            </a:r>
          </a:p>
          <a:p>
            <a:pPr marL="342000" indent="-457200" algn="r">
              <a:spcBef>
                <a:spcPts val="0"/>
              </a:spcBef>
              <a:buNone/>
            </a:pPr>
            <a:r>
              <a:rPr lang="en-US" dirty="0" smtClean="0">
                <a:solidFill>
                  <a:srgbClr val="0070C0"/>
                </a:solidFill>
                <a:sym typeface="Wingdings" panose="05000000000000000000" pitchFamily="2" charset="2"/>
              </a:rPr>
              <a:t></a:t>
            </a:r>
            <a:endParaRPr lang="en-US" dirty="0">
              <a:solidFill>
                <a:srgbClr val="0070C0"/>
              </a:solidFill>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t>28</a:t>
            </a:fld>
            <a:endParaRPr lang="da-DK" dirty="0"/>
          </a:p>
        </p:txBody>
      </p:sp>
    </p:spTree>
    <p:extLst>
      <p:ext uri="{BB962C8B-B14F-4D97-AF65-F5344CB8AC3E}">
        <p14:creationId xmlns:p14="http://schemas.microsoft.com/office/powerpoint/2010/main" val="141851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80">
                                          <p:stCondLst>
                                            <p:cond delay="0"/>
                                          </p:stCondLst>
                                        </p:cTn>
                                        <p:tgtEl>
                                          <p:spTgt spid="3">
                                            <p:txEl>
                                              <p:pRg st="2" end="2"/>
                                            </p:txEl>
                                          </p:spTgt>
                                        </p:tgtEl>
                                      </p:cBhvr>
                                    </p:animEffect>
                                    <p:anim calcmode="lin" valueType="num">
                                      <p:cBhvr>
                                        <p:cTn id="1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xEl>
                                              <p:pRg st="2" end="2"/>
                                            </p:txEl>
                                          </p:spTgt>
                                        </p:tgtEl>
                                      </p:cBhvr>
                                      <p:to x="100000" y="60000"/>
                                    </p:animScale>
                                    <p:animScale>
                                      <p:cBhvr>
                                        <p:cTn id="22" dur="166" decel="50000">
                                          <p:stCondLst>
                                            <p:cond delay="676"/>
                                          </p:stCondLst>
                                        </p:cTn>
                                        <p:tgtEl>
                                          <p:spTgt spid="3">
                                            <p:txEl>
                                              <p:pRg st="2" end="2"/>
                                            </p:txEl>
                                          </p:spTgt>
                                        </p:tgtEl>
                                      </p:cBhvr>
                                      <p:to x="100000" y="100000"/>
                                    </p:animScale>
                                    <p:animScale>
                                      <p:cBhvr>
                                        <p:cTn id="23" dur="26">
                                          <p:stCondLst>
                                            <p:cond delay="1312"/>
                                          </p:stCondLst>
                                        </p:cTn>
                                        <p:tgtEl>
                                          <p:spTgt spid="3">
                                            <p:txEl>
                                              <p:pRg st="2" end="2"/>
                                            </p:txEl>
                                          </p:spTgt>
                                        </p:tgtEl>
                                      </p:cBhvr>
                                      <p:to x="100000" y="80000"/>
                                    </p:animScale>
                                    <p:animScale>
                                      <p:cBhvr>
                                        <p:cTn id="24" dur="166" decel="50000">
                                          <p:stCondLst>
                                            <p:cond delay="1338"/>
                                          </p:stCondLst>
                                        </p:cTn>
                                        <p:tgtEl>
                                          <p:spTgt spid="3">
                                            <p:txEl>
                                              <p:pRg st="2" end="2"/>
                                            </p:txEl>
                                          </p:spTgt>
                                        </p:tgtEl>
                                      </p:cBhvr>
                                      <p:to x="100000" y="100000"/>
                                    </p:animScale>
                                    <p:animScale>
                                      <p:cBhvr>
                                        <p:cTn id="25" dur="26">
                                          <p:stCondLst>
                                            <p:cond delay="1642"/>
                                          </p:stCondLst>
                                        </p:cTn>
                                        <p:tgtEl>
                                          <p:spTgt spid="3">
                                            <p:txEl>
                                              <p:pRg st="2" end="2"/>
                                            </p:txEl>
                                          </p:spTgt>
                                        </p:tgtEl>
                                      </p:cBhvr>
                                      <p:to x="100000" y="90000"/>
                                    </p:animScale>
                                    <p:animScale>
                                      <p:cBhvr>
                                        <p:cTn id="26" dur="166" decel="50000">
                                          <p:stCondLst>
                                            <p:cond delay="1668"/>
                                          </p:stCondLst>
                                        </p:cTn>
                                        <p:tgtEl>
                                          <p:spTgt spid="3">
                                            <p:txEl>
                                              <p:pRg st="2" end="2"/>
                                            </p:txEl>
                                          </p:spTgt>
                                        </p:tgtEl>
                                      </p:cBhvr>
                                      <p:to x="100000" y="100000"/>
                                    </p:animScale>
                                    <p:animScale>
                                      <p:cBhvr>
                                        <p:cTn id="27" dur="26">
                                          <p:stCondLst>
                                            <p:cond delay="1808"/>
                                          </p:stCondLst>
                                        </p:cTn>
                                        <p:tgtEl>
                                          <p:spTgt spid="3">
                                            <p:txEl>
                                              <p:pRg st="2" end="2"/>
                                            </p:txEl>
                                          </p:spTgt>
                                        </p:tgtEl>
                                      </p:cBhvr>
                                      <p:to x="100000" y="95000"/>
                                    </p:animScale>
                                    <p:animScale>
                                      <p:cBhvr>
                                        <p:cTn id="28"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a:latin typeface="Futura Extra Black BT" panose="020B0903020204020204" pitchFamily="34" charset="0"/>
              </a:rPr>
              <a:t>SITUATION FREQUENCY </a:t>
            </a:r>
            <a:r>
              <a:rPr lang="da-DK" sz="4000" i="1" dirty="0">
                <a:latin typeface="Garamond" panose="02020404030301010803" pitchFamily="18" charset="0"/>
              </a:rPr>
              <a:t>&amp;</a:t>
            </a:r>
            <a:r>
              <a:rPr lang="da-DK" sz="3200" dirty="0">
                <a:latin typeface="Futura Extra Black BT" panose="020B0903020204020204" pitchFamily="34" charset="0"/>
              </a:rPr>
              <a:t> SURVIVAL</a:t>
            </a:r>
          </a:p>
        </p:txBody>
      </p:sp>
      <p:sp>
        <p:nvSpPr>
          <p:cNvPr id="3" name="Pladsholder til indhold 2"/>
          <p:cNvSpPr>
            <a:spLocks noGrp="1"/>
          </p:cNvSpPr>
          <p:nvPr>
            <p:ph idx="1"/>
          </p:nvPr>
        </p:nvSpPr>
        <p:spPr/>
        <p:txBody>
          <a:bodyPr anchor="ctr">
            <a:normAutofit lnSpcReduction="10000"/>
          </a:bodyPr>
          <a:lstStyle/>
          <a:p>
            <a:pPr marL="514350" indent="-514350">
              <a:spcBef>
                <a:spcPts val="600"/>
              </a:spcBef>
              <a:buFont typeface="+mj-lt"/>
              <a:buAutoNum type="arabicPeriod"/>
            </a:pPr>
            <a:r>
              <a:rPr lang="en-US" dirty="0"/>
              <a:t>The position of </a:t>
            </a:r>
            <a:r>
              <a:rPr lang="en-US" b="1" dirty="0"/>
              <a:t>the vertex,</a:t>
            </a:r>
            <a:r>
              <a:rPr lang="en-US" dirty="0"/>
              <a:t> they explain, </a:t>
            </a:r>
            <a:r>
              <a:rPr lang="en-US" b="1" dirty="0"/>
              <a:t>represents the “optimal” size</a:t>
            </a:r>
            <a:r>
              <a:rPr lang="en-US" dirty="0"/>
              <a:t> of the property in question, i.e., the size </a:t>
            </a:r>
            <a:r>
              <a:rPr lang="en-US" b="1" dirty="0"/>
              <a:t>that has helped most members to survive</a:t>
            </a:r>
            <a:r>
              <a:rPr lang="en-US" dirty="0"/>
              <a:t> </a:t>
            </a:r>
            <a:r>
              <a:rPr lang="en-US" dirty="0" smtClean="0"/>
              <a:t>― in </a:t>
            </a:r>
            <a:r>
              <a:rPr lang="en-US" b="1" dirty="0"/>
              <a:t>most </a:t>
            </a:r>
            <a:r>
              <a:rPr lang="en-US" b="1" dirty="0" smtClean="0"/>
              <a:t>situations,</a:t>
            </a:r>
            <a:r>
              <a:rPr lang="en-US" dirty="0" smtClean="0"/>
              <a:t> </a:t>
            </a:r>
            <a:r>
              <a:rPr lang="en-US" dirty="0"/>
              <a:t>in a not too distant past.</a:t>
            </a:r>
          </a:p>
          <a:p>
            <a:pPr marL="514350" indent="-514350">
              <a:spcBef>
                <a:spcPts val="600"/>
              </a:spcBef>
              <a:buFont typeface="+mj-lt"/>
              <a:buAutoNum type="arabicPeriod"/>
            </a:pPr>
            <a:r>
              <a:rPr lang="en-US" b="1" dirty="0"/>
              <a:t>The tails</a:t>
            </a:r>
            <a:r>
              <a:rPr lang="en-US" dirty="0"/>
              <a:t> of the bell curve, on the other hand, represent sizes that </a:t>
            </a:r>
            <a:r>
              <a:rPr lang="en-US" b="1" dirty="0"/>
              <a:t>have helped minorities to survive</a:t>
            </a:r>
            <a:r>
              <a:rPr lang="en-US" dirty="0"/>
              <a:t> </a:t>
            </a:r>
            <a:r>
              <a:rPr lang="en-US" dirty="0" smtClean="0"/>
              <a:t>― </a:t>
            </a:r>
            <a:r>
              <a:rPr lang="en-US" dirty="0"/>
              <a:t>in situations which, perhaps, have been more </a:t>
            </a:r>
            <a:r>
              <a:rPr lang="en-US" dirty="0" smtClean="0"/>
              <a:t>rare.</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280</a:t>
            </a:fld>
            <a:endParaRPr lang="da-DK">
              <a:solidFill>
                <a:prstClr val="black">
                  <a:tint val="75000"/>
                </a:prstClr>
              </a:solidFill>
            </a:endParaRPr>
          </a:p>
        </p:txBody>
      </p:sp>
    </p:spTree>
    <p:extLst>
      <p:ext uri="{BB962C8B-B14F-4D97-AF65-F5344CB8AC3E}">
        <p14:creationId xmlns:p14="http://schemas.microsoft.com/office/powerpoint/2010/main" val="303165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1500174"/>
            <a:ext cx="8424240" cy="4714908"/>
          </a:xfrm>
        </p:spPr>
        <p:txBody>
          <a:bodyPr>
            <a:noAutofit/>
          </a:bodyPr>
          <a:lstStyle/>
          <a:p>
            <a:pPr>
              <a:spcBef>
                <a:spcPts val="1800"/>
              </a:spcBef>
            </a:pPr>
            <a:r>
              <a:rPr lang="en-US" sz="4000" dirty="0" smtClean="0">
                <a:solidFill>
                  <a:prstClr val="black"/>
                </a:solidFill>
                <a:latin typeface="Garamond" panose="02020404030301010803" pitchFamily="18" charset="0"/>
              </a:rPr>
              <a:t>Evolutionary selection patterns </a:t>
            </a:r>
            <a:endParaRPr lang="en-US" sz="4000" dirty="0">
              <a:solidFill>
                <a:prstClr val="black"/>
              </a:solidFill>
              <a:latin typeface="Garamond" panose="02020404030301010803" pitchFamily="18" charset="0"/>
            </a:endParaRPr>
          </a:p>
        </p:txBody>
      </p:sp>
      <p:sp>
        <p:nvSpPr>
          <p:cNvPr id="5" name="Pladsholder til diasnummer 4"/>
          <p:cNvSpPr>
            <a:spLocks noGrp="1"/>
          </p:cNvSpPr>
          <p:nvPr>
            <p:ph type="sldNum" sz="quarter" idx="12"/>
          </p:nvPr>
        </p:nvSpPr>
        <p:spPr/>
        <p:txBody>
          <a:bodyPr/>
          <a:lstStyle/>
          <a:p>
            <a:fld id="{ACEB7656-9849-4073-9CB9-EAB462FBDF4D}" type="slidenum">
              <a:rPr lang="da-DK" smtClean="0">
                <a:solidFill>
                  <a:prstClr val="black">
                    <a:tint val="75000"/>
                  </a:prstClr>
                </a:solidFill>
              </a:rPr>
              <a:pPr/>
              <a:t>281</a:t>
            </a:fld>
            <a:endParaRPr lang="da-DK">
              <a:solidFill>
                <a:prstClr val="black">
                  <a:tint val="75000"/>
                </a:prstClr>
              </a:solidFill>
            </a:endParaRPr>
          </a:p>
        </p:txBody>
      </p:sp>
      <p:sp>
        <p:nvSpPr>
          <p:cNvPr id="7" name="Rectangle 1"/>
          <p:cNvSpPr>
            <a:spLocks noChangeArrowheads="1"/>
          </p:cNvSpPr>
          <p:nvPr/>
        </p:nvSpPr>
        <p:spPr bwMode="auto">
          <a:xfrm>
            <a:off x="6264000" y="252000"/>
            <a:ext cx="255577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en-US" sz="1400" dirty="0" smtClean="0">
                <a:solidFill>
                  <a:srgbClr val="FF0000"/>
                </a:solidFill>
                <a:latin typeface="Futura XBlk BT" pitchFamily="34" charset="0"/>
                <a:ea typeface="Calibri" pitchFamily="34" charset="0"/>
                <a:cs typeface="Helvetica"/>
              </a:rPr>
              <a:t>C</a:t>
            </a:r>
            <a:r>
              <a:rPr lang="en-US" sz="1400" dirty="0" smtClean="0">
                <a:solidFill>
                  <a:srgbClr val="FFC000"/>
                </a:solidFill>
                <a:latin typeface="Futura XBlk BT" pitchFamily="34" charset="0"/>
                <a:ea typeface="Calibri" pitchFamily="34" charset="0"/>
                <a:cs typeface="Helvetica"/>
              </a:rPr>
              <a:t>A</a:t>
            </a:r>
            <a:r>
              <a:rPr lang="en-US" sz="1400" dirty="0" smtClean="0">
                <a:solidFill>
                  <a:srgbClr val="800080"/>
                </a:solidFill>
                <a:latin typeface="Futura XBlk BT" pitchFamily="34" charset="0"/>
                <a:ea typeface="Calibri" pitchFamily="34" charset="0"/>
                <a:cs typeface="Helvetica"/>
              </a:rPr>
              <a:t>P</a:t>
            </a:r>
            <a:r>
              <a:rPr lang="en-US" sz="1400" dirty="0" smtClean="0">
                <a:solidFill>
                  <a:srgbClr val="0000CC"/>
                </a:solidFill>
                <a:latin typeface="Futura XBlk BT" pitchFamily="34" charset="0"/>
                <a:ea typeface="Calibri" pitchFamily="34" charset="0"/>
                <a:cs typeface="Helvetica"/>
              </a:rPr>
              <a:t>A</a:t>
            </a:r>
            <a:r>
              <a:rPr lang="en-US" sz="1400" dirty="0" smtClean="0">
                <a:solidFill>
                  <a:srgbClr val="FF00FF"/>
                </a:solidFill>
                <a:latin typeface="Futura XBlk BT" pitchFamily="34" charset="0"/>
                <a:ea typeface="Calibri" pitchFamily="34" charset="0"/>
                <a:cs typeface="Helvetica"/>
              </a:rPr>
              <a:t>B</a:t>
            </a:r>
            <a:r>
              <a:rPr lang="en-US" sz="1400" dirty="0" smtClean="0">
                <a:solidFill>
                  <a:srgbClr val="FF3300"/>
                </a:solidFill>
                <a:latin typeface="Futura XBlk BT" pitchFamily="34" charset="0"/>
                <a:ea typeface="Calibri" pitchFamily="34" charset="0"/>
                <a:cs typeface="Helvetica"/>
              </a:rPr>
              <a:t>I</a:t>
            </a:r>
            <a:r>
              <a:rPr lang="en-US" sz="1400" dirty="0" smtClean="0">
                <a:solidFill>
                  <a:srgbClr val="FFC000"/>
                </a:solidFill>
                <a:latin typeface="Futura XBlk BT" pitchFamily="34" charset="0"/>
                <a:ea typeface="Calibri" pitchFamily="34" charset="0"/>
                <a:cs typeface="Helvetica"/>
              </a:rPr>
              <a:t>L</a:t>
            </a:r>
            <a:r>
              <a:rPr lang="en-US" sz="1400" dirty="0" smtClean="0">
                <a:solidFill>
                  <a:srgbClr val="800080"/>
                </a:solidFill>
                <a:latin typeface="Futura XBlk BT" pitchFamily="34" charset="0"/>
                <a:ea typeface="Calibri" pitchFamily="34" charset="0"/>
                <a:cs typeface="Helvetica"/>
              </a:rPr>
              <a:t>I</a:t>
            </a:r>
            <a:r>
              <a:rPr lang="en-US" sz="1400" dirty="0" smtClean="0">
                <a:solidFill>
                  <a:srgbClr val="0000CC"/>
                </a:solidFill>
                <a:latin typeface="Futura XBlk BT" pitchFamily="34" charset="0"/>
                <a:ea typeface="Calibri" pitchFamily="34" charset="0"/>
                <a:cs typeface="Helvetica"/>
              </a:rPr>
              <a:t>T</a:t>
            </a:r>
            <a:r>
              <a:rPr lang="en-US" sz="1400" dirty="0" smtClean="0">
                <a:solidFill>
                  <a:srgbClr val="FF33CC"/>
                </a:solidFill>
                <a:latin typeface="Futura XBlk BT" pitchFamily="34" charset="0"/>
                <a:ea typeface="Calibri" pitchFamily="34" charset="0"/>
                <a:cs typeface="Helvetica"/>
              </a:rPr>
              <a:t>Y</a:t>
            </a:r>
            <a:r>
              <a:rPr lang="en-US" sz="1400" dirty="0" smtClean="0">
                <a:solidFill>
                  <a:srgbClr val="FF33CC"/>
                </a:solidFill>
              </a:rPr>
              <a:t> </a:t>
            </a:r>
            <a:endParaRPr lang="en-US" sz="1400" i="1" dirty="0" smtClean="0">
              <a:solidFill>
                <a:srgbClr val="000000"/>
              </a:solidFill>
              <a:latin typeface="Garamond" pitchFamily="18" charset="0"/>
              <a:ea typeface="Times New Roman" pitchFamily="18" charset="0"/>
              <a:cs typeface="Gill Sans MT" pitchFamily="34" charset="0"/>
            </a:endParaRPr>
          </a:p>
          <a:p>
            <a:pPr algn="r" eaLnBrk="0" fontAlgn="base" hangingPunct="0">
              <a:spcBef>
                <a:spcPct val="0"/>
              </a:spcBef>
              <a:spcAft>
                <a:spcPct val="0"/>
              </a:spcAft>
            </a:pPr>
            <a:r>
              <a:rPr lang="en-US" sz="1400" i="1" dirty="0" smtClean="0">
                <a:solidFill>
                  <a:srgbClr val="000000"/>
                </a:solidFill>
                <a:latin typeface="Garamond" pitchFamily="18" charset="0"/>
                <a:ea typeface="Times New Roman" pitchFamily="18" charset="0"/>
                <a:cs typeface="Gill Sans MT" pitchFamily="34" charset="0"/>
              </a:rPr>
              <a:t>Enabling good work</a:t>
            </a:r>
            <a:endParaRPr lang="da-DK" sz="1400" dirty="0" smtClean="0">
              <a:solidFill>
                <a:prstClr val="black"/>
              </a:solidFill>
              <a:latin typeface="Arial" pitchFamily="34" charset="0"/>
            </a:endParaRPr>
          </a:p>
        </p:txBody>
      </p:sp>
    </p:spTree>
    <p:extLst>
      <p:ext uri="{BB962C8B-B14F-4D97-AF65-F5344CB8AC3E}">
        <p14:creationId xmlns:p14="http://schemas.microsoft.com/office/powerpoint/2010/main" val="66344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EVOLUTION:</a:t>
            </a:r>
            <a:br>
              <a:rPr lang="da-DK" sz="3200" dirty="0" smtClean="0">
                <a:latin typeface="Futura Extra Black BT" panose="020B0903020204020204" pitchFamily="34" charset="0"/>
              </a:rPr>
            </a:br>
            <a:r>
              <a:rPr lang="da-DK" sz="3200" dirty="0" smtClean="0">
                <a:latin typeface="Futura Extra Black BT" panose="020B0903020204020204" pitchFamily="34" charset="0"/>
              </a:rPr>
              <a:t>THREE SELECTION PATTERNS</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a:t>Biologists have identified three general (or abstract) </a:t>
            </a:r>
            <a:r>
              <a:rPr lang="en-US" b="1" dirty="0"/>
              <a:t>“selection patterns”</a:t>
            </a:r>
          </a:p>
          <a:p>
            <a:pPr marL="342000" indent="-457200">
              <a:spcBef>
                <a:spcPts val="600"/>
              </a:spcBef>
              <a:buNone/>
            </a:pPr>
            <a:r>
              <a:rPr lang="en-US" dirty="0"/>
              <a:t>that may result from the interaction of any altered property with its environment</a:t>
            </a:r>
          </a:p>
          <a:p>
            <a:pPr marL="342000" indent="-457200">
              <a:spcBef>
                <a:spcPts val="600"/>
              </a:spcBef>
              <a:buNone/>
            </a:pPr>
            <a:r>
              <a:rPr lang="en-US" dirty="0"/>
              <a:t>and can “operate” in relation to “natural” as well as “sexual” selection</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282</a:t>
            </a:fld>
            <a:endParaRPr lang="da-DK"/>
          </a:p>
        </p:txBody>
      </p:sp>
    </p:spTree>
    <p:extLst>
      <p:ext uri="{BB962C8B-B14F-4D97-AF65-F5344CB8AC3E}">
        <p14:creationId xmlns:p14="http://schemas.microsoft.com/office/powerpoint/2010/main" val="92132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EVOLUTION: STRONG SELECTION</a:t>
            </a:r>
            <a:endParaRPr lang="da-DK" sz="3200" dirty="0">
              <a:latin typeface="Futura Extra Black BT" panose="020B0903020204020204" pitchFamily="34" charset="0"/>
            </a:endParaRPr>
          </a:p>
        </p:txBody>
      </p:sp>
      <p:pic>
        <p:nvPicPr>
          <p:cNvPr id="5" name="Pladsholder til indhol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55776" y="1412776"/>
            <a:ext cx="4104456" cy="4915097"/>
          </a:xfrm>
        </p:spPr>
      </p:pic>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283</a:t>
            </a:fld>
            <a:endParaRPr lang="da-DK">
              <a:solidFill>
                <a:prstClr val="black">
                  <a:tint val="75000"/>
                </a:prstClr>
              </a:solidFill>
            </a:endParaRPr>
          </a:p>
        </p:txBody>
      </p:sp>
    </p:spTree>
    <p:extLst>
      <p:ext uri="{BB962C8B-B14F-4D97-AF65-F5344CB8AC3E}">
        <p14:creationId xmlns:p14="http://schemas.microsoft.com/office/powerpoint/2010/main" val="283968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EVOLUTION: WEAK SELECTION</a:t>
            </a:r>
            <a:endParaRPr lang="da-DK" sz="3200" dirty="0">
              <a:latin typeface="Futura Extra Black BT" panose="020B0903020204020204" pitchFamily="34" charset="0"/>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284</a:t>
            </a:fld>
            <a:endParaRPr lang="da-DK">
              <a:solidFill>
                <a:prstClr val="black">
                  <a:tint val="75000"/>
                </a:prstClr>
              </a:solidFill>
            </a:endParaRPr>
          </a:p>
        </p:txBody>
      </p:sp>
      <p:pic>
        <p:nvPicPr>
          <p:cNvPr id="6" name="Pladsholder til indhold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55776" y="1412776"/>
            <a:ext cx="4248471" cy="4926370"/>
          </a:xfrm>
        </p:spPr>
      </p:pic>
    </p:spTree>
    <p:extLst>
      <p:ext uri="{BB962C8B-B14F-4D97-AF65-F5344CB8AC3E}">
        <p14:creationId xmlns:p14="http://schemas.microsoft.com/office/powerpoint/2010/main" val="368109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sz="3200" dirty="0" smtClean="0">
                <a:latin typeface="Futura Extra Black BT" panose="020B0903020204020204" pitchFamily="34" charset="0"/>
              </a:rPr>
              <a:t>EVOLUTION:</a:t>
            </a:r>
            <a:br>
              <a:rPr lang="da-DK" sz="3200" dirty="0" smtClean="0">
                <a:latin typeface="Futura Extra Black BT" panose="020B0903020204020204" pitchFamily="34" charset="0"/>
              </a:rPr>
            </a:br>
            <a:r>
              <a:rPr lang="da-DK" sz="3200" dirty="0" smtClean="0">
                <a:latin typeface="Futura Extra Black BT" panose="020B0903020204020204" pitchFamily="34" charset="0"/>
              </a:rPr>
              <a:t>STRONG </a:t>
            </a:r>
            <a:r>
              <a:rPr lang="da-DK" sz="4000" i="1" dirty="0" smtClean="0">
                <a:latin typeface="Garamond" panose="02020404030301010803" pitchFamily="18" charset="0"/>
              </a:rPr>
              <a:t>&amp;</a:t>
            </a:r>
            <a:r>
              <a:rPr lang="da-DK" sz="3200" dirty="0" smtClean="0">
                <a:latin typeface="Futura Extra Black BT" panose="020B0903020204020204" pitchFamily="34" charset="0"/>
              </a:rPr>
              <a:t> WEAK SELECTION</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340768"/>
            <a:ext cx="8435280" cy="4968552"/>
          </a:xfrm>
        </p:spPr>
        <p:txBody>
          <a:bodyPr anchor="ctr">
            <a:normAutofit/>
          </a:bodyPr>
          <a:lstStyle/>
          <a:p>
            <a:pPr>
              <a:spcBef>
                <a:spcPts val="600"/>
              </a:spcBef>
            </a:pPr>
            <a:r>
              <a:rPr lang="en-US" b="1" dirty="0"/>
              <a:t>Strong</a:t>
            </a:r>
            <a:r>
              <a:rPr lang="en-US" dirty="0"/>
              <a:t> (or stabilizing) </a:t>
            </a:r>
            <a:r>
              <a:rPr lang="en-US" b="1" dirty="0"/>
              <a:t>selection</a:t>
            </a:r>
            <a:r>
              <a:rPr lang="en-US" dirty="0"/>
              <a:t> will lower the spread in size or strength of a property or behavior </a:t>
            </a:r>
          </a:p>
          <a:p>
            <a:pPr marL="342000" indent="0">
              <a:spcBef>
                <a:spcPts val="600"/>
              </a:spcBef>
              <a:buNone/>
            </a:pPr>
            <a:r>
              <a:rPr lang="en-US" dirty="0"/>
              <a:t>(nota bene: sometimes to the point where within-species differentiation will </a:t>
            </a:r>
            <a:r>
              <a:rPr lang="en-US" dirty="0" smtClean="0"/>
              <a:t>disappear!),</a:t>
            </a:r>
            <a:endParaRPr lang="en-US" dirty="0"/>
          </a:p>
          <a:p>
            <a:pPr>
              <a:spcBef>
                <a:spcPts val="1200"/>
              </a:spcBef>
            </a:pPr>
            <a:r>
              <a:rPr lang="en-US" b="1" dirty="0"/>
              <a:t>W</a:t>
            </a:r>
            <a:r>
              <a:rPr lang="en-US" b="1" dirty="0" smtClean="0"/>
              <a:t>eak</a:t>
            </a:r>
            <a:r>
              <a:rPr lang="en-US" dirty="0" smtClean="0"/>
              <a:t> </a:t>
            </a:r>
            <a:r>
              <a:rPr lang="en-US" dirty="0"/>
              <a:t>(or diversifying) </a:t>
            </a:r>
            <a:r>
              <a:rPr lang="en-US" b="1" dirty="0"/>
              <a:t>selection</a:t>
            </a:r>
            <a:r>
              <a:rPr lang="en-US" dirty="0"/>
              <a:t> will do the opposite </a:t>
            </a:r>
          </a:p>
          <a:p>
            <a:pPr marL="342000" indent="0">
              <a:spcBef>
                <a:spcPts val="600"/>
              </a:spcBef>
              <a:buNone/>
            </a:pPr>
            <a:r>
              <a:rPr lang="en-US" dirty="0"/>
              <a:t>(perhaps creating within-species differentiation where before there was none</a:t>
            </a:r>
            <a:r>
              <a:rPr lang="en-US" dirty="0" smtClean="0"/>
              <a:t>) …</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285</a:t>
            </a:fld>
            <a:endParaRPr lang="da-DK"/>
          </a:p>
        </p:txBody>
      </p:sp>
    </p:spTree>
    <p:extLst>
      <p:ext uri="{BB962C8B-B14F-4D97-AF65-F5344CB8AC3E}">
        <p14:creationId xmlns:p14="http://schemas.microsoft.com/office/powerpoint/2010/main" val="236278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74638"/>
            <a:ext cx="8496944" cy="1143000"/>
          </a:xfrm>
        </p:spPr>
        <p:txBody>
          <a:bodyPr>
            <a:normAutofit/>
          </a:bodyPr>
          <a:lstStyle/>
          <a:p>
            <a:r>
              <a:rPr lang="da-DK" sz="3200" dirty="0" smtClean="0">
                <a:latin typeface="Futura Extra Black BT" panose="020B0903020204020204" pitchFamily="34" charset="0"/>
              </a:rPr>
              <a:t>EVOLUTION: DIRECTIONAL SELECTION</a:t>
            </a:r>
            <a:endParaRPr lang="da-DK" sz="3200" dirty="0">
              <a:latin typeface="Futura Extra Black BT" panose="020B0903020204020204" pitchFamily="34" charset="0"/>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t>286</a:t>
            </a:fld>
            <a:endParaRPr lang="da-DK"/>
          </a:p>
        </p:txBody>
      </p:sp>
      <p:pic>
        <p:nvPicPr>
          <p:cNvPr id="5" name="Pladsholder til indhol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79476" y="1252826"/>
            <a:ext cx="4552764" cy="5056494"/>
          </a:xfrm>
        </p:spPr>
      </p:pic>
    </p:spTree>
    <p:extLst>
      <p:ext uri="{BB962C8B-B14F-4D97-AF65-F5344CB8AC3E}">
        <p14:creationId xmlns:p14="http://schemas.microsoft.com/office/powerpoint/2010/main" val="302597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EVOLUTION:</a:t>
            </a:r>
            <a:br>
              <a:rPr lang="da-DK" sz="3200" dirty="0" smtClean="0">
                <a:latin typeface="Futura Extra Black BT" panose="020B0903020204020204" pitchFamily="34" charset="0"/>
              </a:rPr>
            </a:br>
            <a:r>
              <a:rPr lang="da-DK" sz="3200" dirty="0" smtClean="0">
                <a:latin typeface="Futura Extra Black BT" panose="020B0903020204020204" pitchFamily="34" charset="0"/>
              </a:rPr>
              <a:t>DIRECTIONAL SELECTION</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smtClean="0"/>
              <a:t>― while, finally</a:t>
            </a:r>
          </a:p>
          <a:p>
            <a:pPr>
              <a:spcBef>
                <a:spcPts val="600"/>
              </a:spcBef>
            </a:pPr>
            <a:r>
              <a:rPr lang="en-US" b="1" dirty="0" smtClean="0"/>
              <a:t>directional</a:t>
            </a:r>
            <a:r>
              <a:rPr lang="en-US" dirty="0" smtClean="0"/>
              <a:t> </a:t>
            </a:r>
            <a:r>
              <a:rPr lang="en-US" dirty="0"/>
              <a:t>selection will </a:t>
            </a:r>
            <a:r>
              <a:rPr lang="en-US" b="1" dirty="0"/>
              <a:t>move</a:t>
            </a:r>
            <a:r>
              <a:rPr lang="en-US" dirty="0"/>
              <a:t> the mean value and spread of the size of a property</a:t>
            </a:r>
          </a:p>
          <a:p>
            <a:pPr marL="342000" indent="0">
              <a:spcBef>
                <a:spcPts val="600"/>
              </a:spcBef>
              <a:buNone/>
            </a:pPr>
            <a:r>
              <a:rPr lang="en-US" dirty="0"/>
              <a:t>(or </a:t>
            </a:r>
            <a:r>
              <a:rPr lang="en-US" dirty="0" smtClean="0"/>
              <a:t>the </a:t>
            </a:r>
            <a:r>
              <a:rPr lang="en-US" dirty="0"/>
              <a:t>frequency, strength, and duration of a behavior) </a:t>
            </a:r>
            <a:endParaRPr lang="en-US" dirty="0" smtClean="0"/>
          </a:p>
          <a:p>
            <a:pPr marL="342000" indent="-457200">
              <a:spcBef>
                <a:spcPts val="600"/>
              </a:spcBef>
              <a:buNone/>
            </a:pPr>
            <a:r>
              <a:rPr lang="en-US" dirty="0" smtClean="0"/>
              <a:t>either </a:t>
            </a:r>
            <a:r>
              <a:rPr lang="en-US" dirty="0"/>
              <a:t>“upwards” or “downwards</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287</a:t>
            </a:fld>
            <a:endParaRPr lang="da-DK"/>
          </a:p>
        </p:txBody>
      </p:sp>
    </p:spTree>
    <p:extLst>
      <p:ext uri="{BB962C8B-B14F-4D97-AF65-F5344CB8AC3E}">
        <p14:creationId xmlns:p14="http://schemas.microsoft.com/office/powerpoint/2010/main" val="325810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74638"/>
            <a:ext cx="8568952" cy="1143000"/>
          </a:xfrm>
        </p:spPr>
        <p:txBody>
          <a:bodyPr>
            <a:normAutofit fontScale="90000"/>
          </a:bodyPr>
          <a:lstStyle/>
          <a:p>
            <a:r>
              <a:rPr lang="en-US" sz="3200" dirty="0" smtClean="0">
                <a:latin typeface="Futura Extra Black BT" panose="020B0903020204020204" pitchFamily="34" charset="0"/>
              </a:rPr>
              <a:t>SELECTION PATTERNS CAN CREATE DIFFERENCES WITHIN </a:t>
            </a:r>
            <a:r>
              <a:rPr lang="en-US" sz="4000" i="1" dirty="0">
                <a:latin typeface="Garamond" panose="02020404030301010803" pitchFamily="18" charset="0"/>
              </a:rPr>
              <a:t>&amp;</a:t>
            </a:r>
            <a:r>
              <a:rPr lang="en-US" sz="3200" dirty="0">
                <a:latin typeface="Futura Extra Black BT" panose="020B0903020204020204" pitchFamily="34" charset="0"/>
              </a:rPr>
              <a:t> BETWEEN </a:t>
            </a:r>
            <a:r>
              <a:rPr lang="en-US" sz="3200" dirty="0" smtClean="0">
                <a:latin typeface="Futura Extra Black BT" panose="020B0903020204020204" pitchFamily="34" charset="0"/>
              </a:rPr>
              <a:t>SPECIES</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600200"/>
            <a:ext cx="8291264" cy="4709120"/>
          </a:xfrm>
        </p:spPr>
        <p:txBody>
          <a:bodyPr anchor="ctr">
            <a:normAutofit/>
          </a:bodyPr>
          <a:lstStyle/>
          <a:p>
            <a:pPr marL="342000" indent="-457200">
              <a:spcBef>
                <a:spcPts val="600"/>
              </a:spcBef>
              <a:buNone/>
            </a:pPr>
            <a:r>
              <a:rPr lang="en-US" dirty="0" smtClean="0"/>
              <a:t>These general selection patterns may, at various moments in time, “</a:t>
            </a:r>
            <a:r>
              <a:rPr lang="en-US" dirty="0"/>
              <a:t>operate” </a:t>
            </a:r>
            <a:r>
              <a:rPr lang="en-US" dirty="0" smtClean="0"/>
              <a:t>on </a:t>
            </a:r>
            <a:r>
              <a:rPr lang="en-US" dirty="0"/>
              <a:t>any bodily </a:t>
            </a:r>
            <a:r>
              <a:rPr lang="en-US" dirty="0" smtClean="0"/>
              <a:t>property and on </a:t>
            </a:r>
            <a:r>
              <a:rPr lang="en-US" dirty="0"/>
              <a:t>any somatic or mental </a:t>
            </a:r>
            <a:r>
              <a:rPr lang="en-US" dirty="0" smtClean="0"/>
              <a:t>behavior</a:t>
            </a:r>
            <a:r>
              <a:rPr lang="en-US" dirty="0"/>
              <a:t> </a:t>
            </a:r>
            <a:r>
              <a:rPr lang="en-US" dirty="0" smtClean="0"/>
              <a:t>―</a:t>
            </a:r>
          </a:p>
          <a:p>
            <a:pPr marL="342000" indent="-457200">
              <a:spcBef>
                <a:spcPts val="600"/>
              </a:spcBef>
              <a:buNone/>
            </a:pPr>
            <a:r>
              <a:rPr lang="en-US" dirty="0" smtClean="0"/>
              <a:t>thus </a:t>
            </a:r>
            <a:r>
              <a:rPr lang="en-US" b="1" dirty="0" smtClean="0"/>
              <a:t>creating differences</a:t>
            </a:r>
            <a:r>
              <a:rPr lang="en-US" dirty="0" smtClean="0"/>
              <a:t> </a:t>
            </a:r>
          </a:p>
          <a:p>
            <a:pPr>
              <a:spcBef>
                <a:spcPts val="600"/>
              </a:spcBef>
            </a:pPr>
            <a:r>
              <a:rPr lang="en-US" b="1" dirty="0" smtClean="0"/>
              <a:t>within</a:t>
            </a:r>
            <a:r>
              <a:rPr lang="en-US" dirty="0" smtClean="0"/>
              <a:t> as well as </a:t>
            </a:r>
          </a:p>
          <a:p>
            <a:pPr>
              <a:spcBef>
                <a:spcPts val="600"/>
              </a:spcBef>
            </a:pPr>
            <a:r>
              <a:rPr lang="en-US" b="1" dirty="0" smtClean="0"/>
              <a:t>between</a:t>
            </a:r>
            <a:r>
              <a:rPr lang="en-US" dirty="0" smtClean="0"/>
              <a:t> species!</a:t>
            </a:r>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288</a:t>
            </a:fld>
            <a:endParaRPr lang="da-DK">
              <a:solidFill>
                <a:prstClr val="black">
                  <a:tint val="75000"/>
                </a:prstClr>
              </a:solidFill>
            </a:endParaRPr>
          </a:p>
        </p:txBody>
      </p:sp>
    </p:spTree>
    <p:extLst>
      <p:ext uri="{BB962C8B-B14F-4D97-AF65-F5344CB8AC3E}">
        <p14:creationId xmlns:p14="http://schemas.microsoft.com/office/powerpoint/2010/main" val="357395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1500174"/>
            <a:ext cx="8424240" cy="4714908"/>
          </a:xfrm>
        </p:spPr>
        <p:txBody>
          <a:bodyPr>
            <a:noAutofit/>
          </a:bodyPr>
          <a:lstStyle/>
          <a:p>
            <a:pPr>
              <a:spcBef>
                <a:spcPts val="1800"/>
              </a:spcBef>
            </a:pPr>
            <a:r>
              <a:rPr lang="en-US" sz="4000" dirty="0" smtClean="0">
                <a:solidFill>
                  <a:prstClr val="black"/>
                </a:solidFill>
                <a:latin typeface="Garamond" panose="02020404030301010803" pitchFamily="18" charset="0"/>
              </a:rPr>
              <a:t>Evolutionary selection patterns </a:t>
            </a:r>
            <a:br>
              <a:rPr lang="en-US" sz="4000" dirty="0" smtClean="0">
                <a:solidFill>
                  <a:prstClr val="black"/>
                </a:solidFill>
                <a:latin typeface="Garamond" panose="02020404030301010803" pitchFamily="18" charset="0"/>
              </a:rPr>
            </a:br>
            <a:r>
              <a:rPr lang="en-US" sz="4000" dirty="0" smtClean="0">
                <a:solidFill>
                  <a:prstClr val="black"/>
                </a:solidFill>
                <a:latin typeface="Garamond" panose="02020404030301010803" pitchFamily="18" charset="0"/>
              </a:rPr>
              <a:t>&amp; human gender differentiation</a:t>
            </a:r>
            <a:endParaRPr lang="en-US" sz="4000" dirty="0">
              <a:solidFill>
                <a:prstClr val="black"/>
              </a:solidFill>
              <a:latin typeface="Garamond" panose="02020404030301010803" pitchFamily="18" charset="0"/>
            </a:endParaRPr>
          </a:p>
        </p:txBody>
      </p:sp>
      <p:sp>
        <p:nvSpPr>
          <p:cNvPr id="5" name="Pladsholder til diasnummer 4"/>
          <p:cNvSpPr>
            <a:spLocks noGrp="1"/>
          </p:cNvSpPr>
          <p:nvPr>
            <p:ph type="sldNum" sz="quarter" idx="12"/>
          </p:nvPr>
        </p:nvSpPr>
        <p:spPr/>
        <p:txBody>
          <a:bodyPr/>
          <a:lstStyle/>
          <a:p>
            <a:fld id="{ACEB7656-9849-4073-9CB9-EAB462FBDF4D}" type="slidenum">
              <a:rPr lang="da-DK" smtClean="0">
                <a:solidFill>
                  <a:prstClr val="black">
                    <a:tint val="75000"/>
                  </a:prstClr>
                </a:solidFill>
              </a:rPr>
              <a:pPr/>
              <a:t>289</a:t>
            </a:fld>
            <a:endParaRPr lang="da-DK">
              <a:solidFill>
                <a:prstClr val="black">
                  <a:tint val="75000"/>
                </a:prstClr>
              </a:solidFill>
            </a:endParaRPr>
          </a:p>
        </p:txBody>
      </p:sp>
      <p:sp>
        <p:nvSpPr>
          <p:cNvPr id="7" name="Rectangle 1"/>
          <p:cNvSpPr>
            <a:spLocks noChangeArrowheads="1"/>
          </p:cNvSpPr>
          <p:nvPr/>
        </p:nvSpPr>
        <p:spPr bwMode="auto">
          <a:xfrm>
            <a:off x="6264000" y="252000"/>
            <a:ext cx="255577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en-US" sz="1400" dirty="0" smtClean="0">
                <a:solidFill>
                  <a:srgbClr val="FF0000"/>
                </a:solidFill>
                <a:latin typeface="Futura XBlk BT" pitchFamily="34" charset="0"/>
                <a:ea typeface="Calibri" pitchFamily="34" charset="0"/>
                <a:cs typeface="Helvetica"/>
              </a:rPr>
              <a:t>C</a:t>
            </a:r>
            <a:r>
              <a:rPr lang="en-US" sz="1400" dirty="0" smtClean="0">
                <a:solidFill>
                  <a:srgbClr val="FFC000"/>
                </a:solidFill>
                <a:latin typeface="Futura XBlk BT" pitchFamily="34" charset="0"/>
                <a:ea typeface="Calibri" pitchFamily="34" charset="0"/>
                <a:cs typeface="Helvetica"/>
              </a:rPr>
              <a:t>A</a:t>
            </a:r>
            <a:r>
              <a:rPr lang="en-US" sz="1400" dirty="0" smtClean="0">
                <a:solidFill>
                  <a:srgbClr val="800080"/>
                </a:solidFill>
                <a:latin typeface="Futura XBlk BT" pitchFamily="34" charset="0"/>
                <a:ea typeface="Calibri" pitchFamily="34" charset="0"/>
                <a:cs typeface="Helvetica"/>
              </a:rPr>
              <a:t>P</a:t>
            </a:r>
            <a:r>
              <a:rPr lang="en-US" sz="1400" dirty="0" smtClean="0">
                <a:solidFill>
                  <a:srgbClr val="0000CC"/>
                </a:solidFill>
                <a:latin typeface="Futura XBlk BT" pitchFamily="34" charset="0"/>
                <a:ea typeface="Calibri" pitchFamily="34" charset="0"/>
                <a:cs typeface="Helvetica"/>
              </a:rPr>
              <a:t>A</a:t>
            </a:r>
            <a:r>
              <a:rPr lang="en-US" sz="1400" dirty="0" smtClean="0">
                <a:solidFill>
                  <a:srgbClr val="FF00FF"/>
                </a:solidFill>
                <a:latin typeface="Futura XBlk BT" pitchFamily="34" charset="0"/>
                <a:ea typeface="Calibri" pitchFamily="34" charset="0"/>
                <a:cs typeface="Helvetica"/>
              </a:rPr>
              <a:t>B</a:t>
            </a:r>
            <a:r>
              <a:rPr lang="en-US" sz="1400" dirty="0" smtClean="0">
                <a:solidFill>
                  <a:srgbClr val="FF3300"/>
                </a:solidFill>
                <a:latin typeface="Futura XBlk BT" pitchFamily="34" charset="0"/>
                <a:ea typeface="Calibri" pitchFamily="34" charset="0"/>
                <a:cs typeface="Helvetica"/>
              </a:rPr>
              <a:t>I</a:t>
            </a:r>
            <a:r>
              <a:rPr lang="en-US" sz="1400" dirty="0" smtClean="0">
                <a:solidFill>
                  <a:srgbClr val="FFC000"/>
                </a:solidFill>
                <a:latin typeface="Futura XBlk BT" pitchFamily="34" charset="0"/>
                <a:ea typeface="Calibri" pitchFamily="34" charset="0"/>
                <a:cs typeface="Helvetica"/>
              </a:rPr>
              <a:t>L</a:t>
            </a:r>
            <a:r>
              <a:rPr lang="en-US" sz="1400" dirty="0" smtClean="0">
                <a:solidFill>
                  <a:srgbClr val="800080"/>
                </a:solidFill>
                <a:latin typeface="Futura XBlk BT" pitchFamily="34" charset="0"/>
                <a:ea typeface="Calibri" pitchFamily="34" charset="0"/>
                <a:cs typeface="Helvetica"/>
              </a:rPr>
              <a:t>I</a:t>
            </a:r>
            <a:r>
              <a:rPr lang="en-US" sz="1400" dirty="0" smtClean="0">
                <a:solidFill>
                  <a:srgbClr val="0000CC"/>
                </a:solidFill>
                <a:latin typeface="Futura XBlk BT" pitchFamily="34" charset="0"/>
                <a:ea typeface="Calibri" pitchFamily="34" charset="0"/>
                <a:cs typeface="Helvetica"/>
              </a:rPr>
              <a:t>T</a:t>
            </a:r>
            <a:r>
              <a:rPr lang="en-US" sz="1400" dirty="0" smtClean="0">
                <a:solidFill>
                  <a:srgbClr val="FF33CC"/>
                </a:solidFill>
                <a:latin typeface="Futura XBlk BT" pitchFamily="34" charset="0"/>
                <a:ea typeface="Calibri" pitchFamily="34" charset="0"/>
                <a:cs typeface="Helvetica"/>
              </a:rPr>
              <a:t>Y</a:t>
            </a:r>
            <a:r>
              <a:rPr lang="en-US" sz="1400" dirty="0" smtClean="0">
                <a:solidFill>
                  <a:srgbClr val="FF33CC"/>
                </a:solidFill>
              </a:rPr>
              <a:t> </a:t>
            </a:r>
            <a:endParaRPr lang="en-US" sz="1400" i="1" dirty="0" smtClean="0">
              <a:solidFill>
                <a:srgbClr val="000000"/>
              </a:solidFill>
              <a:latin typeface="Garamond" pitchFamily="18" charset="0"/>
              <a:ea typeface="Times New Roman" pitchFamily="18" charset="0"/>
              <a:cs typeface="Gill Sans MT" pitchFamily="34" charset="0"/>
            </a:endParaRPr>
          </a:p>
          <a:p>
            <a:pPr algn="r" eaLnBrk="0" fontAlgn="base" hangingPunct="0">
              <a:spcBef>
                <a:spcPct val="0"/>
              </a:spcBef>
              <a:spcAft>
                <a:spcPct val="0"/>
              </a:spcAft>
            </a:pPr>
            <a:r>
              <a:rPr lang="en-US" sz="1400" i="1" dirty="0" smtClean="0">
                <a:solidFill>
                  <a:srgbClr val="000000"/>
                </a:solidFill>
                <a:latin typeface="Garamond" pitchFamily="18" charset="0"/>
                <a:ea typeface="Times New Roman" pitchFamily="18" charset="0"/>
                <a:cs typeface="Gill Sans MT" pitchFamily="34" charset="0"/>
              </a:rPr>
              <a:t>Enabling good work</a:t>
            </a:r>
            <a:endParaRPr lang="da-DK" sz="1400" dirty="0" smtClean="0">
              <a:solidFill>
                <a:prstClr val="black"/>
              </a:solidFill>
              <a:latin typeface="Arial" pitchFamily="34" charset="0"/>
            </a:endParaRPr>
          </a:p>
        </p:txBody>
      </p:sp>
    </p:spTree>
    <p:extLst>
      <p:ext uri="{BB962C8B-B14F-4D97-AF65-F5344CB8AC3E}">
        <p14:creationId xmlns:p14="http://schemas.microsoft.com/office/powerpoint/2010/main" val="158869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3200" dirty="0">
                <a:solidFill>
                  <a:prstClr val="black"/>
                </a:solidFill>
                <a:latin typeface="Futura XBlk BT" panose="020B0903020204020204" pitchFamily="34" charset="0"/>
              </a:rPr>
              <a:t>ULTIMATE ANSWER</a:t>
            </a:r>
            <a:br>
              <a:rPr lang="en-US" sz="3200" dirty="0">
                <a:solidFill>
                  <a:prstClr val="black"/>
                </a:solidFill>
                <a:latin typeface="Futura XBlk BT" panose="020B0903020204020204" pitchFamily="34" charset="0"/>
              </a:rPr>
            </a:br>
            <a:r>
              <a:rPr lang="en-US" sz="3200" dirty="0">
                <a:solidFill>
                  <a:prstClr val="black"/>
                </a:solidFill>
                <a:latin typeface="Futura XBlk BT" panose="020B0903020204020204" pitchFamily="34" charset="0"/>
              </a:rPr>
              <a:t>TO </a:t>
            </a:r>
            <a:r>
              <a:rPr lang="en-US" sz="3200" dirty="0" smtClean="0">
                <a:solidFill>
                  <a:prstClr val="black"/>
                </a:solidFill>
                <a:latin typeface="Futura XBlk BT" panose="020B0903020204020204" pitchFamily="34" charset="0"/>
              </a:rPr>
              <a:t>SECOND QUESTION?</a:t>
            </a:r>
            <a:endParaRPr lang="da-DK" dirty="0"/>
          </a:p>
        </p:txBody>
      </p:sp>
      <p:sp>
        <p:nvSpPr>
          <p:cNvPr id="3" name="Pladsholder til indhold 2"/>
          <p:cNvSpPr>
            <a:spLocks noGrp="1"/>
          </p:cNvSpPr>
          <p:nvPr>
            <p:ph idx="1"/>
          </p:nvPr>
        </p:nvSpPr>
        <p:spPr>
          <a:xfrm>
            <a:off x="457200" y="1556792"/>
            <a:ext cx="8229600" cy="4752528"/>
          </a:xfrm>
        </p:spPr>
        <p:txBody>
          <a:bodyPr anchor="ctr">
            <a:normAutofit/>
          </a:bodyPr>
          <a:lstStyle/>
          <a:p>
            <a:pPr marL="342000" indent="-457200">
              <a:spcBef>
                <a:spcPts val="600"/>
              </a:spcBef>
              <a:buNone/>
            </a:pPr>
            <a:r>
              <a:rPr lang="en-US" dirty="0"/>
              <a:t>My own modest proposition is </a:t>
            </a:r>
            <a:r>
              <a:rPr lang="en-US" dirty="0" smtClean="0"/>
              <a:t>that </a:t>
            </a:r>
          </a:p>
          <a:p>
            <a:pPr marL="342000" indent="0">
              <a:spcBef>
                <a:spcPts val="0"/>
              </a:spcBef>
              <a:buNone/>
            </a:pPr>
            <a:r>
              <a:rPr lang="en-US" dirty="0" err="1" smtClean="0"/>
              <a:t>Wrangham’s</a:t>
            </a:r>
            <a:r>
              <a:rPr lang="en-US" dirty="0" smtClean="0"/>
              <a:t> </a:t>
            </a:r>
            <a:r>
              <a:rPr lang="en-US" dirty="0"/>
              <a:t>ultimate answer to the </a:t>
            </a:r>
            <a:r>
              <a:rPr lang="en-US" b="1" dirty="0"/>
              <a:t>first</a:t>
            </a:r>
            <a:r>
              <a:rPr lang="en-US" dirty="0"/>
              <a:t> question </a:t>
            </a:r>
            <a:r>
              <a:rPr lang="en-US" dirty="0" smtClean="0"/>
              <a:t>(“why are we smarter than the chimps?”)</a:t>
            </a:r>
          </a:p>
          <a:p>
            <a:pPr marL="342000" indent="-457200">
              <a:spcBef>
                <a:spcPts val="600"/>
              </a:spcBef>
              <a:buNone/>
            </a:pPr>
            <a:r>
              <a:rPr lang="en-US" dirty="0" smtClean="0"/>
              <a:t>should </a:t>
            </a:r>
            <a:r>
              <a:rPr lang="en-US" dirty="0"/>
              <a:t>offer </a:t>
            </a:r>
            <a:r>
              <a:rPr lang="en-US" dirty="0" smtClean="0"/>
              <a:t>us a </a:t>
            </a:r>
            <a:r>
              <a:rPr lang="en-US" b="1" dirty="0"/>
              <a:t>key</a:t>
            </a:r>
            <a:r>
              <a:rPr lang="en-US" dirty="0"/>
              <a:t> to the ultimate answer to the </a:t>
            </a:r>
            <a:r>
              <a:rPr lang="en-US" b="1" dirty="0" smtClean="0"/>
              <a:t>second</a:t>
            </a:r>
            <a:r>
              <a:rPr lang="en-US" dirty="0" smtClean="0"/>
              <a:t> question (“why are the strengths of differentiated human abilities positively correlated?”). </a:t>
            </a:r>
          </a:p>
          <a:p>
            <a:pPr marL="342000" indent="-457200">
              <a:spcBef>
                <a:spcPts val="600"/>
              </a:spcBef>
              <a:buNone/>
            </a:pPr>
            <a:r>
              <a:rPr lang="en-US" dirty="0" smtClean="0"/>
              <a:t>I </a:t>
            </a:r>
            <a:r>
              <a:rPr lang="en-US" dirty="0"/>
              <a:t>will discuss this at some length below.</a:t>
            </a:r>
          </a:p>
        </p:txBody>
      </p:sp>
      <p:sp>
        <p:nvSpPr>
          <p:cNvPr id="4" name="Pladsholder til diasnummer 3"/>
          <p:cNvSpPr>
            <a:spLocks noGrp="1"/>
          </p:cNvSpPr>
          <p:nvPr>
            <p:ph type="sldNum" sz="quarter" idx="12"/>
          </p:nvPr>
        </p:nvSpPr>
        <p:spPr/>
        <p:txBody>
          <a:bodyPr/>
          <a:lstStyle/>
          <a:p>
            <a:fld id="{8E15ED7A-7D97-43EF-A7D1-975E9F0ACDAC}" type="slidenum">
              <a:rPr lang="da-DK" smtClean="0"/>
              <a:t>29</a:t>
            </a:fld>
            <a:endParaRPr lang="da-DK" dirty="0"/>
          </a:p>
        </p:txBody>
      </p:sp>
    </p:spTree>
    <p:extLst>
      <p:ext uri="{BB962C8B-B14F-4D97-AF65-F5344CB8AC3E}">
        <p14:creationId xmlns:p14="http://schemas.microsoft.com/office/powerpoint/2010/main" val="67532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WHAT MECHANISM CREATED HUMAN </a:t>
            </a:r>
            <a:br>
              <a:rPr lang="da-DK" sz="3200" dirty="0" smtClean="0">
                <a:latin typeface="Futura Extra Black BT" panose="020B0903020204020204" pitchFamily="34" charset="0"/>
              </a:rPr>
            </a:br>
            <a:r>
              <a:rPr lang="da-DK" sz="3200" dirty="0" smtClean="0">
                <a:latin typeface="Futura Extra Black BT" panose="020B0903020204020204" pitchFamily="34" charset="0"/>
              </a:rPr>
              <a:t>GENDER DIFFERENCE(S) IN HEIGHT?</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a:t>Let’s start with a well-known and uncontroversial example of how </a:t>
            </a:r>
            <a:endParaRPr lang="en-US" dirty="0" smtClean="0"/>
          </a:p>
          <a:p>
            <a:pPr marL="342000" indent="-457200">
              <a:spcBef>
                <a:spcPts val="600"/>
              </a:spcBef>
              <a:buNone/>
            </a:pPr>
            <a:r>
              <a:rPr lang="en-US" dirty="0" smtClean="0"/>
              <a:t>a </a:t>
            </a:r>
            <a:r>
              <a:rPr lang="en-US" b="1" dirty="0"/>
              <a:t>sexual</a:t>
            </a:r>
            <a:r>
              <a:rPr lang="en-US" dirty="0"/>
              <a:t> directional selection pattern </a:t>
            </a:r>
            <a:r>
              <a:rPr lang="en-US" dirty="0" smtClean="0"/>
              <a:t>in </a:t>
            </a:r>
            <a:r>
              <a:rPr lang="en-US" dirty="0"/>
              <a:t>our past </a:t>
            </a:r>
            <a:r>
              <a:rPr lang="en-US" dirty="0" smtClean="0"/>
              <a:t>created a </a:t>
            </a:r>
            <a:r>
              <a:rPr lang="en-US" dirty="0"/>
              <a:t>“within-species variation” </a:t>
            </a:r>
            <a:r>
              <a:rPr lang="en-US" dirty="0" smtClean="0"/>
              <a:t>of sorts</a:t>
            </a:r>
          </a:p>
          <a:p>
            <a:pPr marL="342000" indent="-457200">
              <a:spcBef>
                <a:spcPts val="600"/>
              </a:spcBef>
              <a:buNone/>
            </a:pPr>
            <a:r>
              <a:rPr lang="en-US" dirty="0" smtClean="0"/>
              <a:t>to </a:t>
            </a:r>
            <a:r>
              <a:rPr lang="en-US" dirty="0"/>
              <a:t>which we have grown so accustomed that we may hardly notice it in everyday life: </a:t>
            </a:r>
            <a:endParaRPr lang="en-US" dirty="0" smtClean="0"/>
          </a:p>
          <a:p>
            <a:pPr marL="342000" indent="-457200">
              <a:spcBef>
                <a:spcPts val="600"/>
              </a:spcBef>
              <a:buNone/>
            </a:pPr>
            <a:r>
              <a:rPr lang="en-US" b="1" dirty="0" smtClean="0"/>
              <a:t>gender difference(s) </a:t>
            </a:r>
            <a:r>
              <a:rPr lang="en-US" b="1" dirty="0"/>
              <a:t>in height.</a:t>
            </a:r>
            <a:endParaRPr lang="da-DK" b="1" dirty="0"/>
          </a:p>
        </p:txBody>
      </p:sp>
      <p:sp>
        <p:nvSpPr>
          <p:cNvPr id="4" name="Pladsholder til diasnummer 3"/>
          <p:cNvSpPr>
            <a:spLocks noGrp="1"/>
          </p:cNvSpPr>
          <p:nvPr>
            <p:ph type="sldNum" sz="quarter" idx="12"/>
          </p:nvPr>
        </p:nvSpPr>
        <p:spPr/>
        <p:txBody>
          <a:bodyPr/>
          <a:lstStyle/>
          <a:p>
            <a:fld id="{8E15ED7A-7D97-43EF-A7D1-975E9F0ACDAC}" type="slidenum">
              <a:rPr lang="da-DK" smtClean="0"/>
              <a:t>290</a:t>
            </a:fld>
            <a:endParaRPr lang="da-DK"/>
          </a:p>
        </p:txBody>
      </p:sp>
    </p:spTree>
    <p:extLst>
      <p:ext uri="{BB962C8B-B14F-4D97-AF65-F5344CB8AC3E}">
        <p14:creationId xmlns:p14="http://schemas.microsoft.com/office/powerpoint/2010/main" val="13774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t>291</a:t>
            </a:fld>
            <a:endParaRPr lang="da-DK"/>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970" y="620688"/>
            <a:ext cx="5596327" cy="5786516"/>
          </a:xfrm>
          <a:prstGeom prst="rect">
            <a:avLst/>
          </a:prstGeom>
        </p:spPr>
      </p:pic>
    </p:spTree>
    <p:extLst>
      <p:ext uri="{BB962C8B-B14F-4D97-AF65-F5344CB8AC3E}">
        <p14:creationId xmlns:p14="http://schemas.microsoft.com/office/powerpoint/2010/main" val="65634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a:latin typeface="Futura Extra Black BT" panose="020B0903020204020204" pitchFamily="34" charset="0"/>
              </a:rPr>
              <a:t>FROM KNOWING “</a:t>
            </a:r>
            <a:r>
              <a:rPr lang="en-US" sz="3200" dirty="0" smtClean="0">
                <a:latin typeface="Futura Extra Black BT" panose="020B0903020204020204" pitchFamily="34" charset="0"/>
              </a:rPr>
              <a:t>THAT”</a:t>
            </a:r>
            <a:br>
              <a:rPr lang="en-US" sz="3200" dirty="0" smtClean="0">
                <a:latin typeface="Futura Extra Black BT" panose="020B0903020204020204" pitchFamily="34" charset="0"/>
              </a:rPr>
            </a:br>
            <a:r>
              <a:rPr lang="en-US" sz="3200" dirty="0" smtClean="0">
                <a:latin typeface="Futura Extra Black BT" panose="020B0903020204020204" pitchFamily="34" charset="0"/>
              </a:rPr>
              <a:t>TO </a:t>
            </a:r>
            <a:r>
              <a:rPr lang="en-US" sz="3200" dirty="0">
                <a:latin typeface="Futura Extra Black BT" panose="020B0903020204020204" pitchFamily="34" charset="0"/>
              </a:rPr>
              <a:t>KNOWING “WHY</a:t>
            </a:r>
            <a:r>
              <a:rPr lang="en-US" sz="3200" dirty="0" smtClean="0">
                <a:latin typeface="Futura Extra Black BT" panose="020B0903020204020204" pitchFamily="34" charset="0"/>
              </a:rPr>
              <a:t>” </a:t>
            </a:r>
            <a:r>
              <a:rPr lang="en-US" sz="3200" dirty="0" smtClean="0">
                <a:solidFill>
                  <a:srgbClr val="0070C0"/>
                </a:solidFill>
                <a:latin typeface="Futura Extra Black BT" panose="020B0903020204020204" pitchFamily="34" charset="0"/>
                <a:sym typeface="Wingdings" panose="05000000000000000000" pitchFamily="2" charset="2"/>
              </a:rPr>
              <a:t></a:t>
            </a:r>
            <a:endParaRPr lang="da-DK" sz="3200" dirty="0">
              <a:solidFill>
                <a:srgbClr val="0070C0"/>
              </a:solidFill>
              <a:latin typeface="Futura Extra Black BT" panose="020B0903020204020204" pitchFamily="34" charset="0"/>
            </a:endParaRPr>
          </a:p>
        </p:txBody>
      </p:sp>
      <p:sp>
        <p:nvSpPr>
          <p:cNvPr id="3" name="Pladsholder til indhold 2"/>
          <p:cNvSpPr>
            <a:spLocks noGrp="1"/>
          </p:cNvSpPr>
          <p:nvPr>
            <p:ph idx="1"/>
          </p:nvPr>
        </p:nvSpPr>
        <p:spPr>
          <a:xfrm>
            <a:off x="457200" y="1628800"/>
            <a:ext cx="8229600" cy="4525963"/>
          </a:xfrm>
        </p:spPr>
        <p:txBody>
          <a:bodyPr anchor="ctr"/>
          <a:lstStyle/>
          <a:p>
            <a:pPr marL="342000" indent="-457200">
              <a:spcBef>
                <a:spcPts val="600"/>
              </a:spcBef>
              <a:buNone/>
            </a:pPr>
            <a:r>
              <a:rPr lang="en-US" dirty="0" smtClean="0"/>
              <a:t>We know </a:t>
            </a:r>
            <a:r>
              <a:rPr lang="en-US" b="1" dirty="0" smtClean="0"/>
              <a:t>that</a:t>
            </a:r>
            <a:r>
              <a:rPr lang="en-US" dirty="0" smtClean="0"/>
              <a:t> the average heights of women and men are different ―</a:t>
            </a:r>
          </a:p>
          <a:p>
            <a:pPr marL="342000" indent="-457200">
              <a:spcBef>
                <a:spcPts val="600"/>
              </a:spcBef>
              <a:buNone/>
            </a:pPr>
            <a:r>
              <a:rPr lang="en-US" dirty="0" smtClean="0"/>
              <a:t>but we also want to know </a:t>
            </a:r>
            <a:r>
              <a:rPr lang="en-US" b="1" dirty="0" smtClean="0"/>
              <a:t>why?</a:t>
            </a:r>
          </a:p>
          <a:p>
            <a:pPr marL="514800" lvl="0" indent="-457200">
              <a:spcBef>
                <a:spcPts val="600"/>
              </a:spcBef>
              <a:buNone/>
            </a:pPr>
            <a:r>
              <a:rPr lang="en-US" dirty="0" smtClean="0">
                <a:solidFill>
                  <a:prstClr val="black"/>
                </a:solidFill>
              </a:rPr>
              <a:t>And we </a:t>
            </a:r>
            <a:r>
              <a:rPr lang="en-US" dirty="0">
                <a:solidFill>
                  <a:prstClr val="black"/>
                </a:solidFill>
              </a:rPr>
              <a:t>can imagine </a:t>
            </a:r>
            <a:r>
              <a:rPr lang="en-US" b="1" dirty="0">
                <a:solidFill>
                  <a:prstClr val="black"/>
                </a:solidFill>
              </a:rPr>
              <a:t>two</a:t>
            </a:r>
            <a:r>
              <a:rPr lang="en-US" dirty="0">
                <a:solidFill>
                  <a:prstClr val="black"/>
                </a:solidFill>
              </a:rPr>
              <a:t> different varieties of </a:t>
            </a:r>
            <a:r>
              <a:rPr lang="en-US" b="1" dirty="0">
                <a:solidFill>
                  <a:prstClr val="black"/>
                </a:solidFill>
              </a:rPr>
              <a:t>sexual selection</a:t>
            </a:r>
            <a:r>
              <a:rPr lang="en-US" dirty="0">
                <a:solidFill>
                  <a:prstClr val="black"/>
                </a:solidFill>
              </a:rPr>
              <a:t> which, either </a:t>
            </a:r>
            <a:r>
              <a:rPr lang="en-US" b="1" dirty="0">
                <a:solidFill>
                  <a:prstClr val="black"/>
                </a:solidFill>
              </a:rPr>
              <a:t>separately </a:t>
            </a:r>
            <a:r>
              <a:rPr lang="en-US" b="1" dirty="0" smtClean="0">
                <a:solidFill>
                  <a:prstClr val="black"/>
                </a:solidFill>
              </a:rPr>
              <a:t>or jointly,</a:t>
            </a:r>
            <a:r>
              <a:rPr lang="en-US" dirty="0" smtClean="0">
                <a:solidFill>
                  <a:prstClr val="black"/>
                </a:solidFill>
              </a:rPr>
              <a:t> </a:t>
            </a:r>
            <a:r>
              <a:rPr lang="en-US" dirty="0">
                <a:solidFill>
                  <a:prstClr val="black"/>
                </a:solidFill>
              </a:rPr>
              <a:t>may have created this difference</a:t>
            </a:r>
            <a:r>
              <a:rPr lang="en-US" dirty="0" smtClean="0">
                <a:solidFill>
                  <a:prstClr val="black"/>
                </a:solidFill>
              </a:rPr>
              <a:t>:</a:t>
            </a:r>
            <a:endParaRPr lang="en-US" dirty="0">
              <a:solidFill>
                <a:prstClr val="black"/>
              </a:solidFill>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t>292</a:t>
            </a:fld>
            <a:endParaRPr lang="da-DK"/>
          </a:p>
        </p:txBody>
      </p:sp>
    </p:spTree>
    <p:extLst>
      <p:ext uri="{BB962C8B-B14F-4D97-AF65-F5344CB8AC3E}">
        <p14:creationId xmlns:p14="http://schemas.microsoft.com/office/powerpoint/2010/main" val="406691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FEMALE CHOICE?</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412776"/>
            <a:ext cx="8229600" cy="4896544"/>
          </a:xfrm>
        </p:spPr>
        <p:txBody>
          <a:bodyPr anchor="ctr">
            <a:normAutofit/>
          </a:bodyPr>
          <a:lstStyle/>
          <a:p>
            <a:pPr marL="514350" indent="-514350">
              <a:spcBef>
                <a:spcPts val="600"/>
              </a:spcBef>
              <a:buFont typeface="+mj-lt"/>
              <a:buAutoNum type="arabicPeriod"/>
            </a:pPr>
            <a:r>
              <a:rPr lang="en-US" b="1" dirty="0" smtClean="0"/>
              <a:t>Either</a:t>
            </a:r>
            <a:r>
              <a:rPr lang="en-US" dirty="0" smtClean="0"/>
              <a:t> </a:t>
            </a:r>
            <a:r>
              <a:rPr lang="en-US" dirty="0"/>
              <a:t>a combination of </a:t>
            </a:r>
            <a:r>
              <a:rPr lang="en-US" b="1" dirty="0"/>
              <a:t>male competition</a:t>
            </a:r>
            <a:r>
              <a:rPr lang="en-US" dirty="0"/>
              <a:t> and </a:t>
            </a:r>
            <a:r>
              <a:rPr lang="en-US" b="1" dirty="0"/>
              <a:t>female choice</a:t>
            </a:r>
            <a:r>
              <a:rPr lang="en-US" dirty="0"/>
              <a:t> ―</a:t>
            </a:r>
          </a:p>
          <a:p>
            <a:pPr marL="514800" indent="0">
              <a:spcBef>
                <a:spcPts val="600"/>
              </a:spcBef>
              <a:buNone/>
            </a:pPr>
            <a:r>
              <a:rPr lang="en-US" dirty="0"/>
              <a:t>meaning that </a:t>
            </a:r>
            <a:r>
              <a:rPr lang="en-US" b="1" dirty="0"/>
              <a:t>women</a:t>
            </a:r>
            <a:r>
              <a:rPr lang="en-US" dirty="0"/>
              <a:t> </a:t>
            </a:r>
            <a:r>
              <a:rPr lang="en-US" dirty="0" smtClean="0"/>
              <a:t>must have </a:t>
            </a:r>
            <a:r>
              <a:rPr lang="en-US" b="1" dirty="0" smtClean="0"/>
              <a:t>preferred</a:t>
            </a:r>
            <a:r>
              <a:rPr lang="en-US" dirty="0" smtClean="0"/>
              <a:t> </a:t>
            </a:r>
            <a:r>
              <a:rPr lang="en-US" dirty="0"/>
              <a:t>taller men </a:t>
            </a:r>
            <a:r>
              <a:rPr lang="en-US" b="1" dirty="0"/>
              <a:t>out of their own free will</a:t>
            </a:r>
            <a:r>
              <a:rPr lang="en-US" dirty="0"/>
              <a:t> (which they could </a:t>
            </a:r>
            <a:r>
              <a:rPr lang="en-US" dirty="0" smtClean="0"/>
              <a:t>done </a:t>
            </a:r>
            <a:r>
              <a:rPr lang="en-US" dirty="0"/>
              <a:t>for perfectly good reasons</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293</a:t>
            </a:fld>
            <a:endParaRPr lang="da-DK"/>
          </a:p>
        </p:txBody>
      </p:sp>
    </p:spTree>
    <p:extLst>
      <p:ext uri="{BB962C8B-B14F-4D97-AF65-F5344CB8AC3E}">
        <p14:creationId xmlns:p14="http://schemas.microsoft.com/office/powerpoint/2010/main" val="426538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a:latin typeface="Futura Extra Black BT" panose="020B0903020204020204" pitchFamily="34" charset="0"/>
              </a:rPr>
              <a:t>INHERETING PROPERTIES </a:t>
            </a:r>
            <a:br>
              <a:rPr lang="da-DK" sz="3200" dirty="0">
                <a:latin typeface="Futura Extra Black BT" panose="020B0903020204020204" pitchFamily="34" charset="0"/>
              </a:rPr>
            </a:br>
            <a:r>
              <a:rPr lang="da-DK" sz="3200" dirty="0">
                <a:latin typeface="Futura Extra Black BT" panose="020B0903020204020204" pitchFamily="34" charset="0"/>
              </a:rPr>
              <a:t>― AND PREFERENCES</a:t>
            </a:r>
            <a:r>
              <a:rPr lang="da-DK" sz="3200" dirty="0" smtClean="0">
                <a:latin typeface="Futura Extra Black BT" panose="020B0903020204020204" pitchFamily="34" charset="0"/>
              </a:rPr>
              <a:t>!</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600200"/>
            <a:ext cx="8229600" cy="4709120"/>
          </a:xfrm>
        </p:spPr>
        <p:txBody>
          <a:bodyPr anchor="ctr">
            <a:normAutofit fontScale="92500" lnSpcReduction="10000"/>
          </a:bodyPr>
          <a:lstStyle/>
          <a:p>
            <a:pPr marL="514800" indent="-457200">
              <a:spcBef>
                <a:spcPts val="600"/>
              </a:spcBef>
              <a:buNone/>
            </a:pPr>
            <a:r>
              <a:rPr lang="en-US" dirty="0"/>
              <a:t>In the bypassing, we should note that </a:t>
            </a:r>
            <a:r>
              <a:rPr lang="en-US" dirty="0" smtClean="0"/>
              <a:t>for this mechanism to have created </a:t>
            </a:r>
            <a:r>
              <a:rPr lang="en-US" dirty="0"/>
              <a:t>the difference in height </a:t>
            </a:r>
            <a:r>
              <a:rPr lang="en-US" dirty="0" smtClean="0"/>
              <a:t>that we </a:t>
            </a:r>
            <a:r>
              <a:rPr lang="en-US" dirty="0"/>
              <a:t>can observe today,</a:t>
            </a:r>
          </a:p>
          <a:p>
            <a:pPr marL="514800" indent="-457200">
              <a:spcBef>
                <a:spcPts val="600"/>
              </a:spcBef>
              <a:buNone/>
            </a:pPr>
            <a:r>
              <a:rPr lang="en-US" dirty="0" smtClean="0"/>
              <a:t>the selection pattern must </a:t>
            </a:r>
            <a:r>
              <a:rPr lang="en-US" dirty="0"/>
              <a:t>have been </a:t>
            </a:r>
            <a:r>
              <a:rPr lang="en-US" b="1" dirty="0"/>
              <a:t>stable across many generations</a:t>
            </a:r>
            <a:r>
              <a:rPr lang="en-US" dirty="0"/>
              <a:t> ― which in turn presupposes that </a:t>
            </a:r>
          </a:p>
          <a:p>
            <a:pPr marL="514350" indent="-514350">
              <a:spcBef>
                <a:spcPts val="600"/>
              </a:spcBef>
              <a:buFont typeface="+mj-lt"/>
              <a:buAutoNum type="alphaLcPeriod"/>
            </a:pPr>
            <a:r>
              <a:rPr lang="en-US" b="1" dirty="0"/>
              <a:t>men (but not women)</a:t>
            </a:r>
            <a:r>
              <a:rPr lang="en-US" dirty="0"/>
              <a:t> must have </a:t>
            </a:r>
            <a:r>
              <a:rPr lang="en-US" b="1" dirty="0"/>
              <a:t>inherited</a:t>
            </a:r>
            <a:r>
              <a:rPr lang="en-US" dirty="0"/>
              <a:t> the increase in </a:t>
            </a:r>
            <a:r>
              <a:rPr lang="en-US" b="1" dirty="0"/>
              <a:t>height,</a:t>
            </a:r>
            <a:r>
              <a:rPr lang="en-US" dirty="0"/>
              <a:t> while</a:t>
            </a:r>
          </a:p>
          <a:p>
            <a:pPr marL="514350" indent="-514350">
              <a:spcBef>
                <a:spcPts val="600"/>
              </a:spcBef>
              <a:buFont typeface="+mj-lt"/>
              <a:buAutoNum type="alphaLcPeriod"/>
            </a:pPr>
            <a:r>
              <a:rPr lang="en-US" b="1" dirty="0"/>
              <a:t>women (but not men) </a:t>
            </a:r>
            <a:r>
              <a:rPr lang="en-US" dirty="0"/>
              <a:t>must have </a:t>
            </a:r>
            <a:r>
              <a:rPr lang="en-US" b="1" dirty="0"/>
              <a:t>inherited</a:t>
            </a:r>
            <a:r>
              <a:rPr lang="en-US" dirty="0"/>
              <a:t> a </a:t>
            </a:r>
            <a:r>
              <a:rPr lang="en-US" b="1" dirty="0"/>
              <a:t>preference</a:t>
            </a:r>
            <a:r>
              <a:rPr lang="en-US" dirty="0"/>
              <a:t> for tall </a:t>
            </a:r>
            <a:r>
              <a:rPr lang="en-US" dirty="0" smtClean="0"/>
              <a:t>men</a:t>
            </a:r>
            <a:r>
              <a:rPr lang="en-US" dirty="0"/>
              <a:t>!</a:t>
            </a:r>
          </a:p>
        </p:txBody>
      </p:sp>
      <p:sp>
        <p:nvSpPr>
          <p:cNvPr id="4" name="Pladsholder til diasnummer 3"/>
          <p:cNvSpPr>
            <a:spLocks noGrp="1"/>
          </p:cNvSpPr>
          <p:nvPr>
            <p:ph type="sldNum" sz="quarter" idx="12"/>
          </p:nvPr>
        </p:nvSpPr>
        <p:spPr/>
        <p:txBody>
          <a:bodyPr/>
          <a:lstStyle/>
          <a:p>
            <a:fld id="{8E15ED7A-7D97-43EF-A7D1-975E9F0ACDAC}" type="slidenum">
              <a:rPr lang="da-DK" smtClean="0"/>
              <a:t>294</a:t>
            </a:fld>
            <a:endParaRPr lang="da-DK"/>
          </a:p>
        </p:txBody>
      </p:sp>
    </p:spTree>
    <p:extLst>
      <p:ext uri="{BB962C8B-B14F-4D97-AF65-F5344CB8AC3E}">
        <p14:creationId xmlns:p14="http://schemas.microsoft.com/office/powerpoint/2010/main" val="284940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MALE COERCION?</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a:bodyPr>
          <a:lstStyle/>
          <a:p>
            <a:pPr marL="514800" indent="-514350">
              <a:spcBef>
                <a:spcPts val="600"/>
              </a:spcBef>
              <a:buFont typeface="+mj-lt"/>
              <a:buAutoNum type="arabicPeriod" startAt="2"/>
            </a:pPr>
            <a:r>
              <a:rPr lang="en-US" dirty="0"/>
              <a:t>Or a combination of </a:t>
            </a:r>
            <a:r>
              <a:rPr lang="en-US" b="1" dirty="0"/>
              <a:t>male competition</a:t>
            </a:r>
            <a:r>
              <a:rPr lang="en-US" dirty="0"/>
              <a:t> and </a:t>
            </a:r>
            <a:r>
              <a:rPr lang="en-US" b="1" dirty="0"/>
              <a:t>male coercion</a:t>
            </a:r>
            <a:r>
              <a:rPr lang="en-US" dirty="0"/>
              <a:t> ― meaning that </a:t>
            </a:r>
          </a:p>
          <a:p>
            <a:pPr marL="514800" indent="0">
              <a:spcBef>
                <a:spcPts val="600"/>
              </a:spcBef>
              <a:buNone/>
            </a:pPr>
            <a:r>
              <a:rPr lang="en-US" dirty="0"/>
              <a:t>taller and stronger men were able to </a:t>
            </a:r>
          </a:p>
          <a:p>
            <a:pPr marL="972000" lvl="1" indent="-514350">
              <a:spcBef>
                <a:spcPts val="600"/>
              </a:spcBef>
              <a:buFont typeface="+mj-lt"/>
              <a:buAutoNum type="alphaLcPeriod"/>
            </a:pPr>
            <a:r>
              <a:rPr lang="en-US" sz="3200" b="1" dirty="0" smtClean="0"/>
              <a:t>prevent </a:t>
            </a:r>
            <a:r>
              <a:rPr lang="en-US" sz="3200" b="1" dirty="0"/>
              <a:t>smaller men</a:t>
            </a:r>
            <a:r>
              <a:rPr lang="en-US" sz="3200" dirty="0"/>
              <a:t> from mating, and to </a:t>
            </a:r>
          </a:p>
          <a:p>
            <a:pPr marL="972000" lvl="1" indent="-514350">
              <a:spcBef>
                <a:spcPts val="600"/>
              </a:spcBef>
              <a:buFont typeface="+mj-lt"/>
              <a:buAutoNum type="alphaLcPeriod"/>
            </a:pPr>
            <a:r>
              <a:rPr lang="en-US" sz="3200" b="1" dirty="0" smtClean="0"/>
              <a:t>force </a:t>
            </a:r>
            <a:r>
              <a:rPr lang="en-US" sz="3200" b="1" dirty="0"/>
              <a:t>women</a:t>
            </a:r>
            <a:r>
              <a:rPr lang="en-US" sz="3200" dirty="0"/>
              <a:t> to have sexual intercourse with them</a:t>
            </a:r>
            <a:r>
              <a:rPr lang="en-US" sz="3200" dirty="0" smtClean="0"/>
              <a:t>.</a:t>
            </a:r>
          </a:p>
          <a:p>
            <a:pPr marL="514800" lvl="1" indent="-457200">
              <a:spcBef>
                <a:spcPts val="600"/>
              </a:spcBef>
              <a:buNone/>
            </a:pPr>
            <a:r>
              <a:rPr lang="en-US" sz="3200" dirty="0" smtClean="0"/>
              <a:t>We know </a:t>
            </a:r>
            <a:r>
              <a:rPr lang="en-US" sz="3200" dirty="0"/>
              <a:t>the result </a:t>
            </a:r>
            <a:r>
              <a:rPr lang="en-US" sz="3200" dirty="0" smtClean="0"/>
              <a:t>― or: so we would like to think!</a:t>
            </a:r>
            <a:endParaRPr lang="en-US" sz="3200" dirty="0"/>
          </a:p>
        </p:txBody>
      </p:sp>
      <p:sp>
        <p:nvSpPr>
          <p:cNvPr id="4" name="Pladsholder til diasnummer 3"/>
          <p:cNvSpPr>
            <a:spLocks noGrp="1"/>
          </p:cNvSpPr>
          <p:nvPr>
            <p:ph type="sldNum" sz="quarter" idx="12"/>
          </p:nvPr>
        </p:nvSpPr>
        <p:spPr/>
        <p:txBody>
          <a:bodyPr/>
          <a:lstStyle/>
          <a:p>
            <a:fld id="{8E15ED7A-7D97-43EF-A7D1-975E9F0ACDAC}" type="slidenum">
              <a:rPr lang="da-DK" smtClean="0"/>
              <a:t>295</a:t>
            </a:fld>
            <a:endParaRPr lang="da-DK"/>
          </a:p>
        </p:txBody>
      </p:sp>
    </p:spTree>
    <p:extLst>
      <p:ext uri="{BB962C8B-B14F-4D97-AF65-F5344CB8AC3E}">
        <p14:creationId xmlns:p14="http://schemas.microsoft.com/office/powerpoint/2010/main" val="167174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t>296</a:t>
            </a:fld>
            <a:endParaRPr lang="da-DK"/>
          </a:p>
        </p:txBody>
      </p:sp>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033844"/>
            <a:ext cx="8213801" cy="5059452"/>
          </a:xfrm>
          <a:prstGeom prst="rect">
            <a:avLst/>
          </a:prstGeom>
        </p:spPr>
      </p:pic>
    </p:spTree>
    <p:extLst>
      <p:ext uri="{BB962C8B-B14F-4D97-AF65-F5344CB8AC3E}">
        <p14:creationId xmlns:p14="http://schemas.microsoft.com/office/powerpoint/2010/main" val="296056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LOWER VORTEX, LARGER SPREAD</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484784"/>
            <a:ext cx="8229600" cy="4752528"/>
          </a:xfrm>
        </p:spPr>
        <p:txBody>
          <a:bodyPr anchor="ctr">
            <a:normAutofit fontScale="92500"/>
          </a:bodyPr>
          <a:lstStyle/>
          <a:p>
            <a:pPr marL="342000" indent="-457200">
              <a:spcBef>
                <a:spcPts val="600"/>
              </a:spcBef>
              <a:buNone/>
            </a:pPr>
            <a:r>
              <a:rPr lang="en-US" dirty="0"/>
              <a:t>But if you take another look at the chart you just saw, you may notice an apparent as well as a less conspicuous difference:</a:t>
            </a:r>
          </a:p>
          <a:p>
            <a:pPr>
              <a:spcBef>
                <a:spcPts val="600"/>
              </a:spcBef>
            </a:pPr>
            <a:r>
              <a:rPr lang="en-US" dirty="0"/>
              <a:t>The 12 cm distance on the horizontal axis between the </a:t>
            </a:r>
            <a:r>
              <a:rPr lang="en-US" dirty="0" smtClean="0"/>
              <a:t>average values of </a:t>
            </a:r>
            <a:r>
              <a:rPr lang="en-US" dirty="0"/>
              <a:t>the </a:t>
            </a:r>
            <a:r>
              <a:rPr lang="en-US" dirty="0" smtClean="0"/>
              <a:t>height of women and men is hard to neglect ― but:</a:t>
            </a:r>
            <a:endParaRPr lang="en-US" dirty="0"/>
          </a:p>
          <a:p>
            <a:pPr>
              <a:spcBef>
                <a:spcPts val="600"/>
              </a:spcBef>
            </a:pPr>
            <a:r>
              <a:rPr lang="en-US" b="1" dirty="0" smtClean="0"/>
              <a:t>The </a:t>
            </a:r>
            <a:r>
              <a:rPr lang="en-US" b="1" dirty="0"/>
              <a:t>position on the vertical axis of the vortex of the bell curve for men is slightly lower</a:t>
            </a:r>
            <a:r>
              <a:rPr lang="en-US" dirty="0"/>
              <a:t> ― and</a:t>
            </a:r>
          </a:p>
          <a:p>
            <a:pPr>
              <a:spcBef>
                <a:spcPts val="600"/>
              </a:spcBef>
            </a:pPr>
            <a:r>
              <a:rPr lang="en-US" b="1" dirty="0" smtClean="0"/>
              <a:t>the </a:t>
            </a:r>
            <a:r>
              <a:rPr lang="en-US" b="1" dirty="0"/>
              <a:t>spread of the male distribution a bit wider</a:t>
            </a:r>
            <a:r>
              <a:rPr lang="en-US" b="1" dirty="0" smtClean="0"/>
              <a:t>!</a:t>
            </a:r>
            <a:endParaRPr lang="en-US" b="1" dirty="0"/>
          </a:p>
        </p:txBody>
      </p:sp>
      <p:sp>
        <p:nvSpPr>
          <p:cNvPr id="4" name="Pladsholder til diasnummer 3"/>
          <p:cNvSpPr>
            <a:spLocks noGrp="1"/>
          </p:cNvSpPr>
          <p:nvPr>
            <p:ph type="sldNum" sz="quarter" idx="12"/>
          </p:nvPr>
        </p:nvSpPr>
        <p:spPr/>
        <p:txBody>
          <a:bodyPr/>
          <a:lstStyle/>
          <a:p>
            <a:fld id="{8E15ED7A-7D97-43EF-A7D1-975E9F0ACDAC}" type="slidenum">
              <a:rPr lang="da-DK" smtClean="0"/>
              <a:t>297</a:t>
            </a:fld>
            <a:endParaRPr lang="da-DK"/>
          </a:p>
        </p:txBody>
      </p:sp>
    </p:spTree>
    <p:extLst>
      <p:ext uri="{BB962C8B-B14F-4D97-AF65-F5344CB8AC3E}">
        <p14:creationId xmlns:p14="http://schemas.microsoft.com/office/powerpoint/2010/main" val="429391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t>298</a:t>
            </a:fld>
            <a:endParaRPr lang="da-DK"/>
          </a:p>
        </p:txBody>
      </p:sp>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033844"/>
            <a:ext cx="8213801" cy="5059452"/>
          </a:xfrm>
          <a:prstGeom prst="rect">
            <a:avLst/>
          </a:prstGeom>
        </p:spPr>
      </p:pic>
    </p:spTree>
    <p:extLst>
      <p:ext uri="{BB962C8B-B14F-4D97-AF65-F5344CB8AC3E}">
        <p14:creationId xmlns:p14="http://schemas.microsoft.com/office/powerpoint/2010/main" val="54824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AVERAGE HEIGHTS</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lnSpcReduction="10000"/>
          </a:bodyPr>
          <a:lstStyle/>
          <a:p>
            <a:pPr marL="342000" indent="-457200">
              <a:spcBef>
                <a:spcPts val="600"/>
              </a:spcBef>
              <a:buNone/>
            </a:pPr>
            <a:r>
              <a:rPr lang="en-US" dirty="0"/>
              <a:t>According to OWD (Our World in Data), the current global mean height for men is 171 cm, versus 159 cm for women. In other words, the mean height of women is about 12 cm shorter than that of men.</a:t>
            </a:r>
          </a:p>
          <a:p>
            <a:pPr marL="342000" indent="-457200">
              <a:spcBef>
                <a:spcPts val="600"/>
              </a:spcBef>
              <a:buNone/>
            </a:pPr>
            <a:r>
              <a:rPr lang="en-US" dirty="0"/>
              <a:t>In Denmark, the current average height is </a:t>
            </a:r>
            <a:r>
              <a:rPr lang="en-US" dirty="0" smtClean="0"/>
              <a:t>about 167 </a:t>
            </a:r>
            <a:r>
              <a:rPr lang="en-US" dirty="0"/>
              <a:t>cm for women and about 181 for men (a 14 cm difference) ― making us one of the tallest nations on earth</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299</a:t>
            </a:fld>
            <a:endParaRPr lang="da-DK"/>
          </a:p>
        </p:txBody>
      </p:sp>
    </p:spTree>
    <p:extLst>
      <p:ext uri="{BB962C8B-B14F-4D97-AF65-F5344CB8AC3E}">
        <p14:creationId xmlns:p14="http://schemas.microsoft.com/office/powerpoint/2010/main" val="232652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smtClean="0">
                <a:latin typeface="Futura XBlk BT" panose="020B0903020204020204" pitchFamily="34" charset="0"/>
              </a:rPr>
              <a:t>OVERVIEW</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539552" y="1412776"/>
            <a:ext cx="8136904" cy="4713387"/>
          </a:xfrm>
        </p:spPr>
        <p:txBody>
          <a:bodyPr anchor="ctr"/>
          <a:lstStyle/>
          <a:p>
            <a:pPr marL="514350" lvl="0" indent="-514350">
              <a:spcBef>
                <a:spcPts val="0"/>
              </a:spcBef>
              <a:buFont typeface="+mj-lt"/>
              <a:buAutoNum type="arabicPeriod"/>
            </a:pPr>
            <a:r>
              <a:rPr lang="en-US" dirty="0" smtClean="0">
                <a:solidFill>
                  <a:prstClr val="black"/>
                </a:solidFill>
              </a:rPr>
              <a:t>Summary</a:t>
            </a:r>
          </a:p>
          <a:p>
            <a:pPr marL="514350" lvl="0" indent="-514350">
              <a:spcBef>
                <a:spcPts val="1200"/>
              </a:spcBef>
              <a:buFont typeface="+mj-lt"/>
              <a:buAutoNum type="arabicPeriod"/>
            </a:pPr>
            <a:r>
              <a:rPr lang="en-US" dirty="0" smtClean="0">
                <a:solidFill>
                  <a:prstClr val="black"/>
                </a:solidFill>
              </a:rPr>
              <a:t>“Massive modularity” and beyond</a:t>
            </a:r>
            <a:endParaRPr lang="en-US" dirty="0">
              <a:solidFill>
                <a:prstClr val="black"/>
              </a:solidFill>
            </a:endParaRPr>
          </a:p>
          <a:p>
            <a:pPr marL="514350" lvl="0" indent="-514350">
              <a:spcBef>
                <a:spcPts val="1200"/>
              </a:spcBef>
              <a:buFont typeface="+mj-lt"/>
              <a:buAutoNum type="arabicPeriod" startAt="3"/>
            </a:pPr>
            <a:r>
              <a:rPr lang="en-US" dirty="0" smtClean="0">
                <a:solidFill>
                  <a:prstClr val="black"/>
                </a:solidFill>
              </a:rPr>
              <a:t>Varieties of causation &amp; explanation</a:t>
            </a:r>
          </a:p>
          <a:p>
            <a:pPr marL="514800" lvl="0" indent="0">
              <a:spcBef>
                <a:spcPts val="0"/>
              </a:spcBef>
              <a:buNone/>
            </a:pPr>
            <a:r>
              <a:rPr lang="en-US" dirty="0">
                <a:solidFill>
                  <a:prstClr val="black"/>
                </a:solidFill>
              </a:rPr>
              <a:t>(particularly “proximate” </a:t>
            </a:r>
            <a:r>
              <a:rPr lang="en-US" dirty="0" smtClean="0">
                <a:solidFill>
                  <a:prstClr val="black"/>
                </a:solidFill>
              </a:rPr>
              <a:t>versus “ultimate”)</a:t>
            </a:r>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3</a:t>
            </a:fld>
            <a:endParaRPr lang="da-DK">
              <a:solidFill>
                <a:prstClr val="black">
                  <a:tint val="75000"/>
                </a:prstClr>
              </a:solidFill>
            </a:endParaRPr>
          </a:p>
        </p:txBody>
      </p:sp>
    </p:spTree>
    <p:extLst>
      <p:ext uri="{BB962C8B-B14F-4D97-AF65-F5344CB8AC3E}">
        <p14:creationId xmlns:p14="http://schemas.microsoft.com/office/powerpoint/2010/main" val="40329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t>30</a:t>
            </a:fld>
            <a:endParaRPr lang="da-DK" dirty="0"/>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1784578"/>
            <a:ext cx="6552728" cy="3680449"/>
          </a:xfrm>
          <a:prstGeom prst="rect">
            <a:avLst/>
          </a:prstGeom>
        </p:spPr>
      </p:pic>
    </p:spTree>
    <p:extLst>
      <p:ext uri="{BB962C8B-B14F-4D97-AF65-F5344CB8AC3E}">
        <p14:creationId xmlns:p14="http://schemas.microsoft.com/office/powerpoint/2010/main" val="2926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697 QTL GENES FOR HEIGHT</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a:t>So much for the </a:t>
            </a:r>
            <a:r>
              <a:rPr lang="en-US" b="1" dirty="0"/>
              <a:t>ultimate</a:t>
            </a:r>
            <a:r>
              <a:rPr lang="en-US" dirty="0"/>
              <a:t> explanation.</a:t>
            </a:r>
          </a:p>
          <a:p>
            <a:pPr marL="342000" indent="-457200">
              <a:spcBef>
                <a:spcPts val="600"/>
              </a:spcBef>
              <a:buNone/>
            </a:pPr>
            <a:r>
              <a:rPr lang="en-US" dirty="0"/>
              <a:t>In case you wonder about the </a:t>
            </a:r>
            <a:r>
              <a:rPr lang="en-US" b="1" dirty="0"/>
              <a:t>proximate</a:t>
            </a:r>
            <a:r>
              <a:rPr lang="en-US" dirty="0"/>
              <a:t> </a:t>
            </a:r>
            <a:r>
              <a:rPr lang="en-US" dirty="0" smtClean="0"/>
              <a:t>cause, </a:t>
            </a:r>
          </a:p>
          <a:p>
            <a:pPr marL="342000" indent="0">
              <a:spcBef>
                <a:spcPts val="0"/>
              </a:spcBef>
              <a:buNone/>
            </a:pPr>
            <a:r>
              <a:rPr lang="en-US" dirty="0" smtClean="0"/>
              <a:t>I believe I have already mentioned that, </a:t>
            </a:r>
            <a:r>
              <a:rPr lang="en-US" b="1" dirty="0"/>
              <a:t>so far,</a:t>
            </a:r>
            <a:r>
              <a:rPr lang="en-US" dirty="0"/>
              <a:t> </a:t>
            </a:r>
            <a:endParaRPr lang="en-US" dirty="0" smtClean="0"/>
          </a:p>
          <a:p>
            <a:pPr marL="342000" indent="-457200">
              <a:spcBef>
                <a:spcPts val="600"/>
              </a:spcBef>
              <a:buNone/>
            </a:pPr>
            <a:r>
              <a:rPr lang="en-US" dirty="0" smtClean="0"/>
              <a:t>geneticists </a:t>
            </a:r>
            <a:r>
              <a:rPr lang="en-US" dirty="0"/>
              <a:t>have identified some 697 genes that appear to be involved in the regulation of height</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300</a:t>
            </a:fld>
            <a:endParaRPr lang="da-DK">
              <a:solidFill>
                <a:prstClr val="black">
                  <a:tint val="75000"/>
                </a:prstClr>
              </a:solidFill>
            </a:endParaRPr>
          </a:p>
        </p:txBody>
      </p:sp>
    </p:spTree>
    <p:extLst>
      <p:ext uri="{BB962C8B-B14F-4D97-AF65-F5344CB8AC3E}">
        <p14:creationId xmlns:p14="http://schemas.microsoft.com/office/powerpoint/2010/main" val="299903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ANOTHER GENDER DIFFERENCE SHOWS THE REVERSE PATTERN</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484784"/>
            <a:ext cx="8229600" cy="4824536"/>
          </a:xfrm>
        </p:spPr>
        <p:txBody>
          <a:bodyPr anchor="ctr">
            <a:normAutofit/>
          </a:bodyPr>
          <a:lstStyle/>
          <a:p>
            <a:pPr marL="342000" indent="-457200">
              <a:spcBef>
                <a:spcPts val="600"/>
              </a:spcBef>
              <a:buNone/>
            </a:pPr>
            <a:r>
              <a:rPr lang="en-US" dirty="0"/>
              <a:t>So, </a:t>
            </a:r>
            <a:r>
              <a:rPr lang="en-US" dirty="0" smtClean="0"/>
              <a:t>gender </a:t>
            </a:r>
            <a:r>
              <a:rPr lang="en-US" dirty="0"/>
              <a:t>differences in human height consist </a:t>
            </a:r>
            <a:r>
              <a:rPr lang="en-US" dirty="0" smtClean="0"/>
              <a:t>of: </a:t>
            </a:r>
            <a:r>
              <a:rPr lang="en-US" dirty="0"/>
              <a:t>a marked difference in </a:t>
            </a:r>
            <a:r>
              <a:rPr lang="en-US" dirty="0" smtClean="0"/>
              <a:t>average + </a:t>
            </a:r>
            <a:r>
              <a:rPr lang="en-US" dirty="0"/>
              <a:t>a less conspicuous difference in spread.</a:t>
            </a:r>
          </a:p>
          <a:p>
            <a:pPr marL="342000" indent="-457200">
              <a:spcBef>
                <a:spcPts val="600"/>
              </a:spcBef>
              <a:buNone/>
            </a:pPr>
            <a:r>
              <a:rPr lang="en-US" dirty="0"/>
              <a:t>But we have statistical data for </a:t>
            </a:r>
            <a:r>
              <a:rPr lang="en-US" b="1" dirty="0"/>
              <a:t>another</a:t>
            </a:r>
            <a:r>
              <a:rPr lang="en-US" dirty="0"/>
              <a:t> human gender difference for which we know the </a:t>
            </a:r>
            <a:r>
              <a:rPr lang="en-US" b="1" dirty="0"/>
              <a:t>empirical pattern</a:t>
            </a:r>
            <a:r>
              <a:rPr lang="en-US" dirty="0"/>
              <a:t> to be </a:t>
            </a:r>
            <a:r>
              <a:rPr lang="en-US" b="1" dirty="0"/>
              <a:t>the reverse:</a:t>
            </a:r>
            <a:r>
              <a:rPr lang="en-US" dirty="0"/>
              <a:t> </a:t>
            </a:r>
            <a:r>
              <a:rPr lang="en-US" dirty="0" smtClean="0"/>
              <a:t>a </a:t>
            </a:r>
            <a:r>
              <a:rPr lang="en-US" b="1" dirty="0" smtClean="0"/>
              <a:t>conspicuous </a:t>
            </a:r>
            <a:r>
              <a:rPr lang="en-US" b="1" dirty="0"/>
              <a:t>difference in spread,</a:t>
            </a:r>
            <a:r>
              <a:rPr lang="en-US" dirty="0"/>
              <a:t> </a:t>
            </a:r>
            <a:r>
              <a:rPr lang="en-US" dirty="0" smtClean="0"/>
              <a:t>but </a:t>
            </a:r>
            <a:r>
              <a:rPr lang="en-US" b="1" dirty="0" smtClean="0"/>
              <a:t>no</a:t>
            </a:r>
            <a:r>
              <a:rPr lang="en-US" dirty="0" smtClean="0"/>
              <a:t> </a:t>
            </a:r>
            <a:r>
              <a:rPr lang="en-US" dirty="0"/>
              <a:t>(or </a:t>
            </a:r>
            <a:r>
              <a:rPr lang="en-US" dirty="0" smtClean="0"/>
              <a:t>a very small) </a:t>
            </a:r>
            <a:r>
              <a:rPr lang="en-US" b="1" dirty="0"/>
              <a:t>difference in </a:t>
            </a:r>
            <a:r>
              <a:rPr lang="en-US" b="1" dirty="0" smtClean="0"/>
              <a:t>average …</a:t>
            </a:r>
            <a:endParaRPr lang="en-US" b="1" dirty="0"/>
          </a:p>
        </p:txBody>
      </p:sp>
      <p:sp>
        <p:nvSpPr>
          <p:cNvPr id="4" name="Pladsholder til diasnummer 3"/>
          <p:cNvSpPr>
            <a:spLocks noGrp="1"/>
          </p:cNvSpPr>
          <p:nvPr>
            <p:ph type="sldNum" sz="quarter" idx="12"/>
          </p:nvPr>
        </p:nvSpPr>
        <p:spPr/>
        <p:txBody>
          <a:bodyPr/>
          <a:lstStyle/>
          <a:p>
            <a:fld id="{8E15ED7A-7D97-43EF-A7D1-975E9F0ACDAC}" type="slidenum">
              <a:rPr lang="da-DK" smtClean="0"/>
              <a:t>301</a:t>
            </a:fld>
            <a:endParaRPr lang="da-DK"/>
          </a:p>
        </p:txBody>
      </p:sp>
    </p:spTree>
    <p:extLst>
      <p:ext uri="{BB962C8B-B14F-4D97-AF65-F5344CB8AC3E}">
        <p14:creationId xmlns:p14="http://schemas.microsoft.com/office/powerpoint/2010/main" val="378266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ANOTHER GENDER DIFFERENCE SHOWS THE REVERSE PATTERN</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smtClean="0"/>
              <a:t>… and </a:t>
            </a:r>
            <a:r>
              <a:rPr lang="en-US" dirty="0"/>
              <a:t>for which </a:t>
            </a:r>
            <a:r>
              <a:rPr lang="en-US" dirty="0" smtClean="0"/>
              <a:t>answering the </a:t>
            </a:r>
            <a:r>
              <a:rPr lang="en-US" b="1" dirty="0"/>
              <a:t>proximate</a:t>
            </a:r>
            <a:r>
              <a:rPr lang="en-US" dirty="0"/>
              <a:t> </a:t>
            </a:r>
            <a:r>
              <a:rPr lang="en-US" dirty="0" smtClean="0"/>
              <a:t>(i.e., genetic) “why” </a:t>
            </a:r>
            <a:r>
              <a:rPr lang="en-US" dirty="0"/>
              <a:t>question appears </a:t>
            </a:r>
            <a:r>
              <a:rPr lang="en-US" b="1" dirty="0"/>
              <a:t>feasible</a:t>
            </a:r>
            <a:r>
              <a:rPr lang="en-US" dirty="0"/>
              <a:t> ―</a:t>
            </a:r>
          </a:p>
          <a:p>
            <a:pPr marL="342000" indent="-457200">
              <a:spcBef>
                <a:spcPts val="600"/>
              </a:spcBef>
              <a:buNone/>
            </a:pPr>
            <a:r>
              <a:rPr lang="en-US" dirty="0"/>
              <a:t>while it seems </a:t>
            </a:r>
            <a:r>
              <a:rPr lang="en-US" dirty="0" smtClean="0"/>
              <a:t>rather </a:t>
            </a:r>
            <a:r>
              <a:rPr lang="en-US" b="1" dirty="0"/>
              <a:t>difficult</a:t>
            </a:r>
            <a:r>
              <a:rPr lang="en-US" dirty="0"/>
              <a:t> to answer the </a:t>
            </a:r>
            <a:r>
              <a:rPr lang="en-US" b="1" dirty="0"/>
              <a:t>ultimate</a:t>
            </a:r>
            <a:r>
              <a:rPr lang="en-US" dirty="0"/>
              <a:t> </a:t>
            </a:r>
            <a:r>
              <a:rPr lang="en-US" dirty="0" smtClean="0"/>
              <a:t>(natural or sexual selection based?) ditto.</a:t>
            </a:r>
          </a:p>
          <a:p>
            <a:pPr marL="324000" indent="-457200" algn="r">
              <a:spcBef>
                <a:spcPts val="0"/>
              </a:spcBef>
              <a:buNone/>
            </a:pPr>
            <a:r>
              <a:rPr lang="en-US" dirty="0" smtClean="0">
                <a:solidFill>
                  <a:srgbClr val="FF0000"/>
                </a:solidFill>
                <a:sym typeface="Wingdings" panose="05000000000000000000" pitchFamily="2" charset="2"/>
              </a:rPr>
              <a:t></a:t>
            </a:r>
            <a:endParaRPr lang="en-US" dirty="0">
              <a:solidFill>
                <a:srgbClr val="FF0000"/>
              </a:solidFill>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t>302</a:t>
            </a:fld>
            <a:endParaRPr lang="da-DK"/>
          </a:p>
        </p:txBody>
      </p:sp>
    </p:spTree>
    <p:extLst>
      <p:ext uri="{BB962C8B-B14F-4D97-AF65-F5344CB8AC3E}">
        <p14:creationId xmlns:p14="http://schemas.microsoft.com/office/powerpoint/2010/main" val="60497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80">
                                          <p:stCondLst>
                                            <p:cond delay="0"/>
                                          </p:stCondLst>
                                        </p:cTn>
                                        <p:tgtEl>
                                          <p:spTgt spid="3">
                                            <p:txEl>
                                              <p:pRg st="2" end="2"/>
                                            </p:txEl>
                                          </p:spTgt>
                                        </p:tgtEl>
                                      </p:cBhvr>
                                    </p:animEffect>
                                    <p:anim calcmode="lin" valueType="num">
                                      <p:cBhvr>
                                        <p:cTn id="1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xEl>
                                              <p:pRg st="2" end="2"/>
                                            </p:txEl>
                                          </p:spTgt>
                                        </p:tgtEl>
                                      </p:cBhvr>
                                      <p:to x="100000" y="60000"/>
                                    </p:animScale>
                                    <p:animScale>
                                      <p:cBhvr>
                                        <p:cTn id="22" dur="166" decel="50000">
                                          <p:stCondLst>
                                            <p:cond delay="676"/>
                                          </p:stCondLst>
                                        </p:cTn>
                                        <p:tgtEl>
                                          <p:spTgt spid="3">
                                            <p:txEl>
                                              <p:pRg st="2" end="2"/>
                                            </p:txEl>
                                          </p:spTgt>
                                        </p:tgtEl>
                                      </p:cBhvr>
                                      <p:to x="100000" y="100000"/>
                                    </p:animScale>
                                    <p:animScale>
                                      <p:cBhvr>
                                        <p:cTn id="23" dur="26">
                                          <p:stCondLst>
                                            <p:cond delay="1312"/>
                                          </p:stCondLst>
                                        </p:cTn>
                                        <p:tgtEl>
                                          <p:spTgt spid="3">
                                            <p:txEl>
                                              <p:pRg st="2" end="2"/>
                                            </p:txEl>
                                          </p:spTgt>
                                        </p:tgtEl>
                                      </p:cBhvr>
                                      <p:to x="100000" y="80000"/>
                                    </p:animScale>
                                    <p:animScale>
                                      <p:cBhvr>
                                        <p:cTn id="24" dur="166" decel="50000">
                                          <p:stCondLst>
                                            <p:cond delay="1338"/>
                                          </p:stCondLst>
                                        </p:cTn>
                                        <p:tgtEl>
                                          <p:spTgt spid="3">
                                            <p:txEl>
                                              <p:pRg st="2" end="2"/>
                                            </p:txEl>
                                          </p:spTgt>
                                        </p:tgtEl>
                                      </p:cBhvr>
                                      <p:to x="100000" y="100000"/>
                                    </p:animScale>
                                    <p:animScale>
                                      <p:cBhvr>
                                        <p:cTn id="25" dur="26">
                                          <p:stCondLst>
                                            <p:cond delay="1642"/>
                                          </p:stCondLst>
                                        </p:cTn>
                                        <p:tgtEl>
                                          <p:spTgt spid="3">
                                            <p:txEl>
                                              <p:pRg st="2" end="2"/>
                                            </p:txEl>
                                          </p:spTgt>
                                        </p:tgtEl>
                                      </p:cBhvr>
                                      <p:to x="100000" y="90000"/>
                                    </p:animScale>
                                    <p:animScale>
                                      <p:cBhvr>
                                        <p:cTn id="26" dur="166" decel="50000">
                                          <p:stCondLst>
                                            <p:cond delay="1668"/>
                                          </p:stCondLst>
                                        </p:cTn>
                                        <p:tgtEl>
                                          <p:spTgt spid="3">
                                            <p:txEl>
                                              <p:pRg st="2" end="2"/>
                                            </p:txEl>
                                          </p:spTgt>
                                        </p:tgtEl>
                                      </p:cBhvr>
                                      <p:to x="100000" y="100000"/>
                                    </p:animScale>
                                    <p:animScale>
                                      <p:cBhvr>
                                        <p:cTn id="27" dur="26">
                                          <p:stCondLst>
                                            <p:cond delay="1808"/>
                                          </p:stCondLst>
                                        </p:cTn>
                                        <p:tgtEl>
                                          <p:spTgt spid="3">
                                            <p:txEl>
                                              <p:pRg st="2" end="2"/>
                                            </p:txEl>
                                          </p:spTgt>
                                        </p:tgtEl>
                                      </p:cBhvr>
                                      <p:to x="100000" y="95000"/>
                                    </p:animScale>
                                    <p:animScale>
                                      <p:cBhvr>
                                        <p:cTn id="28"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pPr>
              <a:defRPr/>
            </a:pPr>
            <a:fld id="{B88DD634-1C4F-4A09-9702-AFB5D6F9821E}" type="slidenum">
              <a:rPr lang="da-DK" smtClean="0">
                <a:solidFill>
                  <a:prstClr val="black">
                    <a:tint val="75000"/>
                  </a:prstClr>
                </a:solidFill>
              </a:rPr>
              <a:pPr>
                <a:defRPr/>
              </a:pPr>
              <a:t>303</a:t>
            </a:fld>
            <a:endParaRPr lang="da-DK" dirty="0">
              <a:solidFill>
                <a:prstClr val="black">
                  <a:tint val="75000"/>
                </a:prstClr>
              </a:solidFill>
            </a:endParaRPr>
          </a:p>
        </p:txBody>
      </p:sp>
      <p:sp>
        <p:nvSpPr>
          <p:cNvPr id="3" name="Tekstboks 2"/>
          <p:cNvSpPr txBox="1"/>
          <p:nvPr/>
        </p:nvSpPr>
        <p:spPr>
          <a:xfrm>
            <a:off x="935741" y="2636912"/>
            <a:ext cx="7200800" cy="1569660"/>
          </a:xfrm>
          <a:prstGeom prst="rect">
            <a:avLst/>
          </a:prstGeom>
          <a:noFill/>
        </p:spPr>
        <p:txBody>
          <a:bodyPr wrap="square" rtlCol="0" anchor="ctr">
            <a:spAutoFit/>
          </a:bodyPr>
          <a:lstStyle/>
          <a:p>
            <a:pPr algn="ctr"/>
            <a:r>
              <a:rPr lang="da-DK" sz="9600" dirty="0" smtClean="0">
                <a:latin typeface="Futura Extra Black BT" panose="020B0903020204020204" pitchFamily="34" charset="0"/>
              </a:rPr>
              <a:t>IQ</a:t>
            </a:r>
            <a:endParaRPr lang="da-DK" sz="9600" dirty="0">
              <a:latin typeface="Futura Extra Black BT" panose="020B0903020204020204" pitchFamily="34" charset="0"/>
            </a:endParaRPr>
          </a:p>
        </p:txBody>
      </p:sp>
    </p:spTree>
    <p:extLst>
      <p:ext uri="{BB962C8B-B14F-4D97-AF65-F5344CB8AC3E}">
        <p14:creationId xmlns:p14="http://schemas.microsoft.com/office/powerpoint/2010/main" val="270070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274638"/>
            <a:ext cx="8856984" cy="1143000"/>
          </a:xfrm>
        </p:spPr>
        <p:txBody>
          <a:bodyPr>
            <a:normAutofit/>
          </a:bodyPr>
          <a:lstStyle/>
          <a:p>
            <a:r>
              <a:rPr lang="da-DK" b="1" dirty="0">
                <a:solidFill>
                  <a:prstClr val="black"/>
                </a:solidFill>
              </a:rPr>
              <a:t>♀</a:t>
            </a:r>
            <a:r>
              <a:rPr lang="da-DK" sz="4000" dirty="0">
                <a:solidFill>
                  <a:prstClr val="black"/>
                </a:solidFill>
              </a:rPr>
              <a:t> </a:t>
            </a:r>
            <a:r>
              <a:rPr lang="da-DK" sz="4000" i="1" dirty="0">
                <a:solidFill>
                  <a:prstClr val="black"/>
                </a:solidFill>
                <a:latin typeface="Garamond" panose="02020404030301010803" pitchFamily="18" charset="0"/>
              </a:rPr>
              <a:t>&amp;</a:t>
            </a:r>
            <a:r>
              <a:rPr lang="da-DK" sz="4000" dirty="0">
                <a:solidFill>
                  <a:prstClr val="black"/>
                </a:solidFill>
              </a:rPr>
              <a:t> </a:t>
            </a:r>
            <a:r>
              <a:rPr lang="da-DK" b="1" dirty="0">
                <a:solidFill>
                  <a:prstClr val="black"/>
                </a:solidFill>
              </a:rPr>
              <a:t>♂</a:t>
            </a:r>
            <a:r>
              <a:rPr lang="da-DK" sz="4000" dirty="0">
                <a:solidFill>
                  <a:prstClr val="black"/>
                </a:solidFill>
              </a:rPr>
              <a:t> </a:t>
            </a:r>
            <a:r>
              <a:rPr lang="da-DK" sz="4000" i="1" dirty="0">
                <a:solidFill>
                  <a:prstClr val="black"/>
                </a:solidFill>
                <a:latin typeface="Garamond" panose="02020404030301010803" pitchFamily="18" charset="0"/>
              </a:rPr>
              <a:t>&amp;</a:t>
            </a:r>
            <a:r>
              <a:rPr lang="da-DK" sz="4000" dirty="0">
                <a:solidFill>
                  <a:prstClr val="black"/>
                </a:solidFill>
              </a:rPr>
              <a:t> </a:t>
            </a:r>
            <a:r>
              <a:rPr lang="da-DK" sz="2900" dirty="0" smtClean="0">
                <a:solidFill>
                  <a:prstClr val="black"/>
                </a:solidFill>
                <a:latin typeface="Futura Extra Black BT" panose="020B0903020204020204" pitchFamily="34" charset="0"/>
              </a:rPr>
              <a:t>IQ (1)</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smtClean="0"/>
              <a:t>We </a:t>
            </a:r>
            <a:r>
              <a:rPr lang="en-US" dirty="0"/>
              <a:t>have </a:t>
            </a:r>
            <a:r>
              <a:rPr lang="en-US" dirty="0" smtClean="0"/>
              <a:t>a great deal of </a:t>
            </a:r>
            <a:r>
              <a:rPr lang="en-US" dirty="0"/>
              <a:t>evidence to suggest that </a:t>
            </a:r>
            <a:r>
              <a:rPr lang="en-US" dirty="0" smtClean="0"/>
              <a:t>while </a:t>
            </a:r>
            <a:endParaRPr lang="en-US" dirty="0"/>
          </a:p>
          <a:p>
            <a:pPr>
              <a:spcBef>
                <a:spcPts val="600"/>
              </a:spcBef>
            </a:pPr>
            <a:r>
              <a:rPr lang="en-US" dirty="0"/>
              <a:t>the </a:t>
            </a:r>
            <a:r>
              <a:rPr lang="en-US" b="1" dirty="0"/>
              <a:t>average</a:t>
            </a:r>
            <a:r>
              <a:rPr lang="en-US" dirty="0"/>
              <a:t> </a:t>
            </a:r>
            <a:r>
              <a:rPr lang="en-US" b="1" dirty="0" smtClean="0"/>
              <a:t>IQ </a:t>
            </a:r>
            <a:r>
              <a:rPr lang="en-US" b="1" dirty="0"/>
              <a:t>scores</a:t>
            </a:r>
            <a:r>
              <a:rPr lang="en-US" dirty="0"/>
              <a:t> for women and men </a:t>
            </a:r>
            <a:r>
              <a:rPr lang="en-US" dirty="0" smtClean="0"/>
              <a:t>probably are </a:t>
            </a:r>
            <a:r>
              <a:rPr lang="en-US" b="1" dirty="0"/>
              <a:t>roughly the same,</a:t>
            </a:r>
            <a:r>
              <a:rPr lang="en-US" dirty="0"/>
              <a:t> </a:t>
            </a:r>
          </a:p>
          <a:p>
            <a:pPr>
              <a:spcBef>
                <a:spcPts val="600"/>
              </a:spcBef>
            </a:pPr>
            <a:r>
              <a:rPr lang="en-US" dirty="0"/>
              <a:t>the sub-population of </a:t>
            </a:r>
            <a:r>
              <a:rPr lang="en-US" b="1" dirty="0"/>
              <a:t>men</a:t>
            </a:r>
            <a:r>
              <a:rPr lang="en-US" dirty="0"/>
              <a:t> appear to evince a </a:t>
            </a:r>
            <a:r>
              <a:rPr lang="en-US" b="1" dirty="0" smtClean="0"/>
              <a:t>larger spread</a:t>
            </a:r>
            <a:r>
              <a:rPr lang="en-US" dirty="0" smtClean="0"/>
              <a:t>.</a:t>
            </a:r>
          </a:p>
        </p:txBody>
      </p:sp>
      <p:sp>
        <p:nvSpPr>
          <p:cNvPr id="4" name="Pladsholder til diasnummer 3"/>
          <p:cNvSpPr>
            <a:spLocks noGrp="1"/>
          </p:cNvSpPr>
          <p:nvPr>
            <p:ph type="sldNum" sz="quarter" idx="12"/>
          </p:nvPr>
        </p:nvSpPr>
        <p:spPr/>
        <p:txBody>
          <a:bodyPr/>
          <a:lstStyle/>
          <a:p>
            <a:fld id="{8E15ED7A-7D97-43EF-A7D1-975E9F0ACDAC}" type="slidenum">
              <a:rPr lang="da-DK" smtClean="0"/>
              <a:t>304</a:t>
            </a:fld>
            <a:endParaRPr lang="da-DK"/>
          </a:p>
        </p:txBody>
      </p:sp>
    </p:spTree>
    <p:extLst>
      <p:ext uri="{BB962C8B-B14F-4D97-AF65-F5344CB8AC3E}">
        <p14:creationId xmlns:p14="http://schemas.microsoft.com/office/powerpoint/2010/main" val="278204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t>305</a:t>
            </a:fld>
            <a:endParaRPr lang="da-DK"/>
          </a:p>
        </p:txBody>
      </p:sp>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038" y="836712"/>
            <a:ext cx="7574386" cy="5370040"/>
          </a:xfrm>
          <a:prstGeom prst="rect">
            <a:avLst/>
          </a:prstGeom>
        </p:spPr>
      </p:pic>
    </p:spTree>
    <p:extLst>
      <p:ext uri="{BB962C8B-B14F-4D97-AF65-F5344CB8AC3E}">
        <p14:creationId xmlns:p14="http://schemas.microsoft.com/office/powerpoint/2010/main" val="388285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274638"/>
            <a:ext cx="8856984" cy="1143000"/>
          </a:xfrm>
        </p:spPr>
        <p:txBody>
          <a:bodyPr>
            <a:normAutofit/>
          </a:bodyPr>
          <a:lstStyle/>
          <a:p>
            <a:r>
              <a:rPr lang="da-DK" dirty="0">
                <a:solidFill>
                  <a:prstClr val="black"/>
                </a:solidFill>
              </a:rPr>
              <a:t>♀</a:t>
            </a:r>
            <a:r>
              <a:rPr lang="da-DK" sz="4000" dirty="0">
                <a:solidFill>
                  <a:prstClr val="black"/>
                </a:solidFill>
              </a:rPr>
              <a:t> </a:t>
            </a:r>
            <a:r>
              <a:rPr lang="da-DK" sz="4000" i="1" dirty="0">
                <a:solidFill>
                  <a:prstClr val="black"/>
                </a:solidFill>
                <a:latin typeface="Garamond" panose="02020404030301010803" pitchFamily="18" charset="0"/>
              </a:rPr>
              <a:t>&amp;</a:t>
            </a:r>
            <a:r>
              <a:rPr lang="da-DK" sz="4000" dirty="0">
                <a:solidFill>
                  <a:prstClr val="black"/>
                </a:solidFill>
              </a:rPr>
              <a:t> </a:t>
            </a:r>
            <a:r>
              <a:rPr lang="da-DK" dirty="0">
                <a:solidFill>
                  <a:prstClr val="black"/>
                </a:solidFill>
              </a:rPr>
              <a:t>♂</a:t>
            </a:r>
            <a:r>
              <a:rPr lang="da-DK" sz="4000" dirty="0">
                <a:solidFill>
                  <a:prstClr val="black"/>
                </a:solidFill>
              </a:rPr>
              <a:t> </a:t>
            </a:r>
            <a:r>
              <a:rPr lang="da-DK" sz="4000" i="1" dirty="0">
                <a:solidFill>
                  <a:prstClr val="black"/>
                </a:solidFill>
                <a:latin typeface="Garamond" panose="02020404030301010803" pitchFamily="18" charset="0"/>
              </a:rPr>
              <a:t>&amp;</a:t>
            </a:r>
            <a:r>
              <a:rPr lang="da-DK" sz="4000" dirty="0">
                <a:solidFill>
                  <a:prstClr val="black"/>
                </a:solidFill>
              </a:rPr>
              <a:t> </a:t>
            </a:r>
            <a:r>
              <a:rPr lang="da-DK" sz="2900" dirty="0">
                <a:solidFill>
                  <a:prstClr val="black"/>
                </a:solidFill>
                <a:latin typeface="Futura Extra Black BT" panose="020B0903020204020204" pitchFamily="34" charset="0"/>
              </a:rPr>
              <a:t>IQ </a:t>
            </a:r>
            <a:r>
              <a:rPr lang="da-DK" sz="2900" dirty="0" smtClean="0">
                <a:solidFill>
                  <a:prstClr val="black"/>
                </a:solidFill>
                <a:latin typeface="Futura Extra Black BT" panose="020B0903020204020204" pitchFamily="34" charset="0"/>
              </a:rPr>
              <a:t>(2)</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412776"/>
            <a:ext cx="8229600" cy="4896544"/>
          </a:xfrm>
        </p:spPr>
        <p:txBody>
          <a:bodyPr anchor="ctr">
            <a:normAutofit/>
          </a:bodyPr>
          <a:lstStyle/>
          <a:p>
            <a:pPr marL="342000" indent="-457200">
              <a:spcBef>
                <a:spcPts val="600"/>
              </a:spcBef>
              <a:buNone/>
            </a:pPr>
            <a:r>
              <a:rPr lang="en-US" dirty="0"/>
              <a:t>The </a:t>
            </a:r>
            <a:r>
              <a:rPr lang="en-US" dirty="0" smtClean="0"/>
              <a:t>(enormous) 1932 data </a:t>
            </a:r>
            <a:r>
              <a:rPr lang="en-US" dirty="0"/>
              <a:t>set </a:t>
            </a:r>
            <a:r>
              <a:rPr lang="en-US" b="1" dirty="0"/>
              <a:t>(N = </a:t>
            </a:r>
            <a:r>
              <a:rPr lang="en-US" b="1" dirty="0" smtClean="0"/>
              <a:t>87,498 Scottish eleven year olds, all born in 1921)</a:t>
            </a:r>
            <a:endParaRPr lang="en-US" b="1" dirty="0"/>
          </a:p>
          <a:p>
            <a:pPr marL="342000" indent="-457200">
              <a:spcBef>
                <a:spcPts val="600"/>
              </a:spcBef>
              <a:buNone/>
            </a:pPr>
            <a:r>
              <a:rPr lang="en-US" dirty="0" smtClean="0"/>
              <a:t>summarized </a:t>
            </a:r>
            <a:r>
              <a:rPr lang="en-US" dirty="0"/>
              <a:t>in the curves </a:t>
            </a:r>
            <a:r>
              <a:rPr lang="en-US" dirty="0" smtClean="0"/>
              <a:t>plotted onto </a:t>
            </a:r>
            <a:r>
              <a:rPr lang="en-US" dirty="0"/>
              <a:t>the coordinate </a:t>
            </a:r>
            <a:r>
              <a:rPr lang="en-US" dirty="0" smtClean="0"/>
              <a:t>system you just saw</a:t>
            </a:r>
            <a:endParaRPr lang="en-US" dirty="0"/>
          </a:p>
          <a:p>
            <a:pPr marL="342000" indent="-457200">
              <a:spcBef>
                <a:spcPts val="600"/>
              </a:spcBef>
              <a:buNone/>
            </a:pPr>
            <a:r>
              <a:rPr lang="en-US" dirty="0"/>
              <a:t>may </a:t>
            </a:r>
            <a:r>
              <a:rPr lang="en-US" dirty="0" smtClean="0"/>
              <a:t>seem </a:t>
            </a:r>
            <a:r>
              <a:rPr lang="en-US" dirty="0"/>
              <a:t>an extreme </a:t>
            </a:r>
            <a:r>
              <a:rPr lang="en-US" b="1" dirty="0"/>
              <a:t>“outlier”</a:t>
            </a:r>
            <a:r>
              <a:rPr lang="en-US" dirty="0"/>
              <a:t> example ―</a:t>
            </a:r>
          </a:p>
          <a:p>
            <a:pPr marL="342000" indent="-457200">
              <a:spcBef>
                <a:spcPts val="600"/>
              </a:spcBef>
              <a:buNone/>
            </a:pPr>
            <a:r>
              <a:rPr lang="en-US" dirty="0"/>
              <a:t>but </a:t>
            </a:r>
            <a:r>
              <a:rPr lang="en-US" dirty="0" smtClean="0"/>
              <a:t>at least it </a:t>
            </a:r>
            <a:r>
              <a:rPr lang="en-US" dirty="0"/>
              <a:t>makes it </a:t>
            </a:r>
            <a:r>
              <a:rPr lang="en-US" dirty="0" smtClean="0"/>
              <a:t>hard to </a:t>
            </a:r>
            <a:r>
              <a:rPr lang="en-US" dirty="0"/>
              <a:t>overlook the general </a:t>
            </a:r>
            <a:r>
              <a:rPr lang="en-US" dirty="0" smtClean="0"/>
              <a:t>pattern!</a:t>
            </a:r>
          </a:p>
          <a:p>
            <a:pPr marL="342000" indent="-457200" algn="r">
              <a:spcBef>
                <a:spcPts val="0"/>
              </a:spcBef>
              <a:buNone/>
            </a:pPr>
            <a:r>
              <a:rPr lang="en-US" dirty="0" smtClean="0">
                <a:solidFill>
                  <a:srgbClr val="0070C0"/>
                </a:solidFill>
                <a:sym typeface="Wingdings" panose="05000000000000000000" pitchFamily="2" charset="2"/>
              </a:rPr>
              <a:t></a:t>
            </a:r>
            <a:endParaRPr lang="en-US" dirty="0">
              <a:solidFill>
                <a:srgbClr val="0070C0"/>
              </a:solidFill>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t>306</a:t>
            </a:fld>
            <a:endParaRPr lang="da-DK"/>
          </a:p>
        </p:txBody>
      </p:sp>
    </p:spTree>
    <p:extLst>
      <p:ext uri="{BB962C8B-B14F-4D97-AF65-F5344CB8AC3E}">
        <p14:creationId xmlns:p14="http://schemas.microsoft.com/office/powerpoint/2010/main" val="62317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6"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80">
                                          <p:stCondLst>
                                            <p:cond delay="0"/>
                                          </p:stCondLst>
                                        </p:cTn>
                                        <p:tgtEl>
                                          <p:spTgt spid="3">
                                            <p:txEl>
                                              <p:pRg st="4" end="4"/>
                                            </p:txEl>
                                          </p:spTgt>
                                        </p:tgtEl>
                                      </p:cBhvr>
                                    </p:animEffect>
                                    <p:anim calcmode="lin" valueType="num">
                                      <p:cBhvr>
                                        <p:cTn id="24"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4" end="4"/>
                                            </p:txEl>
                                          </p:spTgt>
                                        </p:tgtEl>
                                      </p:cBhvr>
                                      <p:to x="100000" y="60000"/>
                                    </p:animScale>
                                    <p:animScale>
                                      <p:cBhvr>
                                        <p:cTn id="30" dur="166" decel="50000">
                                          <p:stCondLst>
                                            <p:cond delay="676"/>
                                          </p:stCondLst>
                                        </p:cTn>
                                        <p:tgtEl>
                                          <p:spTgt spid="3">
                                            <p:txEl>
                                              <p:pRg st="4" end="4"/>
                                            </p:txEl>
                                          </p:spTgt>
                                        </p:tgtEl>
                                      </p:cBhvr>
                                      <p:to x="100000" y="100000"/>
                                    </p:animScale>
                                    <p:animScale>
                                      <p:cBhvr>
                                        <p:cTn id="31" dur="26">
                                          <p:stCondLst>
                                            <p:cond delay="1312"/>
                                          </p:stCondLst>
                                        </p:cTn>
                                        <p:tgtEl>
                                          <p:spTgt spid="3">
                                            <p:txEl>
                                              <p:pRg st="4" end="4"/>
                                            </p:txEl>
                                          </p:spTgt>
                                        </p:tgtEl>
                                      </p:cBhvr>
                                      <p:to x="100000" y="80000"/>
                                    </p:animScale>
                                    <p:animScale>
                                      <p:cBhvr>
                                        <p:cTn id="32" dur="166" decel="50000">
                                          <p:stCondLst>
                                            <p:cond delay="1338"/>
                                          </p:stCondLst>
                                        </p:cTn>
                                        <p:tgtEl>
                                          <p:spTgt spid="3">
                                            <p:txEl>
                                              <p:pRg st="4" end="4"/>
                                            </p:txEl>
                                          </p:spTgt>
                                        </p:tgtEl>
                                      </p:cBhvr>
                                      <p:to x="100000" y="100000"/>
                                    </p:animScale>
                                    <p:animScale>
                                      <p:cBhvr>
                                        <p:cTn id="33" dur="26">
                                          <p:stCondLst>
                                            <p:cond delay="1642"/>
                                          </p:stCondLst>
                                        </p:cTn>
                                        <p:tgtEl>
                                          <p:spTgt spid="3">
                                            <p:txEl>
                                              <p:pRg st="4" end="4"/>
                                            </p:txEl>
                                          </p:spTgt>
                                        </p:tgtEl>
                                      </p:cBhvr>
                                      <p:to x="100000" y="90000"/>
                                    </p:animScale>
                                    <p:animScale>
                                      <p:cBhvr>
                                        <p:cTn id="34" dur="166" decel="50000">
                                          <p:stCondLst>
                                            <p:cond delay="1668"/>
                                          </p:stCondLst>
                                        </p:cTn>
                                        <p:tgtEl>
                                          <p:spTgt spid="3">
                                            <p:txEl>
                                              <p:pRg st="4" end="4"/>
                                            </p:txEl>
                                          </p:spTgt>
                                        </p:tgtEl>
                                      </p:cBhvr>
                                      <p:to x="100000" y="100000"/>
                                    </p:animScale>
                                    <p:animScale>
                                      <p:cBhvr>
                                        <p:cTn id="35" dur="26">
                                          <p:stCondLst>
                                            <p:cond delay="1808"/>
                                          </p:stCondLst>
                                        </p:cTn>
                                        <p:tgtEl>
                                          <p:spTgt spid="3">
                                            <p:txEl>
                                              <p:pRg st="4" end="4"/>
                                            </p:txEl>
                                          </p:spTgt>
                                        </p:tgtEl>
                                      </p:cBhvr>
                                      <p:to x="100000" y="95000"/>
                                    </p:animScale>
                                    <p:animScale>
                                      <p:cBhvr>
                                        <p:cTn id="36"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t>307</a:t>
            </a:fld>
            <a:endParaRPr lang="da-DK"/>
          </a:p>
        </p:txBody>
      </p:sp>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038" y="836712"/>
            <a:ext cx="7574386" cy="5370040"/>
          </a:xfrm>
          <a:prstGeom prst="rect">
            <a:avLst/>
          </a:prstGeom>
        </p:spPr>
      </p:pic>
    </p:spTree>
    <p:extLst>
      <p:ext uri="{BB962C8B-B14F-4D97-AF65-F5344CB8AC3E}">
        <p14:creationId xmlns:p14="http://schemas.microsoft.com/office/powerpoint/2010/main" val="17019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t>308</a:t>
            </a:fld>
            <a:endParaRPr lang="da-DK"/>
          </a:p>
        </p:txBody>
      </p:sp>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9977" y="583128"/>
            <a:ext cx="4360255" cy="5942216"/>
          </a:xfrm>
          <a:prstGeom prst="rect">
            <a:avLst/>
          </a:prstGeom>
        </p:spPr>
      </p:pic>
    </p:spTree>
    <p:extLst>
      <p:ext uri="{BB962C8B-B14F-4D97-AF65-F5344CB8AC3E}">
        <p14:creationId xmlns:p14="http://schemas.microsoft.com/office/powerpoint/2010/main" val="359241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274638"/>
            <a:ext cx="8928992" cy="1143000"/>
          </a:xfrm>
        </p:spPr>
        <p:txBody>
          <a:bodyPr>
            <a:normAutofit fontScale="90000"/>
          </a:bodyPr>
          <a:lstStyle/>
          <a:p>
            <a:r>
              <a:rPr lang="da-DK" sz="3200" dirty="0" smtClean="0">
                <a:solidFill>
                  <a:prstClr val="black"/>
                </a:solidFill>
                <a:latin typeface="Futura Extra Black BT" panose="020B0903020204020204" pitchFamily="34" charset="0"/>
              </a:rPr>
              <a:t>EXPLAINING </a:t>
            </a:r>
            <a:br>
              <a:rPr lang="da-DK" sz="3200" dirty="0" smtClean="0">
                <a:solidFill>
                  <a:prstClr val="black"/>
                </a:solidFill>
                <a:latin typeface="Futura Extra Black BT" panose="020B0903020204020204" pitchFamily="34" charset="0"/>
              </a:rPr>
            </a:br>
            <a:r>
              <a:rPr lang="da-DK" sz="3200" dirty="0" smtClean="0">
                <a:solidFill>
                  <a:prstClr val="black"/>
                </a:solidFill>
                <a:latin typeface="Futura Extra Black BT" panose="020B0903020204020204" pitchFamily="34" charset="0"/>
              </a:rPr>
              <a:t>SAME-SIZE AVERAGE IQ IN </a:t>
            </a:r>
            <a:r>
              <a:rPr lang="da-DK" sz="4900" dirty="0" smtClean="0"/>
              <a:t>♀</a:t>
            </a:r>
            <a:r>
              <a:rPr lang="da-DK" dirty="0" smtClean="0"/>
              <a:t> </a:t>
            </a:r>
            <a:r>
              <a:rPr lang="da-DK" i="1" dirty="0">
                <a:latin typeface="Garamond" panose="02020404030301010803" pitchFamily="18" charset="0"/>
              </a:rPr>
              <a:t>&amp;</a:t>
            </a:r>
            <a:r>
              <a:rPr lang="da-DK" dirty="0"/>
              <a:t> </a:t>
            </a:r>
            <a:r>
              <a:rPr lang="da-DK" sz="4900" dirty="0" smtClean="0"/>
              <a:t>♂</a:t>
            </a:r>
            <a:r>
              <a:rPr lang="da-DK" sz="3600" dirty="0" smtClean="0">
                <a:latin typeface="Futura Extra Black BT" panose="020B0903020204020204" pitchFamily="34" charset="0"/>
              </a:rPr>
              <a:t> (1)</a:t>
            </a:r>
            <a:endParaRPr lang="da-DK" sz="36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lnSpcReduction="10000"/>
          </a:bodyPr>
          <a:lstStyle/>
          <a:p>
            <a:pPr marL="342000" indent="-457200">
              <a:spcBef>
                <a:spcPts val="600"/>
              </a:spcBef>
              <a:buNone/>
            </a:pPr>
            <a:r>
              <a:rPr lang="en-US" dirty="0"/>
              <a:t>Assuming it is correct </a:t>
            </a:r>
            <a:r>
              <a:rPr lang="en-US" b="1" dirty="0"/>
              <a:t>that</a:t>
            </a:r>
            <a:r>
              <a:rPr lang="en-US" dirty="0"/>
              <a:t> there is no gender difference in size of </a:t>
            </a:r>
            <a:r>
              <a:rPr lang="en-US" b="1" dirty="0"/>
              <a:t>average</a:t>
            </a:r>
            <a:r>
              <a:rPr lang="en-US" dirty="0"/>
              <a:t> IQ</a:t>
            </a:r>
          </a:p>
          <a:p>
            <a:pPr marL="342000" indent="-457200">
              <a:spcBef>
                <a:spcPts val="600"/>
              </a:spcBef>
              <a:buNone/>
            </a:pPr>
            <a:r>
              <a:rPr lang="en-US" dirty="0"/>
              <a:t>(or that it </a:t>
            </a:r>
            <a:r>
              <a:rPr lang="en-US" dirty="0" smtClean="0"/>
              <a:t>amounts </a:t>
            </a:r>
            <a:r>
              <a:rPr lang="en-US" dirty="0"/>
              <a:t>to </a:t>
            </a:r>
            <a:r>
              <a:rPr lang="en-US" dirty="0" smtClean="0"/>
              <a:t>only a </a:t>
            </a:r>
            <a:r>
              <a:rPr lang="en-US" dirty="0"/>
              <a:t>negligible 1/3 SD </a:t>
            </a:r>
            <a:endParaRPr lang="en-US" dirty="0" smtClean="0"/>
          </a:p>
          <a:p>
            <a:pPr marL="342000" indent="0">
              <a:spcBef>
                <a:spcPts val="0"/>
              </a:spcBef>
              <a:buNone/>
            </a:pPr>
            <a:r>
              <a:rPr lang="en-US" dirty="0" smtClean="0"/>
              <a:t>= </a:t>
            </a:r>
            <a:r>
              <a:rPr lang="en-US" dirty="0"/>
              <a:t>5 IQ points)</a:t>
            </a:r>
          </a:p>
          <a:p>
            <a:pPr marL="342000" indent="-457200">
              <a:spcBef>
                <a:spcPts val="600"/>
              </a:spcBef>
              <a:buNone/>
            </a:pPr>
            <a:r>
              <a:rPr lang="en-US" dirty="0"/>
              <a:t>we may ask </a:t>
            </a:r>
            <a:r>
              <a:rPr lang="en-US" b="1" dirty="0"/>
              <a:t>why</a:t>
            </a:r>
            <a:r>
              <a:rPr lang="en-US" dirty="0"/>
              <a:t> that is so?</a:t>
            </a:r>
          </a:p>
          <a:p>
            <a:pPr marL="342000" indent="-457200">
              <a:spcBef>
                <a:spcPts val="1200"/>
              </a:spcBef>
              <a:buNone/>
            </a:pPr>
            <a:r>
              <a:rPr lang="en-US" dirty="0"/>
              <a:t>Two possible explanations readily suggest themselves</a:t>
            </a:r>
          </a:p>
          <a:p>
            <a:pPr marL="342000" indent="-457200">
              <a:spcBef>
                <a:spcPts val="600"/>
              </a:spcBef>
              <a:buNone/>
            </a:pPr>
            <a:r>
              <a:rPr lang="en-US" dirty="0"/>
              <a:t>(one of which is selection-based, while the other is “purely” genetic</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309</a:t>
            </a:fld>
            <a:endParaRPr lang="da-DK"/>
          </a:p>
        </p:txBody>
      </p:sp>
    </p:spTree>
    <p:extLst>
      <p:ext uri="{BB962C8B-B14F-4D97-AF65-F5344CB8AC3E}">
        <p14:creationId xmlns:p14="http://schemas.microsoft.com/office/powerpoint/2010/main" val="75102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39552" y="1500174"/>
            <a:ext cx="8136904" cy="4714908"/>
          </a:xfrm>
        </p:spPr>
        <p:txBody>
          <a:bodyPr>
            <a:noAutofit/>
          </a:bodyPr>
          <a:lstStyle/>
          <a:p>
            <a:pPr>
              <a:spcBef>
                <a:spcPts val="1800"/>
              </a:spcBef>
            </a:pPr>
            <a:r>
              <a:rPr lang="da-DK" sz="4000" dirty="0" smtClean="0">
                <a:solidFill>
                  <a:prstClr val="black"/>
                </a:solidFill>
                <a:latin typeface="Futura XBlk BT" pitchFamily="34" charset="0"/>
              </a:rPr>
              <a:t>2</a:t>
            </a:r>
            <a:r>
              <a:rPr lang="da-DK" sz="800" dirty="0" smtClean="0">
                <a:solidFill>
                  <a:prstClr val="black"/>
                </a:solidFill>
                <a:latin typeface="Futura XBlk BT" pitchFamily="34" charset="0"/>
              </a:rPr>
              <a:t/>
            </a:r>
            <a:br>
              <a:rPr lang="da-DK" sz="800" dirty="0" smtClean="0">
                <a:solidFill>
                  <a:prstClr val="black"/>
                </a:solidFill>
                <a:latin typeface="Futura XBlk BT" pitchFamily="34" charset="0"/>
              </a:rPr>
            </a:br>
            <a:r>
              <a:rPr lang="da-DK" sz="800" dirty="0" smtClean="0">
                <a:solidFill>
                  <a:prstClr val="black"/>
                </a:solidFill>
                <a:latin typeface="Futura XBlk BT" pitchFamily="34" charset="0"/>
              </a:rPr>
              <a:t/>
            </a:r>
            <a:br>
              <a:rPr lang="da-DK" sz="800" dirty="0" smtClean="0">
                <a:solidFill>
                  <a:prstClr val="black"/>
                </a:solidFill>
                <a:latin typeface="Futura XBlk BT" pitchFamily="34" charset="0"/>
              </a:rPr>
            </a:br>
            <a:r>
              <a:rPr lang="da-DK" sz="4000" dirty="0" smtClean="0">
                <a:solidFill>
                  <a:prstClr val="black"/>
                </a:solidFill>
                <a:latin typeface="Futura XBlk BT" pitchFamily="34" charset="0"/>
              </a:rPr>
              <a:t>MASSIVE MODULARITY</a:t>
            </a:r>
            <a:br>
              <a:rPr lang="da-DK" sz="4000" dirty="0" smtClean="0">
                <a:solidFill>
                  <a:prstClr val="black"/>
                </a:solidFill>
                <a:latin typeface="Futura XBlk BT" pitchFamily="34" charset="0"/>
              </a:rPr>
            </a:br>
            <a:r>
              <a:rPr lang="da-DK" sz="4800" i="1" dirty="0" smtClean="0">
                <a:solidFill>
                  <a:prstClr val="black"/>
                </a:solidFill>
                <a:latin typeface="Garamond" panose="02020404030301010803" pitchFamily="18" charset="0"/>
              </a:rPr>
              <a:t>&amp;</a:t>
            </a:r>
            <a:r>
              <a:rPr lang="da-DK" sz="4000" dirty="0" smtClean="0">
                <a:solidFill>
                  <a:prstClr val="black"/>
                </a:solidFill>
                <a:latin typeface="Futura XBlk BT" pitchFamily="34" charset="0"/>
              </a:rPr>
              <a:t> BEYOND</a:t>
            </a:r>
            <a:r>
              <a:rPr lang="da-DK" sz="4000" dirty="0" smtClean="0">
                <a:solidFill>
                  <a:prstClr val="black"/>
                </a:solidFill>
                <a:latin typeface="Garamond" panose="02020404030301010803" pitchFamily="18" charset="0"/>
              </a:rPr>
              <a:t/>
            </a:r>
            <a:br>
              <a:rPr lang="da-DK" sz="4000" dirty="0" smtClean="0">
                <a:solidFill>
                  <a:prstClr val="black"/>
                </a:solidFill>
                <a:latin typeface="Garamond" panose="02020404030301010803" pitchFamily="18" charset="0"/>
              </a:rPr>
            </a:br>
            <a:r>
              <a:rPr lang="da-DK" sz="4000" dirty="0" smtClean="0">
                <a:solidFill>
                  <a:prstClr val="black"/>
                </a:solidFill>
                <a:latin typeface="Garamond" panose="02020404030301010803" pitchFamily="18" charset="0"/>
              </a:rPr>
              <a:t>― </a:t>
            </a:r>
            <a:r>
              <a:rPr lang="en-US" sz="3200" i="1" dirty="0" smtClean="0">
                <a:solidFill>
                  <a:prstClr val="black"/>
                </a:solidFill>
                <a:latin typeface="Garamond" panose="02020404030301010803" pitchFamily="18" charset="0"/>
              </a:rPr>
              <a:t>plus a few words about this presentation</a:t>
            </a:r>
            <a:endParaRPr lang="en-US" sz="3200" i="1" dirty="0">
              <a:latin typeface="Garamond" pitchFamily="18" charset="0"/>
            </a:endParaRPr>
          </a:p>
        </p:txBody>
      </p:sp>
      <p:sp>
        <p:nvSpPr>
          <p:cNvPr id="5" name="Pladsholder til diasnummer 4"/>
          <p:cNvSpPr>
            <a:spLocks noGrp="1"/>
          </p:cNvSpPr>
          <p:nvPr>
            <p:ph type="sldNum" sz="quarter" idx="12"/>
          </p:nvPr>
        </p:nvSpPr>
        <p:spPr/>
        <p:txBody>
          <a:bodyPr/>
          <a:lstStyle/>
          <a:p>
            <a:fld id="{ACEB7656-9849-4073-9CB9-EAB462FBDF4D}" type="slidenum">
              <a:rPr lang="da-DK">
                <a:solidFill>
                  <a:prstClr val="black">
                    <a:tint val="75000"/>
                  </a:prstClr>
                </a:solidFill>
              </a:rPr>
              <a:pPr/>
              <a:t>31</a:t>
            </a:fld>
            <a:endParaRPr lang="da-DK">
              <a:solidFill>
                <a:prstClr val="black">
                  <a:tint val="75000"/>
                </a:prstClr>
              </a:solidFill>
            </a:endParaRPr>
          </a:p>
        </p:txBody>
      </p:sp>
      <p:sp>
        <p:nvSpPr>
          <p:cNvPr id="7" name="Rectangle 1"/>
          <p:cNvSpPr>
            <a:spLocks noChangeArrowheads="1"/>
          </p:cNvSpPr>
          <p:nvPr/>
        </p:nvSpPr>
        <p:spPr bwMode="auto">
          <a:xfrm>
            <a:off x="6264000" y="252000"/>
            <a:ext cx="255577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en-US" sz="1400" dirty="0" smtClean="0">
                <a:solidFill>
                  <a:srgbClr val="FF0000"/>
                </a:solidFill>
                <a:latin typeface="Futura XBlk BT" pitchFamily="34" charset="0"/>
                <a:ea typeface="Calibri" pitchFamily="34" charset="0"/>
                <a:cs typeface="Helvetica"/>
              </a:rPr>
              <a:t>C</a:t>
            </a:r>
            <a:r>
              <a:rPr lang="en-US" sz="1400" dirty="0" smtClean="0">
                <a:solidFill>
                  <a:srgbClr val="FFC000"/>
                </a:solidFill>
                <a:latin typeface="Futura XBlk BT" pitchFamily="34" charset="0"/>
                <a:ea typeface="Calibri" pitchFamily="34" charset="0"/>
                <a:cs typeface="Helvetica"/>
              </a:rPr>
              <a:t>A</a:t>
            </a:r>
            <a:r>
              <a:rPr lang="en-US" sz="1400" dirty="0" smtClean="0">
                <a:solidFill>
                  <a:srgbClr val="800080"/>
                </a:solidFill>
                <a:latin typeface="Futura XBlk BT" pitchFamily="34" charset="0"/>
                <a:ea typeface="Calibri" pitchFamily="34" charset="0"/>
                <a:cs typeface="Helvetica"/>
              </a:rPr>
              <a:t>P</a:t>
            </a:r>
            <a:r>
              <a:rPr lang="en-US" sz="1400" dirty="0" smtClean="0">
                <a:solidFill>
                  <a:srgbClr val="0000CC"/>
                </a:solidFill>
                <a:latin typeface="Futura XBlk BT" pitchFamily="34" charset="0"/>
                <a:ea typeface="Calibri" pitchFamily="34" charset="0"/>
                <a:cs typeface="Helvetica"/>
              </a:rPr>
              <a:t>A</a:t>
            </a:r>
            <a:r>
              <a:rPr lang="en-US" sz="1400" dirty="0" smtClean="0">
                <a:solidFill>
                  <a:srgbClr val="FF00FF"/>
                </a:solidFill>
                <a:latin typeface="Futura XBlk BT" pitchFamily="34" charset="0"/>
                <a:ea typeface="Calibri" pitchFamily="34" charset="0"/>
                <a:cs typeface="Helvetica"/>
              </a:rPr>
              <a:t>B</a:t>
            </a:r>
            <a:r>
              <a:rPr lang="en-US" sz="1400" dirty="0" smtClean="0">
                <a:solidFill>
                  <a:srgbClr val="FF3300"/>
                </a:solidFill>
                <a:latin typeface="Futura XBlk BT" pitchFamily="34" charset="0"/>
                <a:ea typeface="Calibri" pitchFamily="34" charset="0"/>
                <a:cs typeface="Helvetica"/>
              </a:rPr>
              <a:t>I</a:t>
            </a:r>
            <a:r>
              <a:rPr lang="en-US" sz="1400" dirty="0" smtClean="0">
                <a:solidFill>
                  <a:srgbClr val="FFC000"/>
                </a:solidFill>
                <a:latin typeface="Futura XBlk BT" pitchFamily="34" charset="0"/>
                <a:ea typeface="Calibri" pitchFamily="34" charset="0"/>
                <a:cs typeface="Helvetica"/>
              </a:rPr>
              <a:t>L</a:t>
            </a:r>
            <a:r>
              <a:rPr lang="en-US" sz="1400" dirty="0" smtClean="0">
                <a:solidFill>
                  <a:srgbClr val="800080"/>
                </a:solidFill>
                <a:latin typeface="Futura XBlk BT" pitchFamily="34" charset="0"/>
                <a:ea typeface="Calibri" pitchFamily="34" charset="0"/>
                <a:cs typeface="Helvetica"/>
              </a:rPr>
              <a:t>I</a:t>
            </a:r>
            <a:r>
              <a:rPr lang="en-US" sz="1400" dirty="0" smtClean="0">
                <a:solidFill>
                  <a:srgbClr val="0000CC"/>
                </a:solidFill>
                <a:latin typeface="Futura XBlk BT" pitchFamily="34" charset="0"/>
                <a:ea typeface="Calibri" pitchFamily="34" charset="0"/>
                <a:cs typeface="Helvetica"/>
              </a:rPr>
              <a:t>T</a:t>
            </a:r>
            <a:r>
              <a:rPr lang="en-US" sz="1400" dirty="0" smtClean="0">
                <a:solidFill>
                  <a:srgbClr val="FF33CC"/>
                </a:solidFill>
                <a:latin typeface="Futura XBlk BT" pitchFamily="34" charset="0"/>
                <a:ea typeface="Calibri" pitchFamily="34" charset="0"/>
                <a:cs typeface="Helvetica"/>
              </a:rPr>
              <a:t>Y</a:t>
            </a:r>
            <a:r>
              <a:rPr lang="en-US" sz="1400" dirty="0" smtClean="0">
                <a:solidFill>
                  <a:srgbClr val="FF33CC"/>
                </a:solidFill>
              </a:rPr>
              <a:t> </a:t>
            </a:r>
            <a:endParaRPr lang="en-US" sz="1400" i="1" dirty="0" smtClean="0">
              <a:solidFill>
                <a:srgbClr val="000000"/>
              </a:solidFill>
              <a:latin typeface="Garamond" pitchFamily="18" charset="0"/>
              <a:ea typeface="Times New Roman" pitchFamily="18" charset="0"/>
              <a:cs typeface="Gill Sans MT" pitchFamily="34" charset="0"/>
            </a:endParaRPr>
          </a:p>
          <a:p>
            <a:pPr algn="r" eaLnBrk="0" fontAlgn="base" hangingPunct="0">
              <a:spcBef>
                <a:spcPct val="0"/>
              </a:spcBef>
              <a:spcAft>
                <a:spcPct val="0"/>
              </a:spcAft>
            </a:pPr>
            <a:r>
              <a:rPr lang="en-US" sz="1400" i="1" dirty="0" smtClean="0">
                <a:solidFill>
                  <a:srgbClr val="000000"/>
                </a:solidFill>
                <a:latin typeface="Garamond" pitchFamily="18" charset="0"/>
                <a:ea typeface="Times New Roman" pitchFamily="18" charset="0"/>
                <a:cs typeface="Gill Sans MT" pitchFamily="34" charset="0"/>
              </a:rPr>
              <a:t>Enabling good work</a:t>
            </a:r>
            <a:endParaRPr lang="da-DK" sz="1400" dirty="0" smtClean="0">
              <a:solidFill>
                <a:prstClr val="black"/>
              </a:solidFill>
              <a:latin typeface="Arial" pitchFamily="34" charset="0"/>
            </a:endParaRPr>
          </a:p>
        </p:txBody>
      </p:sp>
    </p:spTree>
    <p:extLst>
      <p:ext uri="{BB962C8B-B14F-4D97-AF65-F5344CB8AC3E}">
        <p14:creationId xmlns:p14="http://schemas.microsoft.com/office/powerpoint/2010/main" val="24594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274638"/>
            <a:ext cx="8928992" cy="1143000"/>
          </a:xfrm>
        </p:spPr>
        <p:txBody>
          <a:bodyPr>
            <a:normAutofit fontScale="90000"/>
          </a:bodyPr>
          <a:lstStyle/>
          <a:p>
            <a:r>
              <a:rPr lang="da-DK" sz="3200" dirty="0" smtClean="0">
                <a:solidFill>
                  <a:prstClr val="black"/>
                </a:solidFill>
                <a:latin typeface="Futura Extra Black BT" panose="020B0903020204020204" pitchFamily="34" charset="0"/>
              </a:rPr>
              <a:t>EXPLAINING </a:t>
            </a:r>
            <a:br>
              <a:rPr lang="da-DK" sz="3200" dirty="0" smtClean="0">
                <a:solidFill>
                  <a:prstClr val="black"/>
                </a:solidFill>
                <a:latin typeface="Futura Extra Black BT" panose="020B0903020204020204" pitchFamily="34" charset="0"/>
              </a:rPr>
            </a:br>
            <a:r>
              <a:rPr lang="da-DK" sz="3200" dirty="0" smtClean="0">
                <a:solidFill>
                  <a:prstClr val="black"/>
                </a:solidFill>
                <a:latin typeface="Futura Extra Black BT" panose="020B0903020204020204" pitchFamily="34" charset="0"/>
              </a:rPr>
              <a:t>SAME-SIZE AVERAGE IQ IN </a:t>
            </a:r>
            <a:r>
              <a:rPr lang="da-DK" sz="4900" dirty="0" smtClean="0"/>
              <a:t>♀</a:t>
            </a:r>
            <a:r>
              <a:rPr lang="da-DK" dirty="0" smtClean="0"/>
              <a:t> </a:t>
            </a:r>
            <a:r>
              <a:rPr lang="da-DK" i="1" dirty="0">
                <a:latin typeface="Garamond" panose="02020404030301010803" pitchFamily="18" charset="0"/>
              </a:rPr>
              <a:t>&amp;</a:t>
            </a:r>
            <a:r>
              <a:rPr lang="da-DK" dirty="0"/>
              <a:t> </a:t>
            </a:r>
            <a:r>
              <a:rPr lang="da-DK" sz="4900" dirty="0" smtClean="0"/>
              <a:t>♂</a:t>
            </a:r>
            <a:r>
              <a:rPr lang="da-DK" sz="3600" dirty="0" smtClean="0">
                <a:latin typeface="Futura Extra Black BT" panose="020B0903020204020204" pitchFamily="34" charset="0"/>
              </a:rPr>
              <a:t> (2)</a:t>
            </a:r>
            <a:endParaRPr lang="da-DK" sz="36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a:bodyPr>
          <a:lstStyle/>
          <a:p>
            <a:pPr marL="514800" indent="-514350">
              <a:spcBef>
                <a:spcPts val="600"/>
              </a:spcBef>
              <a:buFont typeface="+mj-lt"/>
              <a:buAutoNum type="arabicPeriod"/>
            </a:pPr>
            <a:r>
              <a:rPr lang="en-US" dirty="0"/>
              <a:t>Perhaps heterosexual </a:t>
            </a:r>
            <a:r>
              <a:rPr lang="en-US" b="1" dirty="0"/>
              <a:t>women and men</a:t>
            </a:r>
            <a:r>
              <a:rPr lang="en-US" dirty="0"/>
              <a:t> were always </a:t>
            </a:r>
            <a:r>
              <a:rPr lang="en-US" b="1" dirty="0"/>
              <a:t>equally prone</a:t>
            </a:r>
            <a:r>
              <a:rPr lang="en-US" dirty="0"/>
              <a:t> to </a:t>
            </a:r>
            <a:endParaRPr lang="en-US" dirty="0" smtClean="0"/>
          </a:p>
          <a:p>
            <a:pPr marL="514800" indent="0">
              <a:spcBef>
                <a:spcPts val="600"/>
              </a:spcBef>
              <a:buNone/>
            </a:pPr>
            <a:r>
              <a:rPr lang="en-US" b="1" dirty="0" smtClean="0"/>
              <a:t>attach </a:t>
            </a:r>
            <a:r>
              <a:rPr lang="en-US" b="1" dirty="0"/>
              <a:t>importance to IQ </a:t>
            </a:r>
            <a:endParaRPr lang="en-US" b="1" dirty="0" smtClean="0"/>
          </a:p>
          <a:p>
            <a:pPr marL="514800" indent="0">
              <a:spcBef>
                <a:spcPts val="600"/>
              </a:spcBef>
              <a:buNone/>
            </a:pPr>
            <a:r>
              <a:rPr lang="en-US" dirty="0" smtClean="0"/>
              <a:t>when </a:t>
            </a:r>
            <a:r>
              <a:rPr lang="en-US" b="1" dirty="0"/>
              <a:t>selecting</a:t>
            </a:r>
            <a:r>
              <a:rPr lang="en-US" dirty="0"/>
              <a:t> mating partners?</a:t>
            </a:r>
          </a:p>
        </p:txBody>
      </p:sp>
      <p:sp>
        <p:nvSpPr>
          <p:cNvPr id="4" name="Pladsholder til diasnummer 3"/>
          <p:cNvSpPr>
            <a:spLocks noGrp="1"/>
          </p:cNvSpPr>
          <p:nvPr>
            <p:ph type="sldNum" sz="quarter" idx="12"/>
          </p:nvPr>
        </p:nvSpPr>
        <p:spPr/>
        <p:txBody>
          <a:bodyPr/>
          <a:lstStyle/>
          <a:p>
            <a:fld id="{8E15ED7A-7D97-43EF-A7D1-975E9F0ACDAC}" type="slidenum">
              <a:rPr lang="da-DK" smtClean="0"/>
              <a:t>310</a:t>
            </a:fld>
            <a:endParaRPr lang="da-DK"/>
          </a:p>
        </p:txBody>
      </p:sp>
    </p:spTree>
    <p:extLst>
      <p:ext uri="{BB962C8B-B14F-4D97-AF65-F5344CB8AC3E}">
        <p14:creationId xmlns:p14="http://schemas.microsoft.com/office/powerpoint/2010/main" val="321029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274638"/>
            <a:ext cx="8928992" cy="1143000"/>
          </a:xfrm>
        </p:spPr>
        <p:txBody>
          <a:bodyPr>
            <a:normAutofit fontScale="90000"/>
          </a:bodyPr>
          <a:lstStyle/>
          <a:p>
            <a:r>
              <a:rPr lang="da-DK" sz="3200" dirty="0" smtClean="0">
                <a:solidFill>
                  <a:prstClr val="black"/>
                </a:solidFill>
                <a:latin typeface="Futura Extra Black BT" panose="020B0903020204020204" pitchFamily="34" charset="0"/>
              </a:rPr>
              <a:t>EXPLAINING </a:t>
            </a:r>
            <a:br>
              <a:rPr lang="da-DK" sz="3200" dirty="0" smtClean="0">
                <a:solidFill>
                  <a:prstClr val="black"/>
                </a:solidFill>
                <a:latin typeface="Futura Extra Black BT" panose="020B0903020204020204" pitchFamily="34" charset="0"/>
              </a:rPr>
            </a:br>
            <a:r>
              <a:rPr lang="da-DK" sz="3200" dirty="0" smtClean="0">
                <a:solidFill>
                  <a:prstClr val="black"/>
                </a:solidFill>
                <a:latin typeface="Futura Extra Black BT" panose="020B0903020204020204" pitchFamily="34" charset="0"/>
              </a:rPr>
              <a:t>SAME-SIZE AVERAGE IQ IN </a:t>
            </a:r>
            <a:r>
              <a:rPr lang="da-DK" sz="4900" dirty="0" smtClean="0"/>
              <a:t>♀</a:t>
            </a:r>
            <a:r>
              <a:rPr lang="da-DK" dirty="0" smtClean="0"/>
              <a:t> </a:t>
            </a:r>
            <a:r>
              <a:rPr lang="da-DK" i="1" dirty="0">
                <a:latin typeface="Garamond" panose="02020404030301010803" pitchFamily="18" charset="0"/>
              </a:rPr>
              <a:t>&amp;</a:t>
            </a:r>
            <a:r>
              <a:rPr lang="da-DK" dirty="0"/>
              <a:t> </a:t>
            </a:r>
            <a:r>
              <a:rPr lang="da-DK" sz="4900" dirty="0" smtClean="0"/>
              <a:t>♂</a:t>
            </a:r>
            <a:r>
              <a:rPr lang="da-DK" sz="3600" dirty="0" smtClean="0">
                <a:latin typeface="Futura Extra Black BT" panose="020B0903020204020204" pitchFamily="34" charset="0"/>
              </a:rPr>
              <a:t> (3)</a:t>
            </a:r>
            <a:endParaRPr lang="da-DK" sz="3600" dirty="0">
              <a:latin typeface="Futura Extra Black BT" panose="020B0903020204020204" pitchFamily="34" charset="0"/>
            </a:endParaRPr>
          </a:p>
        </p:txBody>
      </p:sp>
      <p:sp>
        <p:nvSpPr>
          <p:cNvPr id="3" name="Pladsholder til indhold 2"/>
          <p:cNvSpPr>
            <a:spLocks noGrp="1"/>
          </p:cNvSpPr>
          <p:nvPr>
            <p:ph idx="1"/>
          </p:nvPr>
        </p:nvSpPr>
        <p:spPr>
          <a:xfrm>
            <a:off x="457200" y="1600200"/>
            <a:ext cx="8229600" cy="4637112"/>
          </a:xfrm>
        </p:spPr>
        <p:txBody>
          <a:bodyPr anchor="ctr">
            <a:normAutofit lnSpcReduction="10000"/>
          </a:bodyPr>
          <a:lstStyle/>
          <a:p>
            <a:pPr marL="514800" indent="-514350">
              <a:spcBef>
                <a:spcPts val="600"/>
              </a:spcBef>
              <a:buFont typeface="+mj-lt"/>
              <a:buAutoNum type="arabicPeriod" startAt="2"/>
            </a:pPr>
            <a:r>
              <a:rPr lang="en-US" dirty="0"/>
              <a:t>Or perhaps </a:t>
            </a:r>
            <a:r>
              <a:rPr lang="en-US" b="1" dirty="0"/>
              <a:t>none of the genes which regulate size of IQ</a:t>
            </a:r>
            <a:r>
              <a:rPr lang="en-US" dirty="0"/>
              <a:t> (or any “super-switch” for such genes) </a:t>
            </a:r>
            <a:r>
              <a:rPr lang="en-US" b="1" dirty="0"/>
              <a:t>are located on the X or Y chromosomes</a:t>
            </a:r>
            <a:r>
              <a:rPr lang="en-US" dirty="0"/>
              <a:t> ― implying that one gender can </a:t>
            </a:r>
            <a:r>
              <a:rPr lang="en-US" b="1" dirty="0"/>
              <a:t>never</a:t>
            </a:r>
            <a:r>
              <a:rPr lang="en-US" dirty="0"/>
              <a:t> evolve to have a </a:t>
            </a:r>
            <a:r>
              <a:rPr lang="en-US" dirty="0" smtClean="0"/>
              <a:t>higher average IQ </a:t>
            </a:r>
            <a:r>
              <a:rPr lang="en-US" dirty="0"/>
              <a:t>than the other?</a:t>
            </a:r>
          </a:p>
          <a:p>
            <a:pPr marL="514800" indent="0">
              <a:spcBef>
                <a:spcPts val="600"/>
              </a:spcBef>
              <a:buNone/>
            </a:pPr>
            <a:r>
              <a:rPr lang="en-US" dirty="0"/>
              <a:t>(Such an explanation would not necessarily exclude the possibility that </a:t>
            </a:r>
            <a:r>
              <a:rPr lang="en-US" b="1" dirty="0"/>
              <a:t>a preference</a:t>
            </a:r>
            <a:r>
              <a:rPr lang="en-US" dirty="0"/>
              <a:t> for higher IQ in a spouse </a:t>
            </a:r>
            <a:r>
              <a:rPr lang="en-US" b="1" dirty="0"/>
              <a:t>could still be heritable</a:t>
            </a:r>
            <a:r>
              <a:rPr lang="en-US" b="1" dirty="0" smtClean="0"/>
              <a:t>.</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311</a:t>
            </a:fld>
            <a:endParaRPr lang="da-DK"/>
          </a:p>
        </p:txBody>
      </p:sp>
    </p:spTree>
    <p:extLst>
      <p:ext uri="{BB962C8B-B14F-4D97-AF65-F5344CB8AC3E}">
        <p14:creationId xmlns:p14="http://schemas.microsoft.com/office/powerpoint/2010/main" val="277646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WIKIPEDIA</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484784"/>
            <a:ext cx="8229600" cy="4824536"/>
          </a:xfrm>
        </p:spPr>
        <p:txBody>
          <a:bodyPr anchor="ctr">
            <a:normAutofit/>
          </a:bodyPr>
          <a:lstStyle/>
          <a:p>
            <a:pPr marL="342000" indent="-457200">
              <a:spcBef>
                <a:spcPts val="600"/>
              </a:spcBef>
              <a:buNone/>
            </a:pPr>
            <a:r>
              <a:rPr lang="en-US" dirty="0"/>
              <a:t>If you look up the entry on </a:t>
            </a:r>
            <a:r>
              <a:rPr lang="en-US" dirty="0" smtClean="0"/>
              <a:t>the “Variability </a:t>
            </a:r>
            <a:r>
              <a:rPr lang="en-US" dirty="0"/>
              <a:t>hypothesis” in </a:t>
            </a:r>
            <a:r>
              <a:rPr lang="en-US" i="1" dirty="0"/>
              <a:t>Wikipedia,</a:t>
            </a:r>
            <a:r>
              <a:rPr lang="en-US" dirty="0"/>
              <a:t> you will find a great deal of “knowing that” the spread of IQ distribution is larger for men than </a:t>
            </a:r>
            <a:r>
              <a:rPr lang="en-US" dirty="0" smtClean="0"/>
              <a:t>it is for women,</a:t>
            </a:r>
          </a:p>
          <a:p>
            <a:pPr marL="342000" indent="-457200">
              <a:spcBef>
                <a:spcPts val="600"/>
              </a:spcBef>
              <a:buNone/>
            </a:pPr>
            <a:r>
              <a:rPr lang="en-US" dirty="0" smtClean="0"/>
              <a:t>but </a:t>
            </a:r>
            <a:r>
              <a:rPr lang="en-US" dirty="0"/>
              <a:t>not a trace of “knowing why</a:t>
            </a:r>
            <a:r>
              <a:rPr lang="en-US" dirty="0" smtClean="0"/>
              <a:t>.” </a:t>
            </a:r>
            <a:r>
              <a:rPr lang="en-US" dirty="0" smtClean="0">
                <a:solidFill>
                  <a:srgbClr val="FF0000"/>
                </a:solidFill>
                <a:sym typeface="Wingdings" panose="05000000000000000000" pitchFamily="2" charset="2"/>
              </a:rPr>
              <a:t></a:t>
            </a:r>
            <a:endParaRPr lang="en-US" dirty="0">
              <a:solidFill>
                <a:srgbClr val="FF0000"/>
              </a:solidFill>
            </a:endParaRPr>
          </a:p>
          <a:p>
            <a:pPr marL="342000" indent="-457200">
              <a:spcBef>
                <a:spcPts val="600"/>
              </a:spcBef>
              <a:buNone/>
            </a:pPr>
            <a:r>
              <a:rPr lang="en-US" dirty="0"/>
              <a:t>This </a:t>
            </a:r>
            <a:r>
              <a:rPr lang="en-US" dirty="0" smtClean="0"/>
              <a:t>may either suggest </a:t>
            </a:r>
            <a:r>
              <a:rPr lang="en-US" dirty="0"/>
              <a:t>that there is no consensus among </a:t>
            </a:r>
            <a:r>
              <a:rPr lang="en-US" dirty="0" smtClean="0"/>
              <a:t>experts</a:t>
            </a:r>
            <a:r>
              <a:rPr lang="en-US" dirty="0"/>
              <a:t> </a:t>
            </a:r>
            <a:r>
              <a:rPr lang="en-US" dirty="0" smtClean="0"/>
              <a:t>― or that few people have thought about it.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312</a:t>
            </a:fld>
            <a:endParaRPr lang="da-DK"/>
          </a:p>
        </p:txBody>
      </p:sp>
    </p:spTree>
    <p:extLst>
      <p:ext uri="{BB962C8B-B14F-4D97-AF65-F5344CB8AC3E}">
        <p14:creationId xmlns:p14="http://schemas.microsoft.com/office/powerpoint/2010/main" val="152829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274638"/>
            <a:ext cx="8928992" cy="1143000"/>
          </a:xfrm>
        </p:spPr>
        <p:txBody>
          <a:bodyPr>
            <a:normAutofit fontScale="90000"/>
          </a:bodyPr>
          <a:lstStyle/>
          <a:p>
            <a:r>
              <a:rPr lang="da-DK" sz="3200" dirty="0" smtClean="0">
                <a:solidFill>
                  <a:prstClr val="black"/>
                </a:solidFill>
                <a:latin typeface="Futura Extra Black BT" panose="020B0903020204020204" pitchFamily="34" charset="0"/>
              </a:rPr>
              <a:t>EXPLAINING </a:t>
            </a:r>
            <a:br>
              <a:rPr lang="da-DK" sz="3200" dirty="0" smtClean="0">
                <a:solidFill>
                  <a:prstClr val="black"/>
                </a:solidFill>
                <a:latin typeface="Futura Extra Black BT" panose="020B0903020204020204" pitchFamily="34" charset="0"/>
              </a:rPr>
            </a:br>
            <a:r>
              <a:rPr lang="da-DK" sz="3200" dirty="0" smtClean="0">
                <a:solidFill>
                  <a:prstClr val="black"/>
                </a:solidFill>
                <a:latin typeface="Futura Extra Black BT" panose="020B0903020204020204" pitchFamily="34" charset="0"/>
              </a:rPr>
              <a:t>DIFFERENT IQ SPREADS FOR </a:t>
            </a:r>
            <a:r>
              <a:rPr lang="da-DK" sz="4900" dirty="0" smtClean="0"/>
              <a:t>♀</a:t>
            </a:r>
            <a:r>
              <a:rPr lang="da-DK" dirty="0" smtClean="0"/>
              <a:t> </a:t>
            </a:r>
            <a:r>
              <a:rPr lang="da-DK" i="1" dirty="0">
                <a:latin typeface="Garamond" panose="02020404030301010803" pitchFamily="18" charset="0"/>
              </a:rPr>
              <a:t>&amp;</a:t>
            </a:r>
            <a:r>
              <a:rPr lang="da-DK" dirty="0"/>
              <a:t> </a:t>
            </a:r>
            <a:r>
              <a:rPr lang="da-DK" sz="4900" dirty="0" smtClean="0"/>
              <a:t>♂</a:t>
            </a:r>
            <a:r>
              <a:rPr lang="da-DK" sz="3600" dirty="0" smtClean="0">
                <a:latin typeface="Futura Extra Black BT" panose="020B0903020204020204" pitchFamily="34" charset="0"/>
              </a:rPr>
              <a:t> (1)</a:t>
            </a:r>
            <a:endParaRPr lang="da-DK" sz="3600" dirty="0">
              <a:latin typeface="Futura Extra Black BT" panose="020B0903020204020204" pitchFamily="34" charset="0"/>
            </a:endParaRPr>
          </a:p>
        </p:txBody>
      </p:sp>
      <p:sp>
        <p:nvSpPr>
          <p:cNvPr id="3" name="Pladsholder til indhold 2"/>
          <p:cNvSpPr>
            <a:spLocks noGrp="1"/>
          </p:cNvSpPr>
          <p:nvPr>
            <p:ph idx="1"/>
          </p:nvPr>
        </p:nvSpPr>
        <p:spPr>
          <a:xfrm>
            <a:off x="457200" y="1600200"/>
            <a:ext cx="8229600" cy="4637112"/>
          </a:xfrm>
        </p:spPr>
        <p:txBody>
          <a:bodyPr anchor="ctr">
            <a:normAutofit lnSpcReduction="10000"/>
          </a:bodyPr>
          <a:lstStyle/>
          <a:p>
            <a:pPr marL="342000" indent="-457200">
              <a:spcBef>
                <a:spcPts val="600"/>
              </a:spcBef>
              <a:buNone/>
            </a:pPr>
            <a:r>
              <a:rPr lang="en-US" dirty="0" smtClean="0"/>
              <a:t>To me, it seems be </a:t>
            </a:r>
            <a:r>
              <a:rPr lang="en-US" b="1" dirty="0"/>
              <a:t>easier to think of proximate causes than of ultimate </a:t>
            </a:r>
            <a:r>
              <a:rPr lang="en-US" b="1" dirty="0" smtClean="0"/>
              <a:t>ditto</a:t>
            </a:r>
            <a:r>
              <a:rPr lang="en-US" dirty="0" smtClean="0"/>
              <a:t> regarding this phenomenon. Here’s one attempt (cave: technical stuff!):</a:t>
            </a:r>
            <a:endParaRPr lang="en-US" dirty="0">
              <a:solidFill>
                <a:srgbClr val="FF0000"/>
              </a:solidFill>
            </a:endParaRPr>
          </a:p>
          <a:p>
            <a:pPr marL="342000" indent="-457200">
              <a:spcBef>
                <a:spcPts val="600"/>
              </a:spcBef>
              <a:buNone/>
            </a:pPr>
            <a:r>
              <a:rPr lang="en-US" dirty="0" smtClean="0"/>
              <a:t>The </a:t>
            </a:r>
            <a:r>
              <a:rPr lang="en-US" dirty="0"/>
              <a:t>number of genes involved in the “epigenetic </a:t>
            </a:r>
            <a:r>
              <a:rPr lang="en-US" dirty="0" smtClean="0"/>
              <a:t>production” of </a:t>
            </a:r>
            <a:r>
              <a:rPr lang="en-US" dirty="0"/>
              <a:t>neurons </a:t>
            </a:r>
          </a:p>
          <a:p>
            <a:pPr marL="342000" indent="0">
              <a:spcBef>
                <a:spcPts val="600"/>
              </a:spcBef>
              <a:buNone/>
            </a:pPr>
            <a:r>
              <a:rPr lang="en-US" dirty="0" smtClean="0"/>
              <a:t>(many of </a:t>
            </a:r>
            <a:r>
              <a:rPr lang="en-US" dirty="0"/>
              <a:t>which </a:t>
            </a:r>
            <a:r>
              <a:rPr lang="en-US" dirty="0" smtClean="0"/>
              <a:t>may </a:t>
            </a:r>
            <a:r>
              <a:rPr lang="en-US" dirty="0"/>
              <a:t>influence size of IQ in individuals)</a:t>
            </a:r>
          </a:p>
          <a:p>
            <a:pPr marL="342000" indent="-457200">
              <a:spcBef>
                <a:spcPts val="600"/>
              </a:spcBef>
              <a:buNone/>
            </a:pPr>
            <a:r>
              <a:rPr lang="en-US" dirty="0"/>
              <a:t>is believed to be </a:t>
            </a:r>
            <a:r>
              <a:rPr lang="en-US" b="1" dirty="0"/>
              <a:t>extremely large.</a:t>
            </a:r>
          </a:p>
        </p:txBody>
      </p:sp>
      <p:sp>
        <p:nvSpPr>
          <p:cNvPr id="4" name="Pladsholder til diasnummer 3"/>
          <p:cNvSpPr>
            <a:spLocks noGrp="1"/>
          </p:cNvSpPr>
          <p:nvPr>
            <p:ph type="sldNum" sz="quarter" idx="12"/>
          </p:nvPr>
        </p:nvSpPr>
        <p:spPr/>
        <p:txBody>
          <a:bodyPr/>
          <a:lstStyle/>
          <a:p>
            <a:fld id="{8E15ED7A-7D97-43EF-A7D1-975E9F0ACDAC}" type="slidenum">
              <a:rPr lang="da-DK" smtClean="0"/>
              <a:t>313</a:t>
            </a:fld>
            <a:endParaRPr lang="da-DK"/>
          </a:p>
        </p:txBody>
      </p:sp>
    </p:spTree>
    <p:extLst>
      <p:ext uri="{BB962C8B-B14F-4D97-AF65-F5344CB8AC3E}">
        <p14:creationId xmlns:p14="http://schemas.microsoft.com/office/powerpoint/2010/main" val="306713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274638"/>
            <a:ext cx="8928992" cy="1143000"/>
          </a:xfrm>
        </p:spPr>
        <p:txBody>
          <a:bodyPr>
            <a:normAutofit fontScale="90000"/>
          </a:bodyPr>
          <a:lstStyle/>
          <a:p>
            <a:r>
              <a:rPr lang="da-DK" sz="3200" dirty="0" smtClean="0">
                <a:solidFill>
                  <a:prstClr val="black"/>
                </a:solidFill>
                <a:latin typeface="Futura Extra Black BT" panose="020B0903020204020204" pitchFamily="34" charset="0"/>
              </a:rPr>
              <a:t>EXPLAINING </a:t>
            </a:r>
            <a:br>
              <a:rPr lang="da-DK" sz="3200" dirty="0" smtClean="0">
                <a:solidFill>
                  <a:prstClr val="black"/>
                </a:solidFill>
                <a:latin typeface="Futura Extra Black BT" panose="020B0903020204020204" pitchFamily="34" charset="0"/>
              </a:rPr>
            </a:br>
            <a:r>
              <a:rPr lang="da-DK" sz="3200" dirty="0" smtClean="0">
                <a:solidFill>
                  <a:prstClr val="black"/>
                </a:solidFill>
                <a:latin typeface="Futura Extra Black BT" panose="020B0903020204020204" pitchFamily="34" charset="0"/>
              </a:rPr>
              <a:t>DIFFERENT IQ SPREADS FOR </a:t>
            </a:r>
            <a:r>
              <a:rPr lang="da-DK" sz="4900" dirty="0" smtClean="0"/>
              <a:t>♀</a:t>
            </a:r>
            <a:r>
              <a:rPr lang="da-DK" dirty="0" smtClean="0"/>
              <a:t> </a:t>
            </a:r>
            <a:r>
              <a:rPr lang="da-DK" i="1" dirty="0">
                <a:latin typeface="Garamond" panose="02020404030301010803" pitchFamily="18" charset="0"/>
              </a:rPr>
              <a:t>&amp;</a:t>
            </a:r>
            <a:r>
              <a:rPr lang="da-DK" dirty="0"/>
              <a:t> </a:t>
            </a:r>
            <a:r>
              <a:rPr lang="da-DK" sz="4900" dirty="0" smtClean="0"/>
              <a:t>♂</a:t>
            </a:r>
            <a:r>
              <a:rPr lang="da-DK" sz="3600" dirty="0" smtClean="0">
                <a:latin typeface="Futura Extra Black BT" panose="020B0903020204020204" pitchFamily="34" charset="0"/>
              </a:rPr>
              <a:t> (2)</a:t>
            </a:r>
            <a:endParaRPr lang="da-DK" sz="3600" dirty="0">
              <a:latin typeface="Futura Extra Black BT" panose="020B0903020204020204" pitchFamily="34" charset="0"/>
            </a:endParaRPr>
          </a:p>
        </p:txBody>
      </p:sp>
      <p:sp>
        <p:nvSpPr>
          <p:cNvPr id="3" name="Pladsholder til indhold 2"/>
          <p:cNvSpPr>
            <a:spLocks noGrp="1"/>
          </p:cNvSpPr>
          <p:nvPr>
            <p:ph idx="1"/>
          </p:nvPr>
        </p:nvSpPr>
        <p:spPr>
          <a:xfrm>
            <a:off x="457200" y="1600200"/>
            <a:ext cx="8229600" cy="4637112"/>
          </a:xfrm>
        </p:spPr>
        <p:txBody>
          <a:bodyPr anchor="ctr">
            <a:normAutofit/>
          </a:bodyPr>
          <a:lstStyle/>
          <a:p>
            <a:pPr marL="514800" indent="-457200">
              <a:spcBef>
                <a:spcPts val="600"/>
              </a:spcBef>
              <a:buNone/>
            </a:pPr>
            <a:r>
              <a:rPr lang="en-US" dirty="0" smtClean="0"/>
              <a:t>Last </a:t>
            </a:r>
            <a:r>
              <a:rPr lang="en-US" dirty="0"/>
              <a:t>year, my perspicacious friend Peter </a:t>
            </a:r>
            <a:r>
              <a:rPr lang="en-US" dirty="0" err="1"/>
              <a:t>Ulvskov</a:t>
            </a:r>
            <a:r>
              <a:rPr lang="en-US" dirty="0"/>
              <a:t> suggested the </a:t>
            </a:r>
            <a:r>
              <a:rPr lang="en-US" dirty="0" smtClean="0"/>
              <a:t>following: Let </a:t>
            </a:r>
            <a:r>
              <a:rPr lang="en-US" dirty="0"/>
              <a:t>us assume that, historically, </a:t>
            </a:r>
            <a:endParaRPr lang="en-US" dirty="0" smtClean="0"/>
          </a:p>
          <a:p>
            <a:pPr marL="514350" indent="-514350">
              <a:spcBef>
                <a:spcPts val="600"/>
              </a:spcBef>
              <a:buFont typeface="+mj-lt"/>
              <a:buAutoNum type="arabicPeriod"/>
            </a:pPr>
            <a:r>
              <a:rPr lang="en-US" dirty="0" smtClean="0"/>
              <a:t>heterosexual </a:t>
            </a:r>
            <a:r>
              <a:rPr lang="en-US" dirty="0"/>
              <a:t>women have attached more importance to a high IQ in male mating partners than vice versa,</a:t>
            </a:r>
          </a:p>
          <a:p>
            <a:pPr marL="514800" indent="0">
              <a:spcBef>
                <a:spcPts val="600"/>
              </a:spcBef>
              <a:buNone/>
            </a:pPr>
            <a:r>
              <a:rPr lang="en-US" dirty="0"/>
              <a:t>and that a smaller number of the latter (say, 50 %) have fathered most of the progeny</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314</a:t>
            </a:fld>
            <a:endParaRPr lang="da-DK"/>
          </a:p>
        </p:txBody>
      </p:sp>
    </p:spTree>
    <p:extLst>
      <p:ext uri="{BB962C8B-B14F-4D97-AF65-F5344CB8AC3E}">
        <p14:creationId xmlns:p14="http://schemas.microsoft.com/office/powerpoint/2010/main" val="144816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274638"/>
            <a:ext cx="8928992" cy="1143000"/>
          </a:xfrm>
        </p:spPr>
        <p:txBody>
          <a:bodyPr>
            <a:normAutofit fontScale="90000"/>
          </a:bodyPr>
          <a:lstStyle/>
          <a:p>
            <a:r>
              <a:rPr lang="da-DK" sz="3200" dirty="0" smtClean="0">
                <a:solidFill>
                  <a:prstClr val="black"/>
                </a:solidFill>
                <a:latin typeface="Futura Extra Black BT" panose="020B0903020204020204" pitchFamily="34" charset="0"/>
              </a:rPr>
              <a:t>EXPLAINING </a:t>
            </a:r>
            <a:br>
              <a:rPr lang="da-DK" sz="3200" dirty="0" smtClean="0">
                <a:solidFill>
                  <a:prstClr val="black"/>
                </a:solidFill>
                <a:latin typeface="Futura Extra Black BT" panose="020B0903020204020204" pitchFamily="34" charset="0"/>
              </a:rPr>
            </a:br>
            <a:r>
              <a:rPr lang="da-DK" sz="3200" dirty="0" smtClean="0">
                <a:solidFill>
                  <a:prstClr val="black"/>
                </a:solidFill>
                <a:latin typeface="Futura Extra Black BT" panose="020B0903020204020204" pitchFamily="34" charset="0"/>
              </a:rPr>
              <a:t>DIFFERENT IQ SPREADS FOR </a:t>
            </a:r>
            <a:r>
              <a:rPr lang="da-DK" sz="4900" dirty="0" smtClean="0"/>
              <a:t>♀</a:t>
            </a:r>
            <a:r>
              <a:rPr lang="da-DK" dirty="0" smtClean="0"/>
              <a:t> </a:t>
            </a:r>
            <a:r>
              <a:rPr lang="da-DK" i="1" dirty="0">
                <a:latin typeface="Garamond" panose="02020404030301010803" pitchFamily="18" charset="0"/>
              </a:rPr>
              <a:t>&amp;</a:t>
            </a:r>
            <a:r>
              <a:rPr lang="da-DK" dirty="0"/>
              <a:t> </a:t>
            </a:r>
            <a:r>
              <a:rPr lang="da-DK" sz="4900" dirty="0" smtClean="0"/>
              <a:t>♂</a:t>
            </a:r>
            <a:r>
              <a:rPr lang="da-DK" sz="3600" dirty="0" smtClean="0">
                <a:latin typeface="Futura Extra Black BT" panose="020B0903020204020204" pitchFamily="34" charset="0"/>
              </a:rPr>
              <a:t> (3)</a:t>
            </a:r>
            <a:endParaRPr lang="da-DK" sz="3600" dirty="0">
              <a:latin typeface="Futura Extra Black BT" panose="020B0903020204020204" pitchFamily="34" charset="0"/>
            </a:endParaRPr>
          </a:p>
        </p:txBody>
      </p:sp>
      <p:sp>
        <p:nvSpPr>
          <p:cNvPr id="3" name="Pladsholder til indhold 2"/>
          <p:cNvSpPr>
            <a:spLocks noGrp="1"/>
          </p:cNvSpPr>
          <p:nvPr>
            <p:ph idx="1"/>
          </p:nvPr>
        </p:nvSpPr>
        <p:spPr>
          <a:xfrm>
            <a:off x="457200" y="1600200"/>
            <a:ext cx="8229600" cy="4637112"/>
          </a:xfrm>
        </p:spPr>
        <p:txBody>
          <a:bodyPr anchor="ctr">
            <a:normAutofit/>
          </a:bodyPr>
          <a:lstStyle/>
          <a:p>
            <a:pPr marL="571950" indent="-514350">
              <a:spcBef>
                <a:spcPts val="600"/>
              </a:spcBef>
              <a:buFont typeface="+mj-lt"/>
              <a:buAutoNum type="arabicPeriod" startAt="2"/>
            </a:pPr>
            <a:r>
              <a:rPr lang="en-US" dirty="0"/>
              <a:t>And let us assume that a significant gene (perhaps a super-switch of sorts), which can either raise or lower IQ significantly, is located at the X chromosome ―</a:t>
            </a:r>
          </a:p>
          <a:p>
            <a:pPr marL="514800" indent="0">
              <a:spcBef>
                <a:spcPts val="600"/>
              </a:spcBef>
              <a:buNone/>
            </a:pPr>
            <a:r>
              <a:rPr lang="en-US" dirty="0"/>
              <a:t>and that one “allelic” variant of this gene is strongly “benign” (meaning that it will raise IQ significantly) ― but also (a) very rare, and (b) recessive</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315</a:t>
            </a:fld>
            <a:endParaRPr lang="da-DK"/>
          </a:p>
        </p:txBody>
      </p:sp>
    </p:spTree>
    <p:extLst>
      <p:ext uri="{BB962C8B-B14F-4D97-AF65-F5344CB8AC3E}">
        <p14:creationId xmlns:p14="http://schemas.microsoft.com/office/powerpoint/2010/main" val="21694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274638"/>
            <a:ext cx="8928992" cy="1143000"/>
          </a:xfrm>
        </p:spPr>
        <p:txBody>
          <a:bodyPr>
            <a:normAutofit fontScale="90000"/>
          </a:bodyPr>
          <a:lstStyle/>
          <a:p>
            <a:r>
              <a:rPr lang="da-DK" sz="3200" dirty="0" smtClean="0">
                <a:solidFill>
                  <a:prstClr val="black"/>
                </a:solidFill>
                <a:latin typeface="Futura Extra Black BT" panose="020B0903020204020204" pitchFamily="34" charset="0"/>
              </a:rPr>
              <a:t>EXPLAINING </a:t>
            </a:r>
            <a:br>
              <a:rPr lang="da-DK" sz="3200" dirty="0" smtClean="0">
                <a:solidFill>
                  <a:prstClr val="black"/>
                </a:solidFill>
                <a:latin typeface="Futura Extra Black BT" panose="020B0903020204020204" pitchFamily="34" charset="0"/>
              </a:rPr>
            </a:br>
            <a:r>
              <a:rPr lang="da-DK" sz="3200" dirty="0" smtClean="0">
                <a:solidFill>
                  <a:prstClr val="black"/>
                </a:solidFill>
                <a:latin typeface="Futura Extra Black BT" panose="020B0903020204020204" pitchFamily="34" charset="0"/>
              </a:rPr>
              <a:t>DIFFERENT IQ SPREADS FOR </a:t>
            </a:r>
            <a:r>
              <a:rPr lang="da-DK" sz="4900" dirty="0" smtClean="0"/>
              <a:t>♀</a:t>
            </a:r>
            <a:r>
              <a:rPr lang="da-DK" dirty="0" smtClean="0"/>
              <a:t> </a:t>
            </a:r>
            <a:r>
              <a:rPr lang="da-DK" i="1" dirty="0">
                <a:latin typeface="Garamond" panose="02020404030301010803" pitchFamily="18" charset="0"/>
              </a:rPr>
              <a:t>&amp;</a:t>
            </a:r>
            <a:r>
              <a:rPr lang="da-DK" dirty="0"/>
              <a:t> </a:t>
            </a:r>
            <a:r>
              <a:rPr lang="da-DK" sz="4900" dirty="0" smtClean="0"/>
              <a:t>♂</a:t>
            </a:r>
            <a:r>
              <a:rPr lang="da-DK" sz="3600" dirty="0" smtClean="0">
                <a:latin typeface="Futura Extra Black BT" panose="020B0903020204020204" pitchFamily="34" charset="0"/>
              </a:rPr>
              <a:t> (4)</a:t>
            </a:r>
            <a:endParaRPr lang="da-DK" sz="3600" dirty="0">
              <a:latin typeface="Futura Extra Black BT" panose="020B0903020204020204" pitchFamily="34" charset="0"/>
            </a:endParaRPr>
          </a:p>
        </p:txBody>
      </p:sp>
      <p:sp>
        <p:nvSpPr>
          <p:cNvPr id="3" name="Pladsholder til indhold 2"/>
          <p:cNvSpPr>
            <a:spLocks noGrp="1"/>
          </p:cNvSpPr>
          <p:nvPr>
            <p:ph idx="1"/>
          </p:nvPr>
        </p:nvSpPr>
        <p:spPr>
          <a:xfrm>
            <a:off x="457200" y="1556792"/>
            <a:ext cx="8229600" cy="4752528"/>
          </a:xfrm>
        </p:spPr>
        <p:txBody>
          <a:bodyPr anchor="ctr">
            <a:normAutofit/>
          </a:bodyPr>
          <a:lstStyle/>
          <a:p>
            <a:pPr marL="514800" indent="-514350">
              <a:spcBef>
                <a:spcPts val="600"/>
              </a:spcBef>
              <a:buFont typeface="+mj-lt"/>
              <a:buAutoNum type="arabicPeriod" startAt="3"/>
            </a:pPr>
            <a:r>
              <a:rPr lang="en-US" dirty="0"/>
              <a:t>The preference in women for mating with high-IQ men would keep this benign allele from becoming extinct.</a:t>
            </a:r>
          </a:p>
          <a:p>
            <a:pPr marL="514800" indent="-514350">
              <a:spcBef>
                <a:spcPts val="600"/>
              </a:spcBef>
              <a:buFont typeface="+mj-lt"/>
              <a:buAutoNum type="arabicPeriod" startAt="3"/>
            </a:pPr>
            <a:r>
              <a:rPr lang="en-US" dirty="0"/>
              <a:t>But women would have to have the “benign” allele present in both of their X chromosomes (in order to obtain the “benefit”) </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316</a:t>
            </a:fld>
            <a:endParaRPr lang="da-DK"/>
          </a:p>
        </p:txBody>
      </p:sp>
    </p:spTree>
    <p:extLst>
      <p:ext uri="{BB962C8B-B14F-4D97-AF65-F5344CB8AC3E}">
        <p14:creationId xmlns:p14="http://schemas.microsoft.com/office/powerpoint/2010/main" val="331123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274638"/>
            <a:ext cx="8928992" cy="1143000"/>
          </a:xfrm>
        </p:spPr>
        <p:txBody>
          <a:bodyPr>
            <a:normAutofit fontScale="90000"/>
          </a:bodyPr>
          <a:lstStyle/>
          <a:p>
            <a:r>
              <a:rPr lang="da-DK" sz="3200" dirty="0" smtClean="0">
                <a:solidFill>
                  <a:prstClr val="black"/>
                </a:solidFill>
                <a:latin typeface="Futura Extra Black BT" panose="020B0903020204020204" pitchFamily="34" charset="0"/>
              </a:rPr>
              <a:t>EXPLAINING </a:t>
            </a:r>
            <a:br>
              <a:rPr lang="da-DK" sz="3200" dirty="0" smtClean="0">
                <a:solidFill>
                  <a:prstClr val="black"/>
                </a:solidFill>
                <a:latin typeface="Futura Extra Black BT" panose="020B0903020204020204" pitchFamily="34" charset="0"/>
              </a:rPr>
            </a:br>
            <a:r>
              <a:rPr lang="da-DK" sz="3200" dirty="0" smtClean="0">
                <a:solidFill>
                  <a:prstClr val="black"/>
                </a:solidFill>
                <a:latin typeface="Futura Extra Black BT" panose="020B0903020204020204" pitchFamily="34" charset="0"/>
              </a:rPr>
              <a:t>DIFFERENT IQ SPREADS FOR </a:t>
            </a:r>
            <a:r>
              <a:rPr lang="da-DK" sz="4900" dirty="0" smtClean="0"/>
              <a:t>♀</a:t>
            </a:r>
            <a:r>
              <a:rPr lang="da-DK" dirty="0" smtClean="0"/>
              <a:t> </a:t>
            </a:r>
            <a:r>
              <a:rPr lang="da-DK" i="1" dirty="0">
                <a:latin typeface="Garamond" panose="02020404030301010803" pitchFamily="18" charset="0"/>
              </a:rPr>
              <a:t>&amp;</a:t>
            </a:r>
            <a:r>
              <a:rPr lang="da-DK" dirty="0"/>
              <a:t> </a:t>
            </a:r>
            <a:r>
              <a:rPr lang="da-DK" sz="4900" dirty="0" smtClean="0"/>
              <a:t>♂</a:t>
            </a:r>
            <a:r>
              <a:rPr lang="da-DK" sz="3600" dirty="0" smtClean="0">
                <a:latin typeface="Futura Extra Black BT" panose="020B0903020204020204" pitchFamily="34" charset="0"/>
              </a:rPr>
              <a:t> (5)</a:t>
            </a:r>
            <a:endParaRPr lang="da-DK" sz="3600" dirty="0">
              <a:latin typeface="Futura Extra Black BT" panose="020B0903020204020204" pitchFamily="34" charset="0"/>
            </a:endParaRPr>
          </a:p>
        </p:txBody>
      </p:sp>
      <p:sp>
        <p:nvSpPr>
          <p:cNvPr id="3" name="Pladsholder til indhold 2"/>
          <p:cNvSpPr>
            <a:spLocks noGrp="1"/>
          </p:cNvSpPr>
          <p:nvPr>
            <p:ph idx="1"/>
          </p:nvPr>
        </p:nvSpPr>
        <p:spPr>
          <a:xfrm>
            <a:off x="457200" y="1556792"/>
            <a:ext cx="8229600" cy="4752528"/>
          </a:xfrm>
        </p:spPr>
        <p:txBody>
          <a:bodyPr anchor="ctr">
            <a:normAutofit/>
          </a:bodyPr>
          <a:lstStyle/>
          <a:p>
            <a:pPr marL="342000" indent="-457200">
              <a:spcBef>
                <a:spcPts val="600"/>
              </a:spcBef>
              <a:buNone/>
            </a:pPr>
            <a:r>
              <a:rPr lang="en-US" dirty="0" smtClean="0"/>
              <a:t>…. while </a:t>
            </a:r>
            <a:r>
              <a:rPr lang="en-US" dirty="0"/>
              <a:t>a man would “hold his own” whenever he had the rare luck of its presence at his X chromosome</a:t>
            </a:r>
            <a:r>
              <a:rPr lang="en-US" dirty="0" smtClean="0"/>
              <a:t>.</a:t>
            </a:r>
          </a:p>
          <a:p>
            <a:pPr marL="342000" indent="-457200">
              <a:spcBef>
                <a:spcPts val="600"/>
              </a:spcBef>
              <a:buNone/>
            </a:pPr>
            <a:r>
              <a:rPr lang="en-US" dirty="0"/>
              <a:t>This would explain the longer high-end tail of the IQ distribution for men</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317</a:t>
            </a:fld>
            <a:endParaRPr lang="da-DK"/>
          </a:p>
        </p:txBody>
      </p:sp>
    </p:spTree>
    <p:extLst>
      <p:ext uri="{BB962C8B-B14F-4D97-AF65-F5344CB8AC3E}">
        <p14:creationId xmlns:p14="http://schemas.microsoft.com/office/powerpoint/2010/main" val="56747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sz="3200" dirty="0" smtClean="0">
                <a:latin typeface="Futura Extra Black BT" panose="020B0903020204020204" pitchFamily="34" charset="0"/>
              </a:rPr>
              <a:t>SOME </a:t>
            </a:r>
            <a:r>
              <a:rPr lang="en-US" sz="3200" dirty="0">
                <a:latin typeface="Futura Extra Black BT" panose="020B0903020204020204" pitchFamily="34" charset="0"/>
              </a:rPr>
              <a:t>SAY THE PATTERN IS THE REVERSE</a:t>
            </a:r>
            <a:br>
              <a:rPr lang="en-US" sz="3200" dirty="0">
                <a:latin typeface="Futura Extra Black BT" panose="020B0903020204020204" pitchFamily="34" charset="0"/>
              </a:rPr>
            </a:br>
            <a:r>
              <a:rPr lang="en-US" sz="3200" dirty="0">
                <a:latin typeface="Futura Extra Black BT" panose="020B0903020204020204" pitchFamily="34" charset="0"/>
              </a:rPr>
              <a:t>FOR MALE </a:t>
            </a:r>
            <a:r>
              <a:rPr lang="en-US" sz="4000" i="1" dirty="0">
                <a:latin typeface="Garamond" panose="02020404030301010803" pitchFamily="18" charset="0"/>
              </a:rPr>
              <a:t>&amp; </a:t>
            </a:r>
            <a:r>
              <a:rPr lang="en-US" sz="3200" dirty="0">
                <a:latin typeface="Futura Extra Black BT" panose="020B0903020204020204" pitchFamily="34" charset="0"/>
              </a:rPr>
              <a:t>FEMALE </a:t>
            </a:r>
            <a:r>
              <a:rPr lang="en-US" sz="3200" dirty="0" smtClean="0">
                <a:latin typeface="Futura Extra Black BT" panose="020B0903020204020204" pitchFamily="34" charset="0"/>
              </a:rPr>
              <a:t>ORGASM</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a:t>Some evolutionary sexologists claim that the </a:t>
            </a:r>
          </a:p>
          <a:p>
            <a:pPr marL="342000" indent="-457200">
              <a:spcBef>
                <a:spcPts val="600"/>
              </a:spcBef>
              <a:buNone/>
            </a:pPr>
            <a:r>
              <a:rPr lang="en-US" b="1" dirty="0"/>
              <a:t>propensity</a:t>
            </a:r>
            <a:r>
              <a:rPr lang="en-US" dirty="0"/>
              <a:t> of (heterosexual) women and </a:t>
            </a:r>
            <a:r>
              <a:rPr lang="en-US" dirty="0" smtClean="0"/>
              <a:t>men, respectively, for </a:t>
            </a:r>
            <a:r>
              <a:rPr lang="en-US" b="1" dirty="0" smtClean="0"/>
              <a:t>obtaining a sexual </a:t>
            </a:r>
            <a:r>
              <a:rPr lang="en-US" b="1" dirty="0"/>
              <a:t>orgasm</a:t>
            </a:r>
          </a:p>
          <a:p>
            <a:pPr marL="342000" indent="-457200">
              <a:spcBef>
                <a:spcPts val="600"/>
              </a:spcBef>
              <a:buNone/>
            </a:pPr>
            <a:r>
              <a:rPr lang="en-US" dirty="0"/>
              <a:t>demonstrate the </a:t>
            </a:r>
            <a:r>
              <a:rPr lang="en-US" b="1" dirty="0"/>
              <a:t>reverse</a:t>
            </a:r>
            <a:r>
              <a:rPr lang="en-US" dirty="0"/>
              <a:t> pattern ―</a:t>
            </a:r>
          </a:p>
          <a:p>
            <a:pPr marL="342000" indent="-457200">
              <a:spcBef>
                <a:spcPts val="600"/>
              </a:spcBef>
              <a:buNone/>
            </a:pPr>
            <a:r>
              <a:rPr lang="en-US" dirty="0"/>
              <a:t>i.e., the sub-population of </a:t>
            </a:r>
            <a:r>
              <a:rPr lang="en-US" b="1" dirty="0"/>
              <a:t>women </a:t>
            </a:r>
            <a:r>
              <a:rPr lang="en-US" b="1" dirty="0" smtClean="0"/>
              <a:t>is evincing </a:t>
            </a:r>
            <a:r>
              <a:rPr lang="en-US" b="1" dirty="0"/>
              <a:t>a larger spread</a:t>
            </a:r>
            <a:r>
              <a:rPr lang="en-US" dirty="0"/>
              <a:t> </a:t>
            </a:r>
            <a:r>
              <a:rPr lang="en-US" dirty="0" smtClean="0"/>
              <a:t>(and, perhaps, lower average) …</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318</a:t>
            </a:fld>
            <a:endParaRPr lang="da-DK"/>
          </a:p>
        </p:txBody>
      </p:sp>
    </p:spTree>
    <p:extLst>
      <p:ext uri="{BB962C8B-B14F-4D97-AF65-F5344CB8AC3E}">
        <p14:creationId xmlns:p14="http://schemas.microsoft.com/office/powerpoint/2010/main" val="78256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a:latin typeface="Futura Extra Black BT" panose="020B0903020204020204" pitchFamily="34" charset="0"/>
              </a:rPr>
              <a:t>A “JUST SO” </a:t>
            </a:r>
            <a:r>
              <a:rPr lang="da-DK" sz="3200" dirty="0" smtClean="0">
                <a:latin typeface="Futura Extra Black BT" panose="020B0903020204020204" pitchFamily="34" charset="0"/>
              </a:rPr>
              <a:t>STORY?</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412776"/>
            <a:ext cx="8229600" cy="4896544"/>
          </a:xfrm>
        </p:spPr>
        <p:txBody>
          <a:bodyPr anchor="ctr">
            <a:normAutofit/>
          </a:bodyPr>
          <a:lstStyle/>
          <a:p>
            <a:pPr marL="342000" indent="-457200">
              <a:spcBef>
                <a:spcPts val="600"/>
              </a:spcBef>
              <a:buNone/>
            </a:pPr>
            <a:r>
              <a:rPr lang="en-US" dirty="0"/>
              <a:t>… and believe that to be the </a:t>
            </a:r>
            <a:r>
              <a:rPr lang="en-US" dirty="0" smtClean="0"/>
              <a:t>ultimate result </a:t>
            </a:r>
            <a:r>
              <a:rPr lang="en-US" dirty="0"/>
              <a:t>of a prolonged </a:t>
            </a:r>
            <a:r>
              <a:rPr lang="en-US" b="1" dirty="0"/>
              <a:t>diversifying</a:t>
            </a:r>
            <a:r>
              <a:rPr lang="en-US" dirty="0"/>
              <a:t> </a:t>
            </a:r>
            <a:r>
              <a:rPr lang="en-US" dirty="0" smtClean="0"/>
              <a:t>(or </a:t>
            </a:r>
            <a:r>
              <a:rPr lang="en-US" dirty="0"/>
              <a:t>“weak</a:t>
            </a:r>
            <a:r>
              <a:rPr lang="en-US" dirty="0" smtClean="0"/>
              <a:t>”) </a:t>
            </a:r>
            <a:r>
              <a:rPr lang="en-US" b="1" dirty="0"/>
              <a:t>sexual selection </a:t>
            </a:r>
            <a:r>
              <a:rPr lang="en-US" b="1" dirty="0" smtClean="0"/>
              <a:t>operating on women</a:t>
            </a:r>
            <a:r>
              <a:rPr lang="en-US" dirty="0" smtClean="0"/>
              <a:t> in </a:t>
            </a:r>
            <a:r>
              <a:rPr lang="en-US" dirty="0"/>
              <a:t>our past </a:t>
            </a:r>
            <a:r>
              <a:rPr lang="en-US" dirty="0" smtClean="0"/>
              <a:t>―</a:t>
            </a:r>
            <a:endParaRPr lang="en-US" dirty="0"/>
          </a:p>
          <a:p>
            <a:pPr marL="342000" indent="-457200">
              <a:spcBef>
                <a:spcPts val="600"/>
              </a:spcBef>
              <a:buNone/>
            </a:pPr>
            <a:r>
              <a:rPr lang="en-US" dirty="0" smtClean="0"/>
              <a:t>but </a:t>
            </a:r>
            <a:r>
              <a:rPr lang="en-US" dirty="0"/>
              <a:t>others </a:t>
            </a:r>
            <a:r>
              <a:rPr lang="en-US" b="1" dirty="0"/>
              <a:t>reject such explanations as mere “Just So” stories</a:t>
            </a:r>
          </a:p>
          <a:p>
            <a:pPr marL="342000" indent="-457200">
              <a:spcBef>
                <a:spcPts val="600"/>
              </a:spcBef>
              <a:buNone/>
            </a:pPr>
            <a:r>
              <a:rPr lang="en-US" dirty="0" smtClean="0"/>
              <a:t>(since </a:t>
            </a:r>
            <a:r>
              <a:rPr lang="en-US" dirty="0"/>
              <a:t>we cannot know for sure whether behaviors </a:t>
            </a:r>
            <a:r>
              <a:rPr lang="en-US" dirty="0" smtClean="0"/>
              <a:t>that we </a:t>
            </a:r>
            <a:r>
              <a:rPr lang="en-US" dirty="0"/>
              <a:t>can observe today</a:t>
            </a:r>
          </a:p>
          <a:p>
            <a:pPr marL="342000" indent="-457200">
              <a:spcBef>
                <a:spcPts val="0"/>
              </a:spcBef>
              <a:buNone/>
            </a:pPr>
            <a:r>
              <a:rPr lang="en-US" dirty="0" smtClean="0"/>
              <a:t>	also </a:t>
            </a:r>
            <a:r>
              <a:rPr lang="en-US" dirty="0"/>
              <a:t>were prominent in our distant </a:t>
            </a:r>
            <a:r>
              <a:rPr lang="en-US" dirty="0" smtClean="0"/>
              <a:t>past).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319</a:t>
            </a:fld>
            <a:endParaRPr lang="da-DK"/>
          </a:p>
        </p:txBody>
      </p:sp>
    </p:spTree>
    <p:extLst>
      <p:ext uri="{BB962C8B-B14F-4D97-AF65-F5344CB8AC3E}">
        <p14:creationId xmlns:p14="http://schemas.microsoft.com/office/powerpoint/2010/main" val="389647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MY POINT OF DEPARTURE</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a:t>“The </a:t>
            </a:r>
            <a:r>
              <a:rPr lang="en-US" b="1" dirty="0"/>
              <a:t>idea</a:t>
            </a:r>
            <a:r>
              <a:rPr lang="en-US" dirty="0"/>
              <a:t> that central </a:t>
            </a:r>
            <a:r>
              <a:rPr lang="en-US" b="1" dirty="0"/>
              <a:t>cognitive processes may be ‘massively modular,’</a:t>
            </a:r>
            <a:r>
              <a:rPr lang="en-US" dirty="0"/>
              <a:t> and that </a:t>
            </a:r>
            <a:r>
              <a:rPr lang="en-US" dirty="0" smtClean="0"/>
              <a:t>this modularity </a:t>
            </a:r>
            <a:r>
              <a:rPr lang="en-US" dirty="0"/>
              <a:t>is </a:t>
            </a:r>
            <a:r>
              <a:rPr lang="en-US" b="1" dirty="0"/>
              <a:t>underpinned by evolutionary forces,</a:t>
            </a:r>
            <a:r>
              <a:rPr lang="en-US" dirty="0"/>
              <a:t> has become </a:t>
            </a:r>
            <a:r>
              <a:rPr lang="en-US" b="1" dirty="0"/>
              <a:t>increasingly influential</a:t>
            </a:r>
            <a:r>
              <a:rPr lang="en-US" dirty="0"/>
              <a:t> in the past 15 years.”</a:t>
            </a:r>
          </a:p>
          <a:p>
            <a:pPr marL="342000" indent="-457200" algn="r">
              <a:spcBef>
                <a:spcPts val="600"/>
              </a:spcBef>
              <a:buNone/>
            </a:pPr>
            <a:r>
              <a:rPr lang="en-US" dirty="0"/>
              <a:t>― Nick </a:t>
            </a:r>
            <a:r>
              <a:rPr lang="en-US" dirty="0" err="1"/>
              <a:t>Chater</a:t>
            </a:r>
            <a:r>
              <a:rPr lang="en-US" dirty="0"/>
              <a:t>, University College London, </a:t>
            </a:r>
            <a:r>
              <a:rPr lang="en-US" dirty="0" smtClean="0"/>
              <a:t>2007</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32</a:t>
            </a:fld>
            <a:endParaRPr lang="da-DK"/>
          </a:p>
        </p:txBody>
      </p:sp>
    </p:spTree>
    <p:extLst>
      <p:ext uri="{BB962C8B-B14F-4D97-AF65-F5344CB8AC3E}">
        <p14:creationId xmlns:p14="http://schemas.microsoft.com/office/powerpoint/2010/main" val="306936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t>320</a:t>
            </a:fld>
            <a:endParaRPr lang="da-DK"/>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332656"/>
            <a:ext cx="4698522" cy="6264696"/>
          </a:xfrm>
          <a:prstGeom prst="rect">
            <a:avLst/>
          </a:prstGeom>
        </p:spPr>
      </p:pic>
    </p:spTree>
    <p:extLst>
      <p:ext uri="{BB962C8B-B14F-4D97-AF65-F5344CB8AC3E}">
        <p14:creationId xmlns:p14="http://schemas.microsoft.com/office/powerpoint/2010/main" val="239324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1500174"/>
            <a:ext cx="8424240" cy="4714908"/>
          </a:xfrm>
        </p:spPr>
        <p:txBody>
          <a:bodyPr>
            <a:noAutofit/>
          </a:bodyPr>
          <a:lstStyle/>
          <a:p>
            <a:pPr>
              <a:spcBef>
                <a:spcPts val="1800"/>
              </a:spcBef>
            </a:pPr>
            <a:r>
              <a:rPr lang="en-US" sz="4000" dirty="0" smtClean="0">
                <a:solidFill>
                  <a:prstClr val="black"/>
                </a:solidFill>
                <a:latin typeface="Garamond" panose="02020404030301010803" pitchFamily="18" charset="0"/>
              </a:rPr>
              <a:t>Directional selection</a:t>
            </a:r>
            <a:br>
              <a:rPr lang="en-US" sz="4000" dirty="0" smtClean="0">
                <a:solidFill>
                  <a:prstClr val="black"/>
                </a:solidFill>
                <a:latin typeface="Garamond" panose="02020404030301010803" pitchFamily="18" charset="0"/>
              </a:rPr>
            </a:br>
            <a:r>
              <a:rPr lang="en-US" sz="4000" dirty="0" smtClean="0">
                <a:solidFill>
                  <a:prstClr val="black"/>
                </a:solidFill>
                <a:latin typeface="Garamond" panose="02020404030301010803" pitchFamily="18" charset="0"/>
              </a:rPr>
              <a:t>&amp; whole-species evolution</a:t>
            </a:r>
            <a:endParaRPr lang="en-US" sz="4000" dirty="0">
              <a:solidFill>
                <a:prstClr val="black"/>
              </a:solidFill>
              <a:latin typeface="Garamond" panose="02020404030301010803" pitchFamily="18" charset="0"/>
            </a:endParaRPr>
          </a:p>
        </p:txBody>
      </p:sp>
      <p:sp>
        <p:nvSpPr>
          <p:cNvPr id="5" name="Pladsholder til diasnummer 4"/>
          <p:cNvSpPr>
            <a:spLocks noGrp="1"/>
          </p:cNvSpPr>
          <p:nvPr>
            <p:ph type="sldNum" sz="quarter" idx="12"/>
          </p:nvPr>
        </p:nvSpPr>
        <p:spPr/>
        <p:txBody>
          <a:bodyPr/>
          <a:lstStyle/>
          <a:p>
            <a:fld id="{ACEB7656-9849-4073-9CB9-EAB462FBDF4D}" type="slidenum">
              <a:rPr lang="da-DK" smtClean="0">
                <a:solidFill>
                  <a:prstClr val="black">
                    <a:tint val="75000"/>
                  </a:prstClr>
                </a:solidFill>
              </a:rPr>
              <a:pPr/>
              <a:t>321</a:t>
            </a:fld>
            <a:endParaRPr lang="da-DK">
              <a:solidFill>
                <a:prstClr val="black">
                  <a:tint val="75000"/>
                </a:prstClr>
              </a:solidFill>
            </a:endParaRPr>
          </a:p>
        </p:txBody>
      </p:sp>
      <p:sp>
        <p:nvSpPr>
          <p:cNvPr id="7" name="Rectangle 1"/>
          <p:cNvSpPr>
            <a:spLocks noChangeArrowheads="1"/>
          </p:cNvSpPr>
          <p:nvPr/>
        </p:nvSpPr>
        <p:spPr bwMode="auto">
          <a:xfrm>
            <a:off x="6264000" y="252000"/>
            <a:ext cx="255577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en-US" sz="1400" dirty="0" smtClean="0">
                <a:solidFill>
                  <a:srgbClr val="FF0000"/>
                </a:solidFill>
                <a:latin typeface="Futura XBlk BT" pitchFamily="34" charset="0"/>
                <a:ea typeface="Calibri" pitchFamily="34" charset="0"/>
                <a:cs typeface="Helvetica"/>
              </a:rPr>
              <a:t>C</a:t>
            </a:r>
            <a:r>
              <a:rPr lang="en-US" sz="1400" dirty="0" smtClean="0">
                <a:solidFill>
                  <a:srgbClr val="FFC000"/>
                </a:solidFill>
                <a:latin typeface="Futura XBlk BT" pitchFamily="34" charset="0"/>
                <a:ea typeface="Calibri" pitchFamily="34" charset="0"/>
                <a:cs typeface="Helvetica"/>
              </a:rPr>
              <a:t>A</a:t>
            </a:r>
            <a:r>
              <a:rPr lang="en-US" sz="1400" dirty="0" smtClean="0">
                <a:solidFill>
                  <a:srgbClr val="800080"/>
                </a:solidFill>
                <a:latin typeface="Futura XBlk BT" pitchFamily="34" charset="0"/>
                <a:ea typeface="Calibri" pitchFamily="34" charset="0"/>
                <a:cs typeface="Helvetica"/>
              </a:rPr>
              <a:t>P</a:t>
            </a:r>
            <a:r>
              <a:rPr lang="en-US" sz="1400" dirty="0" smtClean="0">
                <a:solidFill>
                  <a:srgbClr val="0000CC"/>
                </a:solidFill>
                <a:latin typeface="Futura XBlk BT" pitchFamily="34" charset="0"/>
                <a:ea typeface="Calibri" pitchFamily="34" charset="0"/>
                <a:cs typeface="Helvetica"/>
              </a:rPr>
              <a:t>A</a:t>
            </a:r>
            <a:r>
              <a:rPr lang="en-US" sz="1400" dirty="0" smtClean="0">
                <a:solidFill>
                  <a:srgbClr val="FF00FF"/>
                </a:solidFill>
                <a:latin typeface="Futura XBlk BT" pitchFamily="34" charset="0"/>
                <a:ea typeface="Calibri" pitchFamily="34" charset="0"/>
                <a:cs typeface="Helvetica"/>
              </a:rPr>
              <a:t>B</a:t>
            </a:r>
            <a:r>
              <a:rPr lang="en-US" sz="1400" dirty="0" smtClean="0">
                <a:solidFill>
                  <a:srgbClr val="FF3300"/>
                </a:solidFill>
                <a:latin typeface="Futura XBlk BT" pitchFamily="34" charset="0"/>
                <a:ea typeface="Calibri" pitchFamily="34" charset="0"/>
                <a:cs typeface="Helvetica"/>
              </a:rPr>
              <a:t>I</a:t>
            </a:r>
            <a:r>
              <a:rPr lang="en-US" sz="1400" dirty="0" smtClean="0">
                <a:solidFill>
                  <a:srgbClr val="FFC000"/>
                </a:solidFill>
                <a:latin typeface="Futura XBlk BT" pitchFamily="34" charset="0"/>
                <a:ea typeface="Calibri" pitchFamily="34" charset="0"/>
                <a:cs typeface="Helvetica"/>
              </a:rPr>
              <a:t>L</a:t>
            </a:r>
            <a:r>
              <a:rPr lang="en-US" sz="1400" dirty="0" smtClean="0">
                <a:solidFill>
                  <a:srgbClr val="800080"/>
                </a:solidFill>
                <a:latin typeface="Futura XBlk BT" pitchFamily="34" charset="0"/>
                <a:ea typeface="Calibri" pitchFamily="34" charset="0"/>
                <a:cs typeface="Helvetica"/>
              </a:rPr>
              <a:t>I</a:t>
            </a:r>
            <a:r>
              <a:rPr lang="en-US" sz="1400" dirty="0" smtClean="0">
                <a:solidFill>
                  <a:srgbClr val="0000CC"/>
                </a:solidFill>
                <a:latin typeface="Futura XBlk BT" pitchFamily="34" charset="0"/>
                <a:ea typeface="Calibri" pitchFamily="34" charset="0"/>
                <a:cs typeface="Helvetica"/>
              </a:rPr>
              <a:t>T</a:t>
            </a:r>
            <a:r>
              <a:rPr lang="en-US" sz="1400" dirty="0" smtClean="0">
                <a:solidFill>
                  <a:srgbClr val="FF33CC"/>
                </a:solidFill>
                <a:latin typeface="Futura XBlk BT" pitchFamily="34" charset="0"/>
                <a:ea typeface="Calibri" pitchFamily="34" charset="0"/>
                <a:cs typeface="Helvetica"/>
              </a:rPr>
              <a:t>Y</a:t>
            </a:r>
            <a:r>
              <a:rPr lang="en-US" sz="1400" dirty="0" smtClean="0">
                <a:solidFill>
                  <a:srgbClr val="FF33CC"/>
                </a:solidFill>
              </a:rPr>
              <a:t> </a:t>
            </a:r>
            <a:endParaRPr lang="en-US" sz="1400" i="1" dirty="0" smtClean="0">
              <a:solidFill>
                <a:srgbClr val="000000"/>
              </a:solidFill>
              <a:latin typeface="Garamond" pitchFamily="18" charset="0"/>
              <a:ea typeface="Times New Roman" pitchFamily="18" charset="0"/>
              <a:cs typeface="Gill Sans MT" pitchFamily="34" charset="0"/>
            </a:endParaRPr>
          </a:p>
          <a:p>
            <a:pPr algn="r" eaLnBrk="0" fontAlgn="base" hangingPunct="0">
              <a:spcBef>
                <a:spcPct val="0"/>
              </a:spcBef>
              <a:spcAft>
                <a:spcPct val="0"/>
              </a:spcAft>
            </a:pPr>
            <a:r>
              <a:rPr lang="en-US" sz="1400" i="1" dirty="0" smtClean="0">
                <a:solidFill>
                  <a:srgbClr val="000000"/>
                </a:solidFill>
                <a:latin typeface="Garamond" pitchFamily="18" charset="0"/>
                <a:ea typeface="Times New Roman" pitchFamily="18" charset="0"/>
                <a:cs typeface="Gill Sans MT" pitchFamily="34" charset="0"/>
              </a:rPr>
              <a:t>Enabling good work</a:t>
            </a:r>
            <a:endParaRPr lang="da-DK" sz="1400" dirty="0" smtClean="0">
              <a:solidFill>
                <a:prstClr val="black"/>
              </a:solidFill>
              <a:latin typeface="Arial" pitchFamily="34" charset="0"/>
            </a:endParaRPr>
          </a:p>
        </p:txBody>
      </p:sp>
    </p:spTree>
    <p:extLst>
      <p:ext uri="{BB962C8B-B14F-4D97-AF65-F5344CB8AC3E}">
        <p14:creationId xmlns:p14="http://schemas.microsoft.com/office/powerpoint/2010/main" val="21003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ANTEATERS …</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600200"/>
            <a:ext cx="8229600" cy="4709120"/>
          </a:xfrm>
        </p:spPr>
        <p:txBody>
          <a:bodyPr anchor="ctr">
            <a:normAutofit/>
          </a:bodyPr>
          <a:lstStyle/>
          <a:p>
            <a:pPr marL="342000" indent="-457200">
              <a:spcBef>
                <a:spcPts val="600"/>
              </a:spcBef>
              <a:buNone/>
            </a:pPr>
            <a:r>
              <a:rPr lang="en-US" dirty="0"/>
              <a:t>Now let us </a:t>
            </a:r>
            <a:r>
              <a:rPr lang="en-US" dirty="0" smtClean="0"/>
              <a:t>briefly look </a:t>
            </a:r>
            <a:r>
              <a:rPr lang="en-US" dirty="0"/>
              <a:t>at </a:t>
            </a:r>
            <a:r>
              <a:rPr lang="en-US" dirty="0" smtClean="0"/>
              <a:t>yet another well-known</a:t>
            </a:r>
            <a:r>
              <a:rPr lang="en-US" dirty="0"/>
              <a:t>, uncontroversial example </a:t>
            </a:r>
            <a:endParaRPr lang="en-US" dirty="0" smtClean="0"/>
          </a:p>
          <a:p>
            <a:pPr marL="342000" indent="-457200">
              <a:spcBef>
                <a:spcPts val="600"/>
              </a:spcBef>
              <a:buNone/>
            </a:pPr>
            <a:r>
              <a:rPr lang="en-US" dirty="0" smtClean="0"/>
              <a:t>of the result of a “strong” </a:t>
            </a:r>
            <a:r>
              <a:rPr lang="en-US" dirty="0"/>
              <a:t>directional </a:t>
            </a:r>
            <a:r>
              <a:rPr lang="en-US" dirty="0" smtClean="0"/>
              <a:t>selection</a:t>
            </a:r>
          </a:p>
          <a:p>
            <a:pPr marL="342000" indent="-457200">
              <a:spcBef>
                <a:spcPts val="600"/>
              </a:spcBef>
              <a:buNone/>
            </a:pPr>
            <a:r>
              <a:rPr lang="en-US" dirty="0" smtClean="0"/>
              <a:t>― and one that </a:t>
            </a:r>
            <a:r>
              <a:rPr lang="en-US" dirty="0"/>
              <a:t>has </a:t>
            </a:r>
            <a:r>
              <a:rPr lang="en-US" dirty="0" smtClean="0"/>
              <a:t>been “operating” </a:t>
            </a:r>
            <a:r>
              <a:rPr lang="en-US" dirty="0"/>
              <a:t>on an </a:t>
            </a:r>
            <a:r>
              <a:rPr lang="en-US" b="1" dirty="0"/>
              <a:t>entire family of species</a:t>
            </a:r>
            <a:r>
              <a:rPr lang="en-US" dirty="0"/>
              <a:t> </a:t>
            </a:r>
            <a:r>
              <a:rPr lang="en-US" dirty="0" smtClean="0"/>
              <a:t>for millions of years at that …</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322</a:t>
            </a:fld>
            <a:endParaRPr lang="da-DK"/>
          </a:p>
        </p:txBody>
      </p:sp>
    </p:spTree>
    <p:extLst>
      <p:ext uri="{BB962C8B-B14F-4D97-AF65-F5344CB8AC3E}">
        <p14:creationId xmlns:p14="http://schemas.microsoft.com/office/powerpoint/2010/main" val="158129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 AND HUMANS</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600200"/>
            <a:ext cx="8229600" cy="4709120"/>
          </a:xfrm>
        </p:spPr>
        <p:txBody>
          <a:bodyPr anchor="ctr">
            <a:normAutofit lnSpcReduction="10000"/>
          </a:bodyPr>
          <a:lstStyle/>
          <a:p>
            <a:pPr marL="342000" indent="-457200">
              <a:spcBef>
                <a:spcPts val="600"/>
              </a:spcBef>
              <a:buNone/>
            </a:pPr>
            <a:r>
              <a:rPr lang="en-US" dirty="0" smtClean="0"/>
              <a:t>… and next </a:t>
            </a:r>
            <a:r>
              <a:rPr lang="en-US" b="1" dirty="0"/>
              <a:t>ask what </a:t>
            </a:r>
            <a:r>
              <a:rPr lang="en-US" b="1" dirty="0" smtClean="0"/>
              <a:t>that particular </a:t>
            </a:r>
            <a:r>
              <a:rPr lang="en-US" b="1" dirty="0"/>
              <a:t>directional selection</a:t>
            </a:r>
            <a:r>
              <a:rPr lang="en-US" dirty="0"/>
              <a:t> </a:t>
            </a:r>
          </a:p>
          <a:p>
            <a:pPr marL="342000" indent="-457200">
              <a:spcBef>
                <a:spcPts val="600"/>
              </a:spcBef>
              <a:buNone/>
            </a:pPr>
            <a:r>
              <a:rPr lang="en-US" b="1" dirty="0"/>
              <a:t>which </a:t>
            </a:r>
            <a:r>
              <a:rPr lang="en-US" b="1" dirty="0" smtClean="0"/>
              <a:t>necessarily must </a:t>
            </a:r>
            <a:r>
              <a:rPr lang="en-US" b="1" dirty="0"/>
              <a:t>have been operating on the cognitive ability</a:t>
            </a:r>
            <a:r>
              <a:rPr lang="en-US" dirty="0"/>
              <a:t> </a:t>
            </a:r>
          </a:p>
          <a:p>
            <a:pPr marL="342000" indent="-457200">
              <a:spcBef>
                <a:spcPts val="600"/>
              </a:spcBef>
              <a:buNone/>
            </a:pPr>
            <a:r>
              <a:rPr lang="en-US" b="1" dirty="0" smtClean="0"/>
              <a:t>on</a:t>
            </a:r>
            <a:r>
              <a:rPr lang="en-US" dirty="0" smtClean="0"/>
              <a:t> </a:t>
            </a:r>
            <a:r>
              <a:rPr lang="en-US" dirty="0">
                <a:solidFill>
                  <a:prstClr val="black"/>
                </a:solidFill>
              </a:rPr>
              <a:t>several succeeding </a:t>
            </a:r>
            <a:r>
              <a:rPr lang="en-US" dirty="0" smtClean="0">
                <a:solidFill>
                  <a:prstClr val="black"/>
                </a:solidFill>
              </a:rPr>
              <a:t>member species of </a:t>
            </a:r>
            <a:r>
              <a:rPr lang="en-US" dirty="0" smtClean="0"/>
              <a:t>the </a:t>
            </a:r>
            <a:r>
              <a:rPr lang="en-US" b="1" i="1" dirty="0"/>
              <a:t>Genus h</a:t>
            </a:r>
            <a:r>
              <a:rPr lang="en-US" b="1" i="1" dirty="0" smtClean="0"/>
              <a:t>omo</a:t>
            </a:r>
            <a:endParaRPr lang="en-US" b="1" dirty="0"/>
          </a:p>
          <a:p>
            <a:pPr marL="342000" indent="-457200">
              <a:spcBef>
                <a:spcPts val="600"/>
              </a:spcBef>
              <a:buNone/>
            </a:pPr>
            <a:r>
              <a:rPr lang="en-US" dirty="0" smtClean="0"/>
              <a:t>(in order to finally come up with one equipped </a:t>
            </a:r>
            <a:r>
              <a:rPr lang="en-US" dirty="0"/>
              <a:t>with a 16 billion neuron </a:t>
            </a:r>
            <a:r>
              <a:rPr lang="en-US" dirty="0" smtClean="0"/>
              <a:t>cortex)</a:t>
            </a:r>
            <a:endParaRPr lang="en-US" dirty="0"/>
          </a:p>
          <a:p>
            <a:pPr marL="342000" indent="-457200">
              <a:spcBef>
                <a:spcPts val="600"/>
              </a:spcBef>
              <a:buNone/>
            </a:pPr>
            <a:r>
              <a:rPr lang="en-US" b="1" dirty="0"/>
              <a:t>could possibly have been “made of</a:t>
            </a:r>
            <a:r>
              <a:rPr lang="en-US" b="1" dirty="0" smtClean="0"/>
              <a:t>”?</a:t>
            </a:r>
            <a:endParaRPr lang="en-US" b="1" dirty="0"/>
          </a:p>
        </p:txBody>
      </p:sp>
      <p:sp>
        <p:nvSpPr>
          <p:cNvPr id="4" name="Pladsholder til diasnummer 3"/>
          <p:cNvSpPr>
            <a:spLocks noGrp="1"/>
          </p:cNvSpPr>
          <p:nvPr>
            <p:ph type="sldNum" sz="quarter" idx="12"/>
          </p:nvPr>
        </p:nvSpPr>
        <p:spPr/>
        <p:txBody>
          <a:bodyPr/>
          <a:lstStyle/>
          <a:p>
            <a:fld id="{8E15ED7A-7D97-43EF-A7D1-975E9F0ACDAC}" type="slidenum">
              <a:rPr lang="da-DK" smtClean="0"/>
              <a:t>323</a:t>
            </a:fld>
            <a:endParaRPr lang="da-DK"/>
          </a:p>
        </p:txBody>
      </p:sp>
    </p:spTree>
    <p:extLst>
      <p:ext uri="{BB962C8B-B14F-4D97-AF65-F5344CB8AC3E}">
        <p14:creationId xmlns:p14="http://schemas.microsoft.com/office/powerpoint/2010/main" val="162105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t>324</a:t>
            </a:fld>
            <a:endParaRPr lang="da-DK"/>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597" y="1412776"/>
            <a:ext cx="8718806" cy="4032448"/>
          </a:xfrm>
          <a:prstGeom prst="rect">
            <a:avLst/>
          </a:prstGeom>
        </p:spPr>
      </p:pic>
    </p:spTree>
    <p:extLst>
      <p:ext uri="{BB962C8B-B14F-4D97-AF65-F5344CB8AC3E}">
        <p14:creationId xmlns:p14="http://schemas.microsoft.com/office/powerpoint/2010/main" val="139127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a:latin typeface="Futura Extra Black BT" panose="020B0903020204020204" pitchFamily="34" charset="0"/>
              </a:rPr>
              <a:t>AN “ISOLATING” MECHANISM: ANTS</a:t>
            </a:r>
          </a:p>
        </p:txBody>
      </p:sp>
      <p:sp>
        <p:nvSpPr>
          <p:cNvPr id="3" name="Pladsholder til indhold 2"/>
          <p:cNvSpPr>
            <a:spLocks noGrp="1"/>
          </p:cNvSpPr>
          <p:nvPr>
            <p:ph idx="1"/>
          </p:nvPr>
        </p:nvSpPr>
        <p:spPr/>
        <p:txBody>
          <a:bodyPr anchor="ctr"/>
          <a:lstStyle/>
          <a:p>
            <a:pPr marL="342000" indent="-457200">
              <a:spcBef>
                <a:spcPts val="600"/>
              </a:spcBef>
              <a:buNone/>
            </a:pPr>
            <a:r>
              <a:rPr lang="en-US" dirty="0"/>
              <a:t>We may say that not </a:t>
            </a:r>
            <a:r>
              <a:rPr lang="en-US" dirty="0" smtClean="0"/>
              <a:t>just </a:t>
            </a:r>
            <a:r>
              <a:rPr lang="en-US" dirty="0"/>
              <a:t>the nose and tongue, but also the long sharp front </a:t>
            </a:r>
            <a:r>
              <a:rPr lang="en-US" dirty="0" smtClean="0"/>
              <a:t>claws, as well as the </a:t>
            </a:r>
            <a:r>
              <a:rPr lang="en-US" dirty="0"/>
              <a:t>fur of this fella</a:t>
            </a:r>
          </a:p>
          <a:p>
            <a:pPr marL="342000" indent="-457200">
              <a:spcBef>
                <a:spcPts val="600"/>
              </a:spcBef>
              <a:buNone/>
            </a:pPr>
            <a:r>
              <a:rPr lang="en-US" dirty="0"/>
              <a:t>have all been </a:t>
            </a:r>
            <a:r>
              <a:rPr lang="en-US" b="1" dirty="0"/>
              <a:t>“shaped”</a:t>
            </a:r>
            <a:r>
              <a:rPr lang="en-US" dirty="0"/>
              <a:t> by the </a:t>
            </a:r>
            <a:r>
              <a:rPr lang="en-US" b="1" dirty="0"/>
              <a:t>availability</a:t>
            </a:r>
            <a:r>
              <a:rPr lang="en-US" dirty="0"/>
              <a:t> </a:t>
            </a:r>
            <a:r>
              <a:rPr lang="en-US" dirty="0" smtClean="0"/>
              <a:t>of </a:t>
            </a:r>
            <a:r>
              <a:rPr lang="en-US" dirty="0"/>
              <a:t>one particular </a:t>
            </a:r>
            <a:r>
              <a:rPr lang="en-US" b="1" dirty="0"/>
              <a:t>“</a:t>
            </a:r>
            <a:r>
              <a:rPr lang="en-US" b="1" dirty="0" err="1"/>
              <a:t>ingestant</a:t>
            </a:r>
            <a:r>
              <a:rPr lang="en-US" b="1" dirty="0"/>
              <a:t>”</a:t>
            </a:r>
            <a:r>
              <a:rPr lang="en-US" dirty="0"/>
              <a:t>: Ants</a:t>
            </a:r>
            <a:r>
              <a:rPr lang="en-US" dirty="0" smtClean="0"/>
              <a:t>.</a:t>
            </a:r>
          </a:p>
          <a:p>
            <a:pPr marL="342000" indent="-457200">
              <a:spcBef>
                <a:spcPts val="600"/>
              </a:spcBef>
              <a:buNone/>
            </a:pPr>
            <a:r>
              <a:rPr lang="en-US" dirty="0"/>
              <a:t>And kindly notice: At least 90 % of any ant-“hill” is actually located </a:t>
            </a:r>
            <a:r>
              <a:rPr lang="en-US" b="1" dirty="0"/>
              <a:t>beneath</a:t>
            </a:r>
            <a:r>
              <a:rPr lang="en-US" dirty="0"/>
              <a:t> the surface of the earth!</a:t>
            </a:r>
          </a:p>
        </p:txBody>
      </p:sp>
      <p:sp>
        <p:nvSpPr>
          <p:cNvPr id="4" name="Pladsholder til diasnummer 3"/>
          <p:cNvSpPr>
            <a:spLocks noGrp="1"/>
          </p:cNvSpPr>
          <p:nvPr>
            <p:ph type="sldNum" sz="quarter" idx="12"/>
          </p:nvPr>
        </p:nvSpPr>
        <p:spPr/>
        <p:txBody>
          <a:bodyPr/>
          <a:lstStyle/>
          <a:p>
            <a:fld id="{8E15ED7A-7D97-43EF-A7D1-975E9F0ACDAC}" type="slidenum">
              <a:rPr lang="da-DK" smtClean="0"/>
              <a:t>325</a:t>
            </a:fld>
            <a:endParaRPr lang="da-DK"/>
          </a:p>
        </p:txBody>
      </p:sp>
    </p:spTree>
    <p:extLst>
      <p:ext uri="{BB962C8B-B14F-4D97-AF65-F5344CB8AC3E}">
        <p14:creationId xmlns:p14="http://schemas.microsoft.com/office/powerpoint/2010/main" val="155881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t>326</a:t>
            </a:fld>
            <a:endParaRPr lang="da-DK"/>
          </a:p>
        </p:txBody>
      </p:sp>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207" y="493266"/>
            <a:ext cx="6990186" cy="5816053"/>
          </a:xfrm>
          <a:prstGeom prst="rect">
            <a:avLst/>
          </a:prstGeom>
        </p:spPr>
      </p:pic>
    </p:spTree>
    <p:extLst>
      <p:ext uri="{BB962C8B-B14F-4D97-AF65-F5344CB8AC3E}">
        <p14:creationId xmlns:p14="http://schemas.microsoft.com/office/powerpoint/2010/main" val="417082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t>327</a:t>
            </a:fld>
            <a:endParaRPr lang="da-DK"/>
          </a:p>
        </p:txBody>
      </p:sp>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3154" y="1196752"/>
            <a:ext cx="6840760" cy="4561675"/>
          </a:xfrm>
          <a:prstGeom prst="rect">
            <a:avLst/>
          </a:prstGeom>
        </p:spPr>
      </p:pic>
    </p:spTree>
    <p:extLst>
      <p:ext uri="{BB962C8B-B14F-4D97-AF65-F5344CB8AC3E}">
        <p14:creationId xmlns:p14="http://schemas.microsoft.com/office/powerpoint/2010/main" val="187402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AGENCY IS IN THE ORGANISM</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smtClean="0"/>
              <a:t>We speak of </a:t>
            </a:r>
            <a:r>
              <a:rPr lang="en-US" dirty="0"/>
              <a:t>a </a:t>
            </a:r>
            <a:r>
              <a:rPr lang="en-US" dirty="0" smtClean="0"/>
              <a:t>“shaping” environment, but I </a:t>
            </a:r>
            <a:r>
              <a:rPr lang="en-US" dirty="0"/>
              <a:t>believe it could be more </a:t>
            </a:r>
            <a:r>
              <a:rPr lang="en-US" dirty="0" smtClean="0"/>
              <a:t>appropriate </a:t>
            </a:r>
            <a:r>
              <a:rPr lang="en-US" dirty="0"/>
              <a:t>to </a:t>
            </a:r>
            <a:r>
              <a:rPr lang="en-US" b="1" dirty="0"/>
              <a:t>locate</a:t>
            </a:r>
            <a:r>
              <a:rPr lang="en-US" dirty="0"/>
              <a:t> the actual </a:t>
            </a:r>
            <a:r>
              <a:rPr lang="en-US" b="1" dirty="0"/>
              <a:t>agency </a:t>
            </a:r>
            <a:r>
              <a:rPr lang="en-US" b="1" dirty="0" smtClean="0"/>
              <a:t>inside of </a:t>
            </a:r>
            <a:r>
              <a:rPr lang="en-US" b="1" dirty="0"/>
              <a:t>the organism</a:t>
            </a:r>
            <a:r>
              <a:rPr lang="en-US" dirty="0"/>
              <a:t> itself (as well as in its component organs and cells) and </a:t>
            </a:r>
            <a:r>
              <a:rPr lang="en-US" dirty="0" smtClean="0"/>
              <a:t>rather say </a:t>
            </a:r>
            <a:r>
              <a:rPr lang="en-US" dirty="0"/>
              <a:t>that </a:t>
            </a:r>
            <a:endParaRPr lang="en-US" dirty="0" smtClean="0"/>
          </a:p>
          <a:p>
            <a:pPr marL="342000" indent="-457200">
              <a:spcBef>
                <a:spcPts val="600"/>
              </a:spcBef>
              <a:buNone/>
            </a:pPr>
            <a:r>
              <a:rPr lang="en-US" dirty="0" smtClean="0"/>
              <a:t>it </a:t>
            </a:r>
            <a:r>
              <a:rPr lang="en-US" dirty="0"/>
              <a:t>is </a:t>
            </a:r>
            <a:r>
              <a:rPr lang="en-US" dirty="0" smtClean="0"/>
              <a:t>the surviving members of her </a:t>
            </a:r>
            <a:r>
              <a:rPr lang="en-US" dirty="0"/>
              <a:t>species </a:t>
            </a:r>
          </a:p>
          <a:p>
            <a:pPr marL="342000" indent="-457200">
              <a:spcBef>
                <a:spcPts val="600"/>
              </a:spcBef>
              <a:buNone/>
            </a:pPr>
            <a:r>
              <a:rPr lang="en-US" dirty="0" smtClean="0"/>
              <a:t>who have </a:t>
            </a:r>
            <a:r>
              <a:rPr lang="en-US" b="1" dirty="0"/>
              <a:t>evolved to make the most</a:t>
            </a:r>
            <a:r>
              <a:rPr lang="en-US" dirty="0"/>
              <a:t> of this resource </a:t>
            </a:r>
            <a:r>
              <a:rPr lang="en-US" dirty="0" smtClean="0"/>
              <a:t>―</a:t>
            </a:r>
          </a:p>
        </p:txBody>
      </p:sp>
      <p:sp>
        <p:nvSpPr>
          <p:cNvPr id="4" name="Pladsholder til diasnummer 3"/>
          <p:cNvSpPr>
            <a:spLocks noGrp="1"/>
          </p:cNvSpPr>
          <p:nvPr>
            <p:ph type="sldNum" sz="quarter" idx="12"/>
          </p:nvPr>
        </p:nvSpPr>
        <p:spPr/>
        <p:txBody>
          <a:bodyPr/>
          <a:lstStyle/>
          <a:p>
            <a:fld id="{8E15ED7A-7D97-43EF-A7D1-975E9F0ACDAC}" type="slidenum">
              <a:rPr lang="da-DK" smtClean="0"/>
              <a:t>328</a:t>
            </a:fld>
            <a:endParaRPr lang="da-DK"/>
          </a:p>
        </p:txBody>
      </p:sp>
    </p:spTree>
    <p:extLst>
      <p:ext uri="{BB962C8B-B14F-4D97-AF65-F5344CB8AC3E}">
        <p14:creationId xmlns:p14="http://schemas.microsoft.com/office/powerpoint/2010/main" val="215129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a:latin typeface="Futura Extra Black BT" panose="020B0903020204020204" pitchFamily="34" charset="0"/>
              </a:rPr>
              <a:t>ATOP A “FITNESS PEAK”</a:t>
            </a:r>
          </a:p>
        </p:txBody>
      </p:sp>
      <p:sp>
        <p:nvSpPr>
          <p:cNvPr id="3" name="Pladsholder til indhold 2"/>
          <p:cNvSpPr>
            <a:spLocks noGrp="1"/>
          </p:cNvSpPr>
          <p:nvPr>
            <p:ph idx="1"/>
          </p:nvPr>
        </p:nvSpPr>
        <p:spPr>
          <a:xfrm>
            <a:off x="457200" y="1484784"/>
            <a:ext cx="8229600" cy="4824536"/>
          </a:xfrm>
        </p:spPr>
        <p:txBody>
          <a:bodyPr anchor="ctr">
            <a:normAutofit/>
          </a:bodyPr>
          <a:lstStyle/>
          <a:p>
            <a:pPr marL="342000" indent="-457200">
              <a:spcBef>
                <a:spcPts val="600"/>
              </a:spcBef>
              <a:buNone/>
            </a:pPr>
            <a:r>
              <a:rPr lang="en-US" dirty="0" smtClean="0"/>
              <a:t>… and </a:t>
            </a:r>
            <a:r>
              <a:rPr lang="en-US" dirty="0"/>
              <a:t>thus </a:t>
            </a:r>
            <a:r>
              <a:rPr lang="en-US" dirty="0" smtClean="0"/>
              <a:t>has </a:t>
            </a:r>
            <a:r>
              <a:rPr lang="en-US" b="1" dirty="0" smtClean="0"/>
              <a:t>put itself </a:t>
            </a:r>
            <a:r>
              <a:rPr lang="en-US" b="1" dirty="0"/>
              <a:t>safely atop a peak in</a:t>
            </a:r>
            <a:r>
              <a:rPr lang="en-US" dirty="0"/>
              <a:t> one of Sewall Wright (1889–1988) ’s </a:t>
            </a:r>
            <a:r>
              <a:rPr lang="en-US" b="1" dirty="0"/>
              <a:t>“fitness landscapes”:</a:t>
            </a:r>
          </a:p>
          <a:p>
            <a:pPr marL="342000" indent="-457200">
              <a:spcBef>
                <a:spcPts val="600"/>
              </a:spcBef>
              <a:buNone/>
            </a:pPr>
            <a:r>
              <a:rPr lang="en-US" dirty="0"/>
              <a:t>Anteaters are extremely well adapted to a highly specific type of environment ―</a:t>
            </a:r>
          </a:p>
          <a:p>
            <a:pPr marL="342000" indent="-457200">
              <a:spcBef>
                <a:spcPts val="600"/>
              </a:spcBef>
              <a:buNone/>
            </a:pPr>
            <a:r>
              <a:rPr lang="en-US" dirty="0"/>
              <a:t>and as long as there are plenty of ants (which there are)</a:t>
            </a:r>
          </a:p>
          <a:p>
            <a:pPr marL="342000" indent="-457200">
              <a:spcBef>
                <a:spcPts val="0"/>
              </a:spcBef>
              <a:buNone/>
            </a:pPr>
            <a:r>
              <a:rPr lang="en-US" dirty="0"/>
              <a:t>future generations of anteaters should be facing a sunny future. </a:t>
            </a:r>
            <a:r>
              <a:rPr lang="en-US" b="1" dirty="0">
                <a:solidFill>
                  <a:srgbClr val="FFC000"/>
                </a:solidFill>
              </a:rPr>
              <a:t>☼</a:t>
            </a:r>
          </a:p>
        </p:txBody>
      </p:sp>
      <p:sp>
        <p:nvSpPr>
          <p:cNvPr id="4" name="Pladsholder til diasnummer 3"/>
          <p:cNvSpPr>
            <a:spLocks noGrp="1"/>
          </p:cNvSpPr>
          <p:nvPr>
            <p:ph type="sldNum" sz="quarter" idx="12"/>
          </p:nvPr>
        </p:nvSpPr>
        <p:spPr/>
        <p:txBody>
          <a:bodyPr/>
          <a:lstStyle/>
          <a:p>
            <a:fld id="{8E15ED7A-7D97-43EF-A7D1-975E9F0ACDAC}" type="slidenum">
              <a:rPr lang="da-DK" smtClean="0"/>
              <a:t>329</a:t>
            </a:fld>
            <a:endParaRPr lang="da-DK"/>
          </a:p>
        </p:txBody>
      </p:sp>
    </p:spTree>
    <p:extLst>
      <p:ext uri="{BB962C8B-B14F-4D97-AF65-F5344CB8AC3E}">
        <p14:creationId xmlns:p14="http://schemas.microsoft.com/office/powerpoint/2010/main" val="372701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MASSIVE MODULARITY IS A FACT (1)</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340768"/>
            <a:ext cx="8229600" cy="5040560"/>
          </a:xfrm>
        </p:spPr>
        <p:txBody>
          <a:bodyPr anchor="ctr">
            <a:normAutofit/>
          </a:bodyPr>
          <a:lstStyle/>
          <a:p>
            <a:pPr marL="342000" indent="-457200">
              <a:spcBef>
                <a:spcPts val="600"/>
              </a:spcBef>
              <a:buNone/>
            </a:pPr>
            <a:r>
              <a:rPr lang="en-US" dirty="0"/>
              <a:t>The bare word “modular” does </a:t>
            </a:r>
            <a:r>
              <a:rPr lang="en-US" b="1" dirty="0"/>
              <a:t>not</a:t>
            </a:r>
            <a:r>
              <a:rPr lang="en-US" dirty="0"/>
              <a:t> necessarily imply a connotation of </a:t>
            </a:r>
            <a:r>
              <a:rPr lang="en-US" dirty="0" smtClean="0"/>
              <a:t>“extreme domain-specificity</a:t>
            </a:r>
            <a:r>
              <a:rPr lang="en-US" dirty="0"/>
              <a:t>” </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33</a:t>
            </a:fld>
            <a:endParaRPr lang="da-DK"/>
          </a:p>
        </p:txBody>
      </p:sp>
    </p:spTree>
    <p:extLst>
      <p:ext uri="{BB962C8B-B14F-4D97-AF65-F5344CB8AC3E}">
        <p14:creationId xmlns:p14="http://schemas.microsoft.com/office/powerpoint/2010/main" val="149060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t>330</a:t>
            </a:fld>
            <a:endParaRPr lang="da-DK"/>
          </a:p>
        </p:txBody>
      </p:sp>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278" y="1066280"/>
            <a:ext cx="7799154" cy="4738984"/>
          </a:xfrm>
          <a:prstGeom prst="rect">
            <a:avLst/>
          </a:prstGeom>
        </p:spPr>
      </p:pic>
    </p:spTree>
    <p:extLst>
      <p:ext uri="{BB962C8B-B14F-4D97-AF65-F5344CB8AC3E}">
        <p14:creationId xmlns:p14="http://schemas.microsoft.com/office/powerpoint/2010/main" val="170829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BUT: WHAT </a:t>
            </a:r>
            <a:r>
              <a:rPr lang="da-DK" sz="3200" dirty="0">
                <a:latin typeface="Futura Extra Black BT" panose="020B0903020204020204" pitchFamily="34" charset="0"/>
              </a:rPr>
              <a:t>’BOUT US?</a:t>
            </a:r>
          </a:p>
        </p:txBody>
      </p:sp>
      <p:sp>
        <p:nvSpPr>
          <p:cNvPr id="3" name="Pladsholder til indhold 2"/>
          <p:cNvSpPr>
            <a:spLocks noGrp="1"/>
          </p:cNvSpPr>
          <p:nvPr>
            <p:ph idx="1"/>
          </p:nvPr>
        </p:nvSpPr>
        <p:spPr>
          <a:xfrm>
            <a:off x="457200" y="1412776"/>
            <a:ext cx="8229600" cy="4824536"/>
          </a:xfrm>
        </p:spPr>
        <p:txBody>
          <a:bodyPr anchor="ctr">
            <a:normAutofit/>
          </a:bodyPr>
          <a:lstStyle/>
          <a:p>
            <a:pPr marL="342000" indent="-457200">
              <a:spcBef>
                <a:spcPts val="600"/>
              </a:spcBef>
              <a:buNone/>
            </a:pPr>
            <a:r>
              <a:rPr lang="en-US" dirty="0"/>
              <a:t>But, assuming you agree that what makes us (</a:t>
            </a:r>
            <a:r>
              <a:rPr lang="en-US" i="1" dirty="0"/>
              <a:t>H. sapiens</a:t>
            </a:r>
            <a:r>
              <a:rPr lang="en-US" dirty="0"/>
              <a:t>) special is our cognitive ability,</a:t>
            </a:r>
          </a:p>
          <a:p>
            <a:pPr marL="342000" indent="-457200">
              <a:spcBef>
                <a:spcPts val="600"/>
              </a:spcBef>
              <a:buNone/>
            </a:pPr>
            <a:r>
              <a:rPr lang="en-US" b="1" dirty="0"/>
              <a:t>would you say that our species also resides on a “fitness peak” ―</a:t>
            </a:r>
          </a:p>
          <a:p>
            <a:pPr marL="342000" indent="-457200">
              <a:spcBef>
                <a:spcPts val="600"/>
              </a:spcBef>
              <a:buNone/>
            </a:pPr>
            <a:r>
              <a:rPr lang="en-US" dirty="0"/>
              <a:t>and if so, </a:t>
            </a:r>
            <a:r>
              <a:rPr lang="en-US" b="1" dirty="0"/>
              <a:t>how would you describe </a:t>
            </a:r>
          </a:p>
          <a:p>
            <a:pPr marL="342000" indent="-457200">
              <a:spcBef>
                <a:spcPts val="600"/>
              </a:spcBef>
              <a:buNone/>
            </a:pPr>
            <a:r>
              <a:rPr lang="en-US" b="1" dirty="0"/>
              <a:t>the particular type of environment to which we are, supposedly, extremely well adapted</a:t>
            </a:r>
            <a:r>
              <a:rPr lang="en-US" dirty="0"/>
              <a:t> ―</a:t>
            </a:r>
          </a:p>
          <a:p>
            <a:pPr marL="342000" indent="-457200">
              <a:spcBef>
                <a:spcPts val="600"/>
              </a:spcBef>
              <a:buNone/>
            </a:pPr>
            <a:r>
              <a:rPr lang="en-US" dirty="0"/>
              <a:t>and which has “shaped” us (the way the availability of ants “shaped” the anteater</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331</a:t>
            </a:fld>
            <a:endParaRPr lang="da-DK"/>
          </a:p>
        </p:txBody>
      </p:sp>
    </p:spTree>
    <p:extLst>
      <p:ext uri="{BB962C8B-B14F-4D97-AF65-F5344CB8AC3E}">
        <p14:creationId xmlns:p14="http://schemas.microsoft.com/office/powerpoint/2010/main" val="358819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1500174"/>
            <a:ext cx="8424240" cy="4714908"/>
          </a:xfrm>
        </p:spPr>
        <p:txBody>
          <a:bodyPr>
            <a:noAutofit/>
          </a:bodyPr>
          <a:lstStyle/>
          <a:p>
            <a:pPr>
              <a:spcBef>
                <a:spcPts val="1800"/>
              </a:spcBef>
            </a:pPr>
            <a:r>
              <a:rPr lang="en-US" sz="4000" dirty="0" smtClean="0">
                <a:solidFill>
                  <a:prstClr val="black"/>
                </a:solidFill>
                <a:latin typeface="Garamond" panose="02020404030301010803" pitchFamily="18" charset="0"/>
              </a:rPr>
              <a:t>Quantity</a:t>
            </a:r>
            <a:r>
              <a:rPr lang="en-US" sz="4000" dirty="0">
                <a:solidFill>
                  <a:prstClr val="black"/>
                </a:solidFill>
                <a:latin typeface="Garamond" panose="02020404030301010803" pitchFamily="18" charset="0"/>
              </a:rPr>
              <a:t>, quality, </a:t>
            </a:r>
            <a:r>
              <a:rPr lang="en-US" sz="4000" dirty="0" smtClean="0">
                <a:solidFill>
                  <a:prstClr val="black"/>
                </a:solidFill>
                <a:latin typeface="Garamond" panose="02020404030301010803" pitchFamily="18" charset="0"/>
              </a:rPr>
              <a:t>proportionality:</a:t>
            </a:r>
            <a:br>
              <a:rPr lang="en-US" sz="4000" dirty="0" smtClean="0">
                <a:solidFill>
                  <a:prstClr val="black"/>
                </a:solidFill>
                <a:latin typeface="Garamond" panose="02020404030301010803" pitchFamily="18" charset="0"/>
              </a:rPr>
            </a:br>
            <a:r>
              <a:rPr lang="en-US" sz="4000" dirty="0" smtClean="0">
                <a:solidFill>
                  <a:prstClr val="black"/>
                </a:solidFill>
                <a:latin typeface="Garamond" panose="02020404030301010803" pitchFamily="18" charset="0"/>
              </a:rPr>
              <a:t>Brain size &amp; number of neurons</a:t>
            </a:r>
            <a:endParaRPr lang="en-US" sz="4000" dirty="0">
              <a:solidFill>
                <a:prstClr val="black"/>
              </a:solidFill>
              <a:latin typeface="Garamond" panose="02020404030301010803" pitchFamily="18" charset="0"/>
            </a:endParaRPr>
          </a:p>
        </p:txBody>
      </p:sp>
      <p:sp>
        <p:nvSpPr>
          <p:cNvPr id="5" name="Pladsholder til diasnummer 4"/>
          <p:cNvSpPr>
            <a:spLocks noGrp="1"/>
          </p:cNvSpPr>
          <p:nvPr>
            <p:ph type="sldNum" sz="quarter" idx="12"/>
          </p:nvPr>
        </p:nvSpPr>
        <p:spPr/>
        <p:txBody>
          <a:bodyPr/>
          <a:lstStyle/>
          <a:p>
            <a:fld id="{ACEB7656-9849-4073-9CB9-EAB462FBDF4D}" type="slidenum">
              <a:rPr lang="da-DK" smtClean="0">
                <a:solidFill>
                  <a:prstClr val="black">
                    <a:tint val="75000"/>
                  </a:prstClr>
                </a:solidFill>
              </a:rPr>
              <a:pPr/>
              <a:t>332</a:t>
            </a:fld>
            <a:endParaRPr lang="da-DK">
              <a:solidFill>
                <a:prstClr val="black">
                  <a:tint val="75000"/>
                </a:prstClr>
              </a:solidFill>
            </a:endParaRPr>
          </a:p>
        </p:txBody>
      </p:sp>
      <p:sp>
        <p:nvSpPr>
          <p:cNvPr id="7" name="Rectangle 1"/>
          <p:cNvSpPr>
            <a:spLocks noChangeArrowheads="1"/>
          </p:cNvSpPr>
          <p:nvPr/>
        </p:nvSpPr>
        <p:spPr bwMode="auto">
          <a:xfrm>
            <a:off x="6264000" y="252000"/>
            <a:ext cx="255577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en-US" sz="1400" dirty="0" smtClean="0">
                <a:solidFill>
                  <a:srgbClr val="FF0000"/>
                </a:solidFill>
                <a:latin typeface="Futura XBlk BT" pitchFamily="34" charset="0"/>
                <a:ea typeface="Calibri" pitchFamily="34" charset="0"/>
                <a:cs typeface="Helvetica"/>
              </a:rPr>
              <a:t>C</a:t>
            </a:r>
            <a:r>
              <a:rPr lang="en-US" sz="1400" dirty="0" smtClean="0">
                <a:solidFill>
                  <a:srgbClr val="FFC000"/>
                </a:solidFill>
                <a:latin typeface="Futura XBlk BT" pitchFamily="34" charset="0"/>
                <a:ea typeface="Calibri" pitchFamily="34" charset="0"/>
                <a:cs typeface="Helvetica"/>
              </a:rPr>
              <a:t>A</a:t>
            </a:r>
            <a:r>
              <a:rPr lang="en-US" sz="1400" dirty="0" smtClean="0">
                <a:solidFill>
                  <a:srgbClr val="800080"/>
                </a:solidFill>
                <a:latin typeface="Futura XBlk BT" pitchFamily="34" charset="0"/>
                <a:ea typeface="Calibri" pitchFamily="34" charset="0"/>
                <a:cs typeface="Helvetica"/>
              </a:rPr>
              <a:t>P</a:t>
            </a:r>
            <a:r>
              <a:rPr lang="en-US" sz="1400" dirty="0" smtClean="0">
                <a:solidFill>
                  <a:srgbClr val="0000CC"/>
                </a:solidFill>
                <a:latin typeface="Futura XBlk BT" pitchFamily="34" charset="0"/>
                <a:ea typeface="Calibri" pitchFamily="34" charset="0"/>
                <a:cs typeface="Helvetica"/>
              </a:rPr>
              <a:t>A</a:t>
            </a:r>
            <a:r>
              <a:rPr lang="en-US" sz="1400" dirty="0" smtClean="0">
                <a:solidFill>
                  <a:srgbClr val="FF00FF"/>
                </a:solidFill>
                <a:latin typeface="Futura XBlk BT" pitchFamily="34" charset="0"/>
                <a:ea typeface="Calibri" pitchFamily="34" charset="0"/>
                <a:cs typeface="Helvetica"/>
              </a:rPr>
              <a:t>B</a:t>
            </a:r>
            <a:r>
              <a:rPr lang="en-US" sz="1400" dirty="0" smtClean="0">
                <a:solidFill>
                  <a:srgbClr val="FF3300"/>
                </a:solidFill>
                <a:latin typeface="Futura XBlk BT" pitchFamily="34" charset="0"/>
                <a:ea typeface="Calibri" pitchFamily="34" charset="0"/>
                <a:cs typeface="Helvetica"/>
              </a:rPr>
              <a:t>I</a:t>
            </a:r>
            <a:r>
              <a:rPr lang="en-US" sz="1400" dirty="0" smtClean="0">
                <a:solidFill>
                  <a:srgbClr val="FFC000"/>
                </a:solidFill>
                <a:latin typeface="Futura XBlk BT" pitchFamily="34" charset="0"/>
                <a:ea typeface="Calibri" pitchFamily="34" charset="0"/>
                <a:cs typeface="Helvetica"/>
              </a:rPr>
              <a:t>L</a:t>
            </a:r>
            <a:r>
              <a:rPr lang="en-US" sz="1400" dirty="0" smtClean="0">
                <a:solidFill>
                  <a:srgbClr val="800080"/>
                </a:solidFill>
                <a:latin typeface="Futura XBlk BT" pitchFamily="34" charset="0"/>
                <a:ea typeface="Calibri" pitchFamily="34" charset="0"/>
                <a:cs typeface="Helvetica"/>
              </a:rPr>
              <a:t>I</a:t>
            </a:r>
            <a:r>
              <a:rPr lang="en-US" sz="1400" dirty="0" smtClean="0">
                <a:solidFill>
                  <a:srgbClr val="0000CC"/>
                </a:solidFill>
                <a:latin typeface="Futura XBlk BT" pitchFamily="34" charset="0"/>
                <a:ea typeface="Calibri" pitchFamily="34" charset="0"/>
                <a:cs typeface="Helvetica"/>
              </a:rPr>
              <a:t>T</a:t>
            </a:r>
            <a:r>
              <a:rPr lang="en-US" sz="1400" dirty="0" smtClean="0">
                <a:solidFill>
                  <a:srgbClr val="FF33CC"/>
                </a:solidFill>
                <a:latin typeface="Futura XBlk BT" pitchFamily="34" charset="0"/>
                <a:ea typeface="Calibri" pitchFamily="34" charset="0"/>
                <a:cs typeface="Helvetica"/>
              </a:rPr>
              <a:t>Y</a:t>
            </a:r>
            <a:r>
              <a:rPr lang="en-US" sz="1400" dirty="0" smtClean="0">
                <a:solidFill>
                  <a:srgbClr val="FF33CC"/>
                </a:solidFill>
              </a:rPr>
              <a:t> </a:t>
            </a:r>
            <a:endParaRPr lang="en-US" sz="1400" i="1" dirty="0" smtClean="0">
              <a:solidFill>
                <a:srgbClr val="000000"/>
              </a:solidFill>
              <a:latin typeface="Garamond" pitchFamily="18" charset="0"/>
              <a:ea typeface="Times New Roman" pitchFamily="18" charset="0"/>
              <a:cs typeface="Gill Sans MT" pitchFamily="34" charset="0"/>
            </a:endParaRPr>
          </a:p>
          <a:p>
            <a:pPr algn="r" eaLnBrk="0" fontAlgn="base" hangingPunct="0">
              <a:spcBef>
                <a:spcPct val="0"/>
              </a:spcBef>
              <a:spcAft>
                <a:spcPct val="0"/>
              </a:spcAft>
            </a:pPr>
            <a:r>
              <a:rPr lang="en-US" sz="1400" i="1" dirty="0" smtClean="0">
                <a:solidFill>
                  <a:srgbClr val="000000"/>
                </a:solidFill>
                <a:latin typeface="Garamond" pitchFamily="18" charset="0"/>
                <a:ea typeface="Times New Roman" pitchFamily="18" charset="0"/>
                <a:cs typeface="Gill Sans MT" pitchFamily="34" charset="0"/>
              </a:rPr>
              <a:t>Enabling good work</a:t>
            </a:r>
            <a:endParaRPr lang="da-DK" sz="1400" dirty="0" smtClean="0">
              <a:solidFill>
                <a:prstClr val="black"/>
              </a:solidFill>
              <a:latin typeface="Arial" pitchFamily="34" charset="0"/>
            </a:endParaRPr>
          </a:p>
        </p:txBody>
      </p:sp>
    </p:spTree>
    <p:extLst>
      <p:ext uri="{BB962C8B-B14F-4D97-AF65-F5344CB8AC3E}">
        <p14:creationId xmlns:p14="http://schemas.microsoft.com/office/powerpoint/2010/main" val="413180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t>333</a:t>
            </a:fld>
            <a:endParaRPr lang="da-DK" dirty="0"/>
          </a:p>
        </p:txBody>
      </p:sp>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8637" y="548680"/>
            <a:ext cx="4441333" cy="5935614"/>
          </a:xfrm>
          <a:prstGeom prst="rect">
            <a:avLst/>
          </a:prstGeom>
        </p:spPr>
      </p:pic>
    </p:spTree>
    <p:extLst>
      <p:ext uri="{BB962C8B-B14F-4D97-AF65-F5344CB8AC3E}">
        <p14:creationId xmlns:p14="http://schemas.microsoft.com/office/powerpoint/2010/main" val="146516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t>334</a:t>
            </a:fld>
            <a:endParaRPr lang="da-DK" dirty="0"/>
          </a:p>
        </p:txBody>
      </p:sp>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964215"/>
            <a:ext cx="7740834" cy="5159296"/>
          </a:xfrm>
          <a:prstGeom prst="rect">
            <a:avLst/>
          </a:prstGeom>
        </p:spPr>
      </p:pic>
    </p:spTree>
    <p:extLst>
      <p:ext uri="{BB962C8B-B14F-4D97-AF65-F5344CB8AC3E}">
        <p14:creationId xmlns:p14="http://schemas.microsoft.com/office/powerpoint/2010/main" val="404263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LONG NECK, SHORT NECK</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a:t>A giraffe has a very long neck.</a:t>
            </a:r>
          </a:p>
          <a:p>
            <a:pPr marL="342000" indent="-457200">
              <a:spcBef>
                <a:spcPts val="600"/>
              </a:spcBef>
              <a:buNone/>
            </a:pPr>
            <a:r>
              <a:rPr lang="en-US" dirty="0"/>
              <a:t>A hamster has a very short neck.</a:t>
            </a:r>
          </a:p>
          <a:p>
            <a:pPr marL="342000" indent="-457200">
              <a:spcBef>
                <a:spcPts val="600"/>
              </a:spcBef>
              <a:buNone/>
            </a:pPr>
            <a:r>
              <a:rPr lang="en-US" dirty="0" smtClean="0"/>
              <a:t>So here’s </a:t>
            </a:r>
            <a:r>
              <a:rPr lang="en-US" dirty="0"/>
              <a:t>a question for you all:</a:t>
            </a:r>
          </a:p>
          <a:p>
            <a:pPr marL="342000" indent="-457200">
              <a:spcBef>
                <a:spcPts val="600"/>
              </a:spcBef>
              <a:buNone/>
            </a:pPr>
            <a:r>
              <a:rPr lang="en-US" dirty="0"/>
              <a:t>How many cervical vertebrae [Danish: </a:t>
            </a:r>
            <a:r>
              <a:rPr lang="en-US" dirty="0" err="1"/>
              <a:t>halshvirvler</a:t>
            </a:r>
            <a:r>
              <a:rPr lang="en-US" dirty="0"/>
              <a:t>]</a:t>
            </a:r>
          </a:p>
          <a:p>
            <a:pPr marL="342000" indent="-457200">
              <a:spcBef>
                <a:spcPts val="600"/>
              </a:spcBef>
              <a:buNone/>
            </a:pPr>
            <a:r>
              <a:rPr lang="en-US" dirty="0"/>
              <a:t>would you expect to find inside one and the other of these two animals</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335</a:t>
            </a:fld>
            <a:endParaRPr lang="da-DK" dirty="0"/>
          </a:p>
        </p:txBody>
      </p:sp>
    </p:spTree>
    <p:extLst>
      <p:ext uri="{BB962C8B-B14F-4D97-AF65-F5344CB8AC3E}">
        <p14:creationId xmlns:p14="http://schemas.microsoft.com/office/powerpoint/2010/main" val="181441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ALL MAMMALS </a:t>
            </a:r>
            <a:r>
              <a:rPr lang="da-DK" sz="3200" dirty="0">
                <a:latin typeface="Futura Extra Black BT" panose="020B0903020204020204" pitchFamily="34" charset="0"/>
              </a:rPr>
              <a:t>HAVE </a:t>
            </a:r>
            <a:br>
              <a:rPr lang="da-DK" sz="3200" dirty="0">
                <a:latin typeface="Futura Extra Black BT" panose="020B0903020204020204" pitchFamily="34" charset="0"/>
              </a:rPr>
            </a:br>
            <a:r>
              <a:rPr lang="da-DK" sz="3200" dirty="0" smtClean="0">
                <a:latin typeface="Futura Extra Black BT" panose="020B0903020204020204" pitchFamily="34" charset="0"/>
              </a:rPr>
              <a:t>SEVEN CERVICAL VERTEBRAE</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a:t>The simple answer is that </a:t>
            </a:r>
            <a:r>
              <a:rPr lang="en-US" b="1" dirty="0"/>
              <a:t>all mammals have seven</a:t>
            </a:r>
          </a:p>
          <a:p>
            <a:pPr marL="342000" indent="-457200">
              <a:spcBef>
                <a:spcPts val="600"/>
              </a:spcBef>
              <a:buNone/>
            </a:pPr>
            <a:r>
              <a:rPr lang="en-US" dirty="0"/>
              <a:t>and anatomists have no difficulty </a:t>
            </a:r>
            <a:r>
              <a:rPr lang="en-US" b="1" dirty="0"/>
              <a:t>recognizing</a:t>
            </a:r>
            <a:r>
              <a:rPr lang="en-US" dirty="0"/>
              <a:t> each of </a:t>
            </a:r>
            <a:r>
              <a:rPr lang="en-US" b="1" dirty="0"/>
              <a:t>them across species.</a:t>
            </a:r>
          </a:p>
          <a:p>
            <a:pPr marL="342000" indent="-457200">
              <a:spcBef>
                <a:spcPts val="600"/>
              </a:spcBef>
              <a:buNone/>
            </a:pPr>
            <a:r>
              <a:rPr lang="en-US" dirty="0"/>
              <a:t>The giraffe, however, has grown </a:t>
            </a:r>
            <a:r>
              <a:rPr lang="en-US" b="1" dirty="0"/>
              <a:t>great big</a:t>
            </a:r>
            <a:r>
              <a:rPr lang="en-US" dirty="0"/>
              <a:t> cervical </a:t>
            </a:r>
            <a:r>
              <a:rPr lang="en-US" dirty="0" smtClean="0"/>
              <a:t>vertebrae,</a:t>
            </a:r>
            <a:endParaRPr lang="en-US" dirty="0"/>
          </a:p>
          <a:p>
            <a:pPr marL="342000" indent="-457200">
              <a:spcBef>
                <a:spcPts val="600"/>
              </a:spcBef>
              <a:buNone/>
            </a:pPr>
            <a:r>
              <a:rPr lang="en-US" dirty="0"/>
              <a:t>while those of the hamster, like the animal, are </a:t>
            </a:r>
            <a:r>
              <a:rPr lang="en-US" b="1" dirty="0"/>
              <a:t>tiny</a:t>
            </a:r>
            <a:r>
              <a:rPr lang="en-US" b="1" dirty="0" smtClean="0"/>
              <a:t>.</a:t>
            </a:r>
            <a:endParaRPr lang="en-US" b="1" dirty="0"/>
          </a:p>
        </p:txBody>
      </p:sp>
      <p:sp>
        <p:nvSpPr>
          <p:cNvPr id="4" name="Pladsholder til diasnummer 3"/>
          <p:cNvSpPr>
            <a:spLocks noGrp="1"/>
          </p:cNvSpPr>
          <p:nvPr>
            <p:ph type="sldNum" sz="quarter" idx="12"/>
          </p:nvPr>
        </p:nvSpPr>
        <p:spPr/>
        <p:txBody>
          <a:bodyPr/>
          <a:lstStyle/>
          <a:p>
            <a:fld id="{8E15ED7A-7D97-43EF-A7D1-975E9F0ACDAC}" type="slidenum">
              <a:rPr lang="da-DK" smtClean="0"/>
              <a:t>336</a:t>
            </a:fld>
            <a:endParaRPr lang="da-DK" dirty="0"/>
          </a:p>
        </p:txBody>
      </p:sp>
    </p:spTree>
    <p:extLst>
      <p:ext uri="{BB962C8B-B14F-4D97-AF65-F5344CB8AC3E}">
        <p14:creationId xmlns:p14="http://schemas.microsoft.com/office/powerpoint/2010/main" val="138216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a:latin typeface="Futura Extra Black BT" panose="020B0903020204020204" pitchFamily="34" charset="0"/>
              </a:rPr>
              <a:t>QUALITY </a:t>
            </a:r>
            <a:r>
              <a:rPr lang="da-DK" sz="4000" i="1" dirty="0">
                <a:latin typeface="Garamond" panose="02020404030301010803" pitchFamily="18" charset="0"/>
              </a:rPr>
              <a:t>&amp;</a:t>
            </a:r>
            <a:r>
              <a:rPr lang="da-DK" sz="3200" dirty="0">
                <a:latin typeface="Futura Extra Black BT" panose="020B0903020204020204" pitchFamily="34" charset="0"/>
              </a:rPr>
              <a:t> </a:t>
            </a:r>
            <a:r>
              <a:rPr lang="da-DK" sz="3200" dirty="0" smtClean="0">
                <a:latin typeface="Futura Extra Black BT" panose="020B0903020204020204" pitchFamily="34" charset="0"/>
              </a:rPr>
              <a:t>QUANTITY (1)</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lnSpcReduction="10000"/>
          </a:bodyPr>
          <a:lstStyle/>
          <a:p>
            <a:pPr marL="342000" indent="-457200">
              <a:spcBef>
                <a:spcPts val="600"/>
              </a:spcBef>
              <a:buNone/>
            </a:pPr>
            <a:r>
              <a:rPr lang="en-US" dirty="0"/>
              <a:t>This suggests that genetic recipes which, from a qualitative point of view, appear to be identical (or largely identical)</a:t>
            </a:r>
          </a:p>
          <a:p>
            <a:pPr marL="342000" indent="-457200">
              <a:spcBef>
                <a:spcPts val="600"/>
              </a:spcBef>
              <a:buNone/>
            </a:pPr>
            <a:r>
              <a:rPr lang="en-US" dirty="0"/>
              <a:t>must be controlled by other genetic algorithms or “switches”</a:t>
            </a:r>
          </a:p>
          <a:p>
            <a:pPr marL="342000" indent="-457200">
              <a:spcBef>
                <a:spcPts val="600"/>
              </a:spcBef>
              <a:buNone/>
            </a:pPr>
            <a:r>
              <a:rPr lang="en-US" dirty="0"/>
              <a:t>that can turn the production of a certain (“epigenetic”) type of specialized cell on or off</a:t>
            </a:r>
          </a:p>
          <a:p>
            <a:pPr marL="342000" indent="-457200">
              <a:spcBef>
                <a:spcPts val="600"/>
              </a:spcBef>
              <a:buNone/>
            </a:pPr>
            <a:r>
              <a:rPr lang="en-US" dirty="0"/>
              <a:t>so that the organ build from it will become large or small, accordingly</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337</a:t>
            </a:fld>
            <a:endParaRPr lang="da-DK" dirty="0"/>
          </a:p>
        </p:txBody>
      </p:sp>
    </p:spTree>
    <p:extLst>
      <p:ext uri="{BB962C8B-B14F-4D97-AF65-F5344CB8AC3E}">
        <p14:creationId xmlns:p14="http://schemas.microsoft.com/office/powerpoint/2010/main" val="78563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a:latin typeface="Futura Extra Black BT" panose="020B0903020204020204" pitchFamily="34" charset="0"/>
              </a:rPr>
              <a:t>QUALITY </a:t>
            </a:r>
            <a:r>
              <a:rPr lang="da-DK" sz="4000" i="1" dirty="0">
                <a:latin typeface="Garamond" panose="02020404030301010803" pitchFamily="18" charset="0"/>
              </a:rPr>
              <a:t>&amp;</a:t>
            </a:r>
            <a:r>
              <a:rPr lang="da-DK" sz="3200" dirty="0">
                <a:latin typeface="Futura Extra Black BT" panose="020B0903020204020204" pitchFamily="34" charset="0"/>
              </a:rPr>
              <a:t> </a:t>
            </a:r>
            <a:r>
              <a:rPr lang="da-DK" sz="3200" dirty="0" smtClean="0">
                <a:latin typeface="Futura Extra Black BT" panose="020B0903020204020204" pitchFamily="34" charset="0"/>
              </a:rPr>
              <a:t>QUANTITY (2)</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b="1" dirty="0"/>
              <a:t>Imagine</a:t>
            </a:r>
            <a:r>
              <a:rPr lang="en-US" dirty="0"/>
              <a:t> for a moment that </a:t>
            </a:r>
            <a:r>
              <a:rPr lang="en-US" b="1" dirty="0"/>
              <a:t>a similar </a:t>
            </a:r>
            <a:r>
              <a:rPr lang="en-US" b="1" dirty="0" smtClean="0"/>
              <a:t>genetic</a:t>
            </a:r>
            <a:r>
              <a:rPr lang="en-US" dirty="0" smtClean="0"/>
              <a:t> algorithm </a:t>
            </a:r>
            <a:r>
              <a:rPr lang="en-US" dirty="0"/>
              <a:t>or </a:t>
            </a:r>
            <a:r>
              <a:rPr lang="en-US" b="1" dirty="0"/>
              <a:t>switch</a:t>
            </a:r>
          </a:p>
          <a:p>
            <a:pPr marL="342000" indent="-457200">
              <a:spcBef>
                <a:spcPts val="600"/>
              </a:spcBef>
              <a:buNone/>
            </a:pPr>
            <a:r>
              <a:rPr lang="en-US" b="1" dirty="0"/>
              <a:t>can turn on or off the production of neurons </a:t>
            </a:r>
          </a:p>
          <a:p>
            <a:pPr marL="342000" indent="0">
              <a:spcBef>
                <a:spcPts val="0"/>
              </a:spcBef>
              <a:buNone/>
            </a:pPr>
            <a:r>
              <a:rPr lang="en-US" b="1" dirty="0"/>
              <a:t>during the formation of our </a:t>
            </a:r>
            <a:r>
              <a:rPr lang="en-US" b="1" dirty="0" smtClean="0"/>
              <a:t>brains!</a:t>
            </a:r>
            <a:endParaRPr lang="en-US" b="1" dirty="0"/>
          </a:p>
        </p:txBody>
      </p:sp>
      <p:sp>
        <p:nvSpPr>
          <p:cNvPr id="4" name="Pladsholder til diasnummer 3"/>
          <p:cNvSpPr>
            <a:spLocks noGrp="1"/>
          </p:cNvSpPr>
          <p:nvPr>
            <p:ph type="sldNum" sz="quarter" idx="12"/>
          </p:nvPr>
        </p:nvSpPr>
        <p:spPr/>
        <p:txBody>
          <a:bodyPr/>
          <a:lstStyle/>
          <a:p>
            <a:fld id="{8E15ED7A-7D97-43EF-A7D1-975E9F0ACDAC}" type="slidenum">
              <a:rPr lang="da-DK" smtClean="0"/>
              <a:t>338</a:t>
            </a:fld>
            <a:endParaRPr lang="da-DK" dirty="0"/>
          </a:p>
        </p:txBody>
      </p:sp>
    </p:spTree>
    <p:extLst>
      <p:ext uri="{BB962C8B-B14F-4D97-AF65-F5344CB8AC3E}">
        <p14:creationId xmlns:p14="http://schemas.microsoft.com/office/powerpoint/2010/main" val="17921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t>339</a:t>
            </a:fld>
            <a:endParaRPr lang="da-DK" dirty="0"/>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912" y="802368"/>
            <a:ext cx="7504176" cy="5254752"/>
          </a:xfrm>
          <a:prstGeom prst="rect">
            <a:avLst/>
          </a:prstGeom>
        </p:spPr>
      </p:pic>
    </p:spTree>
    <p:extLst>
      <p:ext uri="{BB962C8B-B14F-4D97-AF65-F5344CB8AC3E}">
        <p14:creationId xmlns:p14="http://schemas.microsoft.com/office/powerpoint/2010/main" val="21846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MASSIVE MODULARITY IS A FACT (2)</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340768"/>
            <a:ext cx="8229600" cy="5040560"/>
          </a:xfrm>
        </p:spPr>
        <p:txBody>
          <a:bodyPr anchor="ctr">
            <a:normAutofit/>
          </a:bodyPr>
          <a:lstStyle/>
          <a:p>
            <a:pPr marL="342000" indent="-457200">
              <a:spcBef>
                <a:spcPts val="600"/>
              </a:spcBef>
              <a:buNone/>
            </a:pPr>
            <a:r>
              <a:rPr lang="en-US" dirty="0" smtClean="0"/>
              <a:t>… and, like I said, </a:t>
            </a:r>
            <a:r>
              <a:rPr lang="en-US" dirty="0"/>
              <a:t>we </a:t>
            </a:r>
            <a:r>
              <a:rPr lang="en-US" dirty="0" smtClean="0"/>
              <a:t>do know </a:t>
            </a:r>
            <a:r>
              <a:rPr lang="en-US" dirty="0"/>
              <a:t>of at least one brain area </a:t>
            </a:r>
            <a:r>
              <a:rPr lang="en-US" dirty="0" smtClean="0"/>
              <a:t>(the prefrontal cortex) which </a:t>
            </a:r>
            <a:r>
              <a:rPr lang="en-US" dirty="0"/>
              <a:t>appears to </a:t>
            </a:r>
            <a:r>
              <a:rPr lang="en-US" dirty="0" smtClean="0"/>
              <a:t>contain</a:t>
            </a:r>
          </a:p>
          <a:p>
            <a:pPr marL="342000" indent="-457200">
              <a:spcBef>
                <a:spcPts val="600"/>
              </a:spcBef>
              <a:buNone/>
            </a:pPr>
            <a:r>
              <a:rPr lang="en-US" dirty="0" smtClean="0"/>
              <a:t> modules that work </a:t>
            </a:r>
            <a:r>
              <a:rPr lang="en-US" dirty="0"/>
              <a:t>in a </a:t>
            </a:r>
            <a:r>
              <a:rPr lang="en-US" dirty="0" smtClean="0"/>
              <a:t>fashion </a:t>
            </a:r>
            <a:r>
              <a:rPr lang="en-US" dirty="0"/>
              <a:t>similar to what social science has dubbed a </a:t>
            </a:r>
            <a:r>
              <a:rPr lang="en-US" b="1" dirty="0"/>
              <a:t>“second order specialist”</a:t>
            </a:r>
          </a:p>
          <a:p>
            <a:pPr marL="342000" indent="-457200">
              <a:spcBef>
                <a:spcPts val="600"/>
              </a:spcBef>
              <a:buNone/>
            </a:pPr>
            <a:r>
              <a:rPr lang="en-US" dirty="0"/>
              <a:t>= someone whose work consists of </a:t>
            </a:r>
            <a:r>
              <a:rPr lang="en-US" b="1" dirty="0"/>
              <a:t>coordinating</a:t>
            </a:r>
            <a:r>
              <a:rPr lang="en-US" dirty="0"/>
              <a:t> what </a:t>
            </a:r>
            <a:r>
              <a:rPr lang="en-US" b="1" dirty="0"/>
              <a:t>other</a:t>
            </a:r>
            <a:r>
              <a:rPr lang="en-US" dirty="0"/>
              <a:t> (“first-order”) </a:t>
            </a:r>
            <a:r>
              <a:rPr lang="en-US" b="1" dirty="0"/>
              <a:t>specialists</a:t>
            </a:r>
            <a:r>
              <a:rPr lang="en-US" dirty="0"/>
              <a:t> are </a:t>
            </a:r>
            <a:r>
              <a:rPr lang="en-US" dirty="0" smtClean="0"/>
              <a:t>doing</a:t>
            </a:r>
            <a:r>
              <a:rPr lang="en-US" dirty="0"/>
              <a:t> </a:t>
            </a:r>
            <a:r>
              <a:rPr lang="en-US" dirty="0" smtClean="0"/>
              <a:t>(in DK: </a:t>
            </a:r>
            <a:r>
              <a:rPr lang="en-US" dirty="0"/>
              <a:t>a </a:t>
            </a:r>
            <a:r>
              <a:rPr lang="en-US" dirty="0" smtClean="0"/>
              <a:t>“</a:t>
            </a:r>
            <a:r>
              <a:rPr lang="en-US" dirty="0" err="1" smtClean="0"/>
              <a:t>djøf’er</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34</a:t>
            </a:fld>
            <a:endParaRPr lang="da-DK"/>
          </a:p>
        </p:txBody>
      </p:sp>
    </p:spTree>
    <p:extLst>
      <p:ext uri="{BB962C8B-B14F-4D97-AF65-F5344CB8AC3E}">
        <p14:creationId xmlns:p14="http://schemas.microsoft.com/office/powerpoint/2010/main" val="26427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74638"/>
            <a:ext cx="8496944" cy="1143000"/>
          </a:xfrm>
        </p:spPr>
        <p:txBody>
          <a:bodyPr>
            <a:normAutofit/>
          </a:bodyPr>
          <a:lstStyle/>
          <a:p>
            <a:r>
              <a:rPr lang="en-US" sz="3200" dirty="0" smtClean="0">
                <a:latin typeface="Futura Extra Black BT" panose="020B0903020204020204" pitchFamily="34" charset="0"/>
              </a:rPr>
              <a:t>HOW </a:t>
            </a:r>
            <a:r>
              <a:rPr lang="en-US" sz="3200" dirty="0">
                <a:latin typeface="Futura Extra Black BT" panose="020B0903020204020204" pitchFamily="34" charset="0"/>
              </a:rPr>
              <a:t>CAN SMALL </a:t>
            </a:r>
            <a:r>
              <a:rPr lang="en-US" sz="3200" dirty="0" smtClean="0">
                <a:latin typeface="Futura Extra Black BT" panose="020B0903020204020204" pitchFamily="34" charset="0"/>
              </a:rPr>
              <a:t>ANIMALS</a:t>
            </a:r>
            <a:br>
              <a:rPr lang="en-US" sz="3200" dirty="0" smtClean="0">
                <a:latin typeface="Futura Extra Black BT" panose="020B0903020204020204" pitchFamily="34" charset="0"/>
              </a:rPr>
            </a:br>
            <a:r>
              <a:rPr lang="en-US" sz="3200" dirty="0" smtClean="0">
                <a:latin typeface="Futura Extra Black BT" panose="020B0903020204020204" pitchFamily="34" charset="0"/>
              </a:rPr>
              <a:t>BE </a:t>
            </a:r>
            <a:r>
              <a:rPr lang="en-US" sz="3200" dirty="0">
                <a:latin typeface="Futura Extra Black BT" panose="020B0903020204020204" pitchFamily="34" charset="0"/>
              </a:rPr>
              <a:t>SO SMART</a:t>
            </a:r>
            <a:r>
              <a:rPr lang="en-US" sz="3200" dirty="0" smtClean="0">
                <a:latin typeface="Futura Extra Black BT" panose="020B0903020204020204" pitchFamily="34" charset="0"/>
              </a:rPr>
              <a:t>? (1)</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a:t>Did you ever wonder </a:t>
            </a:r>
            <a:r>
              <a:rPr lang="en-US" b="1" dirty="0"/>
              <a:t>why small animals with small brains</a:t>
            </a:r>
          </a:p>
          <a:p>
            <a:pPr marL="342000" indent="-457200">
              <a:spcBef>
                <a:spcPts val="600"/>
              </a:spcBef>
              <a:buNone/>
            </a:pPr>
            <a:r>
              <a:rPr lang="en-US" dirty="0"/>
              <a:t>sometimes </a:t>
            </a:r>
            <a:r>
              <a:rPr lang="en-US" b="1" dirty="0"/>
              <a:t>can do things which </a:t>
            </a:r>
            <a:r>
              <a:rPr lang="en-US" b="1" dirty="0" smtClean="0"/>
              <a:t>suggest </a:t>
            </a:r>
            <a:r>
              <a:rPr lang="en-US" b="1" dirty="0"/>
              <a:t>that they are</a:t>
            </a:r>
            <a:r>
              <a:rPr lang="en-US" dirty="0"/>
              <a:t> every bit as </a:t>
            </a:r>
            <a:r>
              <a:rPr lang="en-US" b="1" dirty="0"/>
              <a:t>smart</a:t>
            </a:r>
            <a:r>
              <a:rPr lang="en-US" dirty="0"/>
              <a:t> as</a:t>
            </a:r>
          </a:p>
          <a:p>
            <a:pPr marL="342000" indent="-457200">
              <a:spcBef>
                <a:spcPts val="600"/>
              </a:spcBef>
              <a:buNone/>
            </a:pPr>
            <a:r>
              <a:rPr lang="en-US" dirty="0"/>
              <a:t>large animals with large brains?</a:t>
            </a:r>
          </a:p>
        </p:txBody>
      </p:sp>
      <p:sp>
        <p:nvSpPr>
          <p:cNvPr id="4" name="Pladsholder til diasnummer 3"/>
          <p:cNvSpPr>
            <a:spLocks noGrp="1"/>
          </p:cNvSpPr>
          <p:nvPr>
            <p:ph type="sldNum" sz="quarter" idx="12"/>
          </p:nvPr>
        </p:nvSpPr>
        <p:spPr/>
        <p:txBody>
          <a:bodyPr/>
          <a:lstStyle/>
          <a:p>
            <a:fld id="{8E15ED7A-7D97-43EF-A7D1-975E9F0ACDAC}" type="slidenum">
              <a:rPr lang="da-DK" smtClean="0"/>
              <a:t>340</a:t>
            </a:fld>
            <a:endParaRPr lang="da-DK" dirty="0"/>
          </a:p>
        </p:txBody>
      </p:sp>
    </p:spTree>
    <p:extLst>
      <p:ext uri="{BB962C8B-B14F-4D97-AF65-F5344CB8AC3E}">
        <p14:creationId xmlns:p14="http://schemas.microsoft.com/office/powerpoint/2010/main" val="253852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74638"/>
            <a:ext cx="8496944" cy="1143000"/>
          </a:xfrm>
        </p:spPr>
        <p:txBody>
          <a:bodyPr>
            <a:normAutofit/>
          </a:bodyPr>
          <a:lstStyle/>
          <a:p>
            <a:r>
              <a:rPr lang="en-US" sz="3200" dirty="0" smtClean="0">
                <a:latin typeface="Futura Extra Black BT" panose="020B0903020204020204" pitchFamily="34" charset="0"/>
              </a:rPr>
              <a:t>HOW </a:t>
            </a:r>
            <a:r>
              <a:rPr lang="en-US" sz="3200" dirty="0">
                <a:latin typeface="Futura Extra Black BT" panose="020B0903020204020204" pitchFamily="34" charset="0"/>
              </a:rPr>
              <a:t>CAN SMALL </a:t>
            </a:r>
            <a:r>
              <a:rPr lang="en-US" sz="3200" dirty="0" smtClean="0">
                <a:latin typeface="Futura Extra Black BT" panose="020B0903020204020204" pitchFamily="34" charset="0"/>
              </a:rPr>
              <a:t>ANIMALS</a:t>
            </a:r>
            <a:br>
              <a:rPr lang="en-US" sz="3200" dirty="0" smtClean="0">
                <a:latin typeface="Futura Extra Black BT" panose="020B0903020204020204" pitchFamily="34" charset="0"/>
              </a:rPr>
            </a:br>
            <a:r>
              <a:rPr lang="en-US" sz="3200" dirty="0" smtClean="0">
                <a:latin typeface="Futura Extra Black BT" panose="020B0903020204020204" pitchFamily="34" charset="0"/>
              </a:rPr>
              <a:t>BE </a:t>
            </a:r>
            <a:r>
              <a:rPr lang="en-US" sz="3200" dirty="0">
                <a:latin typeface="Futura Extra Black BT" panose="020B0903020204020204" pitchFamily="34" charset="0"/>
              </a:rPr>
              <a:t>SO SMART</a:t>
            </a:r>
            <a:r>
              <a:rPr lang="en-US" sz="3200" dirty="0" smtClean="0">
                <a:latin typeface="Futura Extra Black BT" panose="020B0903020204020204" pitchFamily="34" charset="0"/>
              </a:rPr>
              <a:t>? (2)</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a:t>The </a:t>
            </a:r>
            <a:r>
              <a:rPr lang="en-US" b="1" dirty="0"/>
              <a:t>proximate</a:t>
            </a:r>
            <a:r>
              <a:rPr lang="en-US" dirty="0"/>
              <a:t> explanation is simple:</a:t>
            </a:r>
          </a:p>
          <a:p>
            <a:pPr marL="342000" indent="-457200">
              <a:spcBef>
                <a:spcPts val="600"/>
              </a:spcBef>
              <a:buNone/>
            </a:pPr>
            <a:r>
              <a:rPr lang="en-US" dirty="0"/>
              <a:t>Large animals tend to be built from large cells, and</a:t>
            </a:r>
          </a:p>
          <a:p>
            <a:pPr marL="342000" indent="-457200">
              <a:spcBef>
                <a:spcPts val="600"/>
              </a:spcBef>
              <a:buNone/>
            </a:pPr>
            <a:r>
              <a:rPr lang="en-US" dirty="0"/>
              <a:t>small animals from small cells ―</a:t>
            </a:r>
          </a:p>
          <a:p>
            <a:pPr marL="342000" indent="-457200">
              <a:spcBef>
                <a:spcPts val="600"/>
              </a:spcBef>
              <a:buNone/>
            </a:pPr>
            <a:r>
              <a:rPr lang="en-US" dirty="0"/>
              <a:t>and </a:t>
            </a:r>
            <a:r>
              <a:rPr lang="en-US" b="1" dirty="0"/>
              <a:t>this proportionality</a:t>
            </a:r>
            <a:r>
              <a:rPr lang="en-US" dirty="0"/>
              <a:t> (or correlation) </a:t>
            </a:r>
            <a:r>
              <a:rPr lang="en-US" b="1" dirty="0"/>
              <a:t>includes </a:t>
            </a:r>
            <a:r>
              <a:rPr lang="en-US" b="1" dirty="0" smtClean="0"/>
              <a:t>neurons!</a:t>
            </a:r>
            <a:endParaRPr lang="en-US" b="1" dirty="0"/>
          </a:p>
        </p:txBody>
      </p:sp>
      <p:sp>
        <p:nvSpPr>
          <p:cNvPr id="4" name="Pladsholder til diasnummer 3"/>
          <p:cNvSpPr>
            <a:spLocks noGrp="1"/>
          </p:cNvSpPr>
          <p:nvPr>
            <p:ph type="sldNum" sz="quarter" idx="12"/>
          </p:nvPr>
        </p:nvSpPr>
        <p:spPr/>
        <p:txBody>
          <a:bodyPr/>
          <a:lstStyle/>
          <a:p>
            <a:fld id="{8E15ED7A-7D97-43EF-A7D1-975E9F0ACDAC}" type="slidenum">
              <a:rPr lang="da-DK" smtClean="0"/>
              <a:t>341</a:t>
            </a:fld>
            <a:endParaRPr lang="da-DK" dirty="0"/>
          </a:p>
        </p:txBody>
      </p:sp>
    </p:spTree>
    <p:extLst>
      <p:ext uri="{BB962C8B-B14F-4D97-AF65-F5344CB8AC3E}">
        <p14:creationId xmlns:p14="http://schemas.microsoft.com/office/powerpoint/2010/main" val="230674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t>342</a:t>
            </a:fld>
            <a:endParaRPr lang="da-DK" dirty="0"/>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446" y="1363936"/>
            <a:ext cx="7257961" cy="4081288"/>
          </a:xfrm>
          <a:prstGeom prst="rect">
            <a:avLst/>
          </a:prstGeom>
        </p:spPr>
      </p:pic>
    </p:spTree>
    <p:extLst>
      <p:ext uri="{BB962C8B-B14F-4D97-AF65-F5344CB8AC3E}">
        <p14:creationId xmlns:p14="http://schemas.microsoft.com/office/powerpoint/2010/main" val="337222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74638"/>
            <a:ext cx="8496944" cy="1143000"/>
          </a:xfrm>
        </p:spPr>
        <p:txBody>
          <a:bodyPr>
            <a:normAutofit/>
          </a:bodyPr>
          <a:lstStyle/>
          <a:p>
            <a:r>
              <a:rPr lang="en-US" sz="3200" dirty="0" smtClean="0">
                <a:latin typeface="Futura Extra Black BT" panose="020B0903020204020204" pitchFamily="34" charset="0"/>
              </a:rPr>
              <a:t>ONE IMPORTANT EXCEPTION …</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484784"/>
            <a:ext cx="8229600" cy="4752528"/>
          </a:xfrm>
        </p:spPr>
        <p:txBody>
          <a:bodyPr anchor="ctr"/>
          <a:lstStyle/>
          <a:p>
            <a:pPr marL="342000" indent="-457200">
              <a:spcBef>
                <a:spcPts val="600"/>
              </a:spcBef>
              <a:buNone/>
            </a:pPr>
            <a:r>
              <a:rPr lang="en-US" dirty="0"/>
              <a:t>There is an </a:t>
            </a:r>
            <a:r>
              <a:rPr lang="en-US" b="1" dirty="0"/>
              <a:t>exception to the rule,</a:t>
            </a:r>
            <a:r>
              <a:rPr lang="en-US" dirty="0"/>
              <a:t> though:</a:t>
            </a:r>
          </a:p>
          <a:p>
            <a:pPr marL="342000" indent="-457200">
              <a:spcBef>
                <a:spcPts val="600"/>
              </a:spcBef>
              <a:buNone/>
            </a:pPr>
            <a:r>
              <a:rPr lang="en-US" b="1" dirty="0"/>
              <a:t>Primate neurons are, on average, 9 % smaller than we would expect them to be</a:t>
            </a:r>
          </a:p>
          <a:p>
            <a:pPr marL="342000" indent="-457200">
              <a:spcBef>
                <a:spcPts val="600"/>
              </a:spcBef>
              <a:buNone/>
            </a:pPr>
            <a:r>
              <a:rPr lang="en-US" dirty="0"/>
              <a:t>if they had stuck to the general rule of proportionality</a:t>
            </a:r>
          </a:p>
          <a:p>
            <a:pPr marL="342000" indent="-457200">
              <a:spcBef>
                <a:spcPts val="600"/>
              </a:spcBef>
              <a:buNone/>
            </a:pPr>
            <a:r>
              <a:rPr lang="en-US" dirty="0"/>
              <a:t>of body and cell sizes</a:t>
            </a:r>
            <a:r>
              <a:rPr lang="en-US" dirty="0" smtClean="0"/>
              <a:t>.</a:t>
            </a:r>
          </a:p>
          <a:p>
            <a:pPr marL="342000" indent="-457200">
              <a:spcBef>
                <a:spcPts val="600"/>
              </a:spcBef>
              <a:buNone/>
            </a:pPr>
            <a:r>
              <a:rPr lang="en-US" dirty="0" smtClean="0"/>
              <a:t>Do take a look for yourself at the table on the next slide!</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343</a:t>
            </a:fld>
            <a:endParaRPr lang="da-DK" dirty="0"/>
          </a:p>
        </p:txBody>
      </p:sp>
    </p:spTree>
    <p:extLst>
      <p:ext uri="{BB962C8B-B14F-4D97-AF65-F5344CB8AC3E}">
        <p14:creationId xmlns:p14="http://schemas.microsoft.com/office/powerpoint/2010/main" val="261037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t>344</a:t>
            </a:fld>
            <a:endParaRPr lang="da-DK" dirty="0"/>
          </a:p>
        </p:txBody>
      </p:sp>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836712"/>
            <a:ext cx="8232694" cy="5184576"/>
          </a:xfrm>
          <a:prstGeom prst="rect">
            <a:avLst/>
          </a:prstGeom>
        </p:spPr>
      </p:pic>
    </p:spTree>
    <p:extLst>
      <p:ext uri="{BB962C8B-B14F-4D97-AF65-F5344CB8AC3E}">
        <p14:creationId xmlns:p14="http://schemas.microsoft.com/office/powerpoint/2010/main" val="143585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74638"/>
            <a:ext cx="8496944" cy="1143000"/>
          </a:xfrm>
        </p:spPr>
        <p:txBody>
          <a:bodyPr>
            <a:normAutofit/>
          </a:bodyPr>
          <a:lstStyle/>
          <a:p>
            <a:r>
              <a:rPr lang="en-US" sz="3200" dirty="0" smtClean="0">
                <a:latin typeface="Futura Extra Black BT" panose="020B0903020204020204" pitchFamily="34" charset="0"/>
              </a:rPr>
              <a:t>… SINE QUA NON</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a:t>As far as I know, this peculiar phenomenon remains unexplained.</a:t>
            </a:r>
          </a:p>
          <a:p>
            <a:pPr marL="342000" indent="-457200">
              <a:spcBef>
                <a:spcPts val="600"/>
              </a:spcBef>
              <a:buNone/>
            </a:pPr>
            <a:r>
              <a:rPr lang="en-US" dirty="0"/>
              <a:t>But without it, we would not have had room in our skulls for all of our 16 billion “comparative advantage</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345</a:t>
            </a:fld>
            <a:endParaRPr lang="da-DK" dirty="0"/>
          </a:p>
        </p:txBody>
      </p:sp>
    </p:spTree>
    <p:extLst>
      <p:ext uri="{BB962C8B-B14F-4D97-AF65-F5344CB8AC3E}">
        <p14:creationId xmlns:p14="http://schemas.microsoft.com/office/powerpoint/2010/main" val="163669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1500174"/>
            <a:ext cx="8424240" cy="4714908"/>
          </a:xfrm>
        </p:spPr>
        <p:txBody>
          <a:bodyPr>
            <a:noAutofit/>
          </a:bodyPr>
          <a:lstStyle/>
          <a:p>
            <a:pPr>
              <a:spcBef>
                <a:spcPts val="1800"/>
              </a:spcBef>
            </a:pPr>
            <a:r>
              <a:rPr lang="en-US" sz="4000" dirty="0" smtClean="0">
                <a:solidFill>
                  <a:prstClr val="black"/>
                </a:solidFill>
                <a:latin typeface="Garamond" panose="02020404030301010803" pitchFamily="18" charset="0"/>
              </a:rPr>
              <a:t>Natural (and, where present, sexual) </a:t>
            </a:r>
            <a:br>
              <a:rPr lang="en-US" sz="4000" dirty="0" smtClean="0">
                <a:solidFill>
                  <a:prstClr val="black"/>
                </a:solidFill>
                <a:latin typeface="Garamond" panose="02020404030301010803" pitchFamily="18" charset="0"/>
              </a:rPr>
            </a:br>
            <a:r>
              <a:rPr lang="en-US" sz="4000" dirty="0" smtClean="0">
                <a:solidFill>
                  <a:prstClr val="black"/>
                </a:solidFill>
                <a:latin typeface="Garamond" panose="02020404030301010803" pitchFamily="18" charset="0"/>
              </a:rPr>
              <a:t>selection never stops</a:t>
            </a:r>
            <a:endParaRPr lang="en-US" sz="4000" dirty="0">
              <a:solidFill>
                <a:prstClr val="black"/>
              </a:solidFill>
              <a:latin typeface="Garamond" panose="02020404030301010803" pitchFamily="18" charset="0"/>
            </a:endParaRPr>
          </a:p>
        </p:txBody>
      </p:sp>
      <p:sp>
        <p:nvSpPr>
          <p:cNvPr id="5" name="Pladsholder til diasnummer 4"/>
          <p:cNvSpPr>
            <a:spLocks noGrp="1"/>
          </p:cNvSpPr>
          <p:nvPr>
            <p:ph type="sldNum" sz="quarter" idx="12"/>
          </p:nvPr>
        </p:nvSpPr>
        <p:spPr/>
        <p:txBody>
          <a:bodyPr/>
          <a:lstStyle/>
          <a:p>
            <a:fld id="{ACEB7656-9849-4073-9CB9-EAB462FBDF4D}" type="slidenum">
              <a:rPr lang="da-DK" smtClean="0">
                <a:solidFill>
                  <a:prstClr val="black">
                    <a:tint val="75000"/>
                  </a:prstClr>
                </a:solidFill>
              </a:rPr>
              <a:pPr/>
              <a:t>346</a:t>
            </a:fld>
            <a:endParaRPr lang="da-DK">
              <a:solidFill>
                <a:prstClr val="black">
                  <a:tint val="75000"/>
                </a:prstClr>
              </a:solidFill>
            </a:endParaRPr>
          </a:p>
        </p:txBody>
      </p:sp>
      <p:sp>
        <p:nvSpPr>
          <p:cNvPr id="7" name="Rectangle 1"/>
          <p:cNvSpPr>
            <a:spLocks noChangeArrowheads="1"/>
          </p:cNvSpPr>
          <p:nvPr/>
        </p:nvSpPr>
        <p:spPr bwMode="auto">
          <a:xfrm>
            <a:off x="6264000" y="252000"/>
            <a:ext cx="255577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en-US" sz="1400" dirty="0" smtClean="0">
                <a:solidFill>
                  <a:srgbClr val="FF0000"/>
                </a:solidFill>
                <a:latin typeface="Futura XBlk BT" pitchFamily="34" charset="0"/>
                <a:ea typeface="Calibri" pitchFamily="34" charset="0"/>
                <a:cs typeface="Helvetica"/>
              </a:rPr>
              <a:t>C</a:t>
            </a:r>
            <a:r>
              <a:rPr lang="en-US" sz="1400" dirty="0" smtClean="0">
                <a:solidFill>
                  <a:srgbClr val="FFC000"/>
                </a:solidFill>
                <a:latin typeface="Futura XBlk BT" pitchFamily="34" charset="0"/>
                <a:ea typeface="Calibri" pitchFamily="34" charset="0"/>
                <a:cs typeface="Helvetica"/>
              </a:rPr>
              <a:t>A</a:t>
            </a:r>
            <a:r>
              <a:rPr lang="en-US" sz="1400" dirty="0" smtClean="0">
                <a:solidFill>
                  <a:srgbClr val="800080"/>
                </a:solidFill>
                <a:latin typeface="Futura XBlk BT" pitchFamily="34" charset="0"/>
                <a:ea typeface="Calibri" pitchFamily="34" charset="0"/>
                <a:cs typeface="Helvetica"/>
              </a:rPr>
              <a:t>P</a:t>
            </a:r>
            <a:r>
              <a:rPr lang="en-US" sz="1400" dirty="0" smtClean="0">
                <a:solidFill>
                  <a:srgbClr val="0000CC"/>
                </a:solidFill>
                <a:latin typeface="Futura XBlk BT" pitchFamily="34" charset="0"/>
                <a:ea typeface="Calibri" pitchFamily="34" charset="0"/>
                <a:cs typeface="Helvetica"/>
              </a:rPr>
              <a:t>A</a:t>
            </a:r>
            <a:r>
              <a:rPr lang="en-US" sz="1400" dirty="0" smtClean="0">
                <a:solidFill>
                  <a:srgbClr val="FF00FF"/>
                </a:solidFill>
                <a:latin typeface="Futura XBlk BT" pitchFamily="34" charset="0"/>
                <a:ea typeface="Calibri" pitchFamily="34" charset="0"/>
                <a:cs typeface="Helvetica"/>
              </a:rPr>
              <a:t>B</a:t>
            </a:r>
            <a:r>
              <a:rPr lang="en-US" sz="1400" dirty="0" smtClean="0">
                <a:solidFill>
                  <a:srgbClr val="FF3300"/>
                </a:solidFill>
                <a:latin typeface="Futura XBlk BT" pitchFamily="34" charset="0"/>
                <a:ea typeface="Calibri" pitchFamily="34" charset="0"/>
                <a:cs typeface="Helvetica"/>
              </a:rPr>
              <a:t>I</a:t>
            </a:r>
            <a:r>
              <a:rPr lang="en-US" sz="1400" dirty="0" smtClean="0">
                <a:solidFill>
                  <a:srgbClr val="FFC000"/>
                </a:solidFill>
                <a:latin typeface="Futura XBlk BT" pitchFamily="34" charset="0"/>
                <a:ea typeface="Calibri" pitchFamily="34" charset="0"/>
                <a:cs typeface="Helvetica"/>
              </a:rPr>
              <a:t>L</a:t>
            </a:r>
            <a:r>
              <a:rPr lang="en-US" sz="1400" dirty="0" smtClean="0">
                <a:solidFill>
                  <a:srgbClr val="800080"/>
                </a:solidFill>
                <a:latin typeface="Futura XBlk BT" pitchFamily="34" charset="0"/>
                <a:ea typeface="Calibri" pitchFamily="34" charset="0"/>
                <a:cs typeface="Helvetica"/>
              </a:rPr>
              <a:t>I</a:t>
            </a:r>
            <a:r>
              <a:rPr lang="en-US" sz="1400" dirty="0" smtClean="0">
                <a:solidFill>
                  <a:srgbClr val="0000CC"/>
                </a:solidFill>
                <a:latin typeface="Futura XBlk BT" pitchFamily="34" charset="0"/>
                <a:ea typeface="Calibri" pitchFamily="34" charset="0"/>
                <a:cs typeface="Helvetica"/>
              </a:rPr>
              <a:t>T</a:t>
            </a:r>
            <a:r>
              <a:rPr lang="en-US" sz="1400" dirty="0" smtClean="0">
                <a:solidFill>
                  <a:srgbClr val="FF33CC"/>
                </a:solidFill>
                <a:latin typeface="Futura XBlk BT" pitchFamily="34" charset="0"/>
                <a:ea typeface="Calibri" pitchFamily="34" charset="0"/>
                <a:cs typeface="Helvetica"/>
              </a:rPr>
              <a:t>Y</a:t>
            </a:r>
            <a:r>
              <a:rPr lang="en-US" sz="1400" dirty="0" smtClean="0">
                <a:solidFill>
                  <a:srgbClr val="FF33CC"/>
                </a:solidFill>
              </a:rPr>
              <a:t> </a:t>
            </a:r>
            <a:endParaRPr lang="en-US" sz="1400" i="1" dirty="0" smtClean="0">
              <a:solidFill>
                <a:srgbClr val="000000"/>
              </a:solidFill>
              <a:latin typeface="Garamond" pitchFamily="18" charset="0"/>
              <a:ea typeface="Times New Roman" pitchFamily="18" charset="0"/>
              <a:cs typeface="Gill Sans MT" pitchFamily="34" charset="0"/>
            </a:endParaRPr>
          </a:p>
          <a:p>
            <a:pPr algn="r" eaLnBrk="0" fontAlgn="base" hangingPunct="0">
              <a:spcBef>
                <a:spcPct val="0"/>
              </a:spcBef>
              <a:spcAft>
                <a:spcPct val="0"/>
              </a:spcAft>
            </a:pPr>
            <a:r>
              <a:rPr lang="en-US" sz="1400" i="1" dirty="0" smtClean="0">
                <a:solidFill>
                  <a:srgbClr val="000000"/>
                </a:solidFill>
                <a:latin typeface="Garamond" pitchFamily="18" charset="0"/>
                <a:ea typeface="Times New Roman" pitchFamily="18" charset="0"/>
                <a:cs typeface="Gill Sans MT" pitchFamily="34" charset="0"/>
              </a:rPr>
              <a:t>Enabling good work</a:t>
            </a:r>
            <a:endParaRPr lang="da-DK" sz="1400" dirty="0" smtClean="0">
              <a:solidFill>
                <a:prstClr val="black"/>
              </a:solidFill>
              <a:latin typeface="Arial" pitchFamily="34" charset="0"/>
            </a:endParaRPr>
          </a:p>
        </p:txBody>
      </p:sp>
    </p:spTree>
    <p:extLst>
      <p:ext uri="{BB962C8B-B14F-4D97-AF65-F5344CB8AC3E}">
        <p14:creationId xmlns:p14="http://schemas.microsoft.com/office/powerpoint/2010/main" val="121299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sz="3200" dirty="0">
                <a:latin typeface="Futura XBlk BT" panose="020B0903020204020204" pitchFamily="34" charset="0"/>
              </a:rPr>
              <a:t>NATURAL </a:t>
            </a:r>
            <a:r>
              <a:rPr lang="en-US" sz="4000" i="1" dirty="0">
                <a:latin typeface="Garamond" panose="02020404030301010803" pitchFamily="18" charset="0"/>
              </a:rPr>
              <a:t>&amp;</a:t>
            </a:r>
            <a:r>
              <a:rPr lang="en-US" sz="3200" dirty="0">
                <a:latin typeface="Futura XBlk BT" panose="020B0903020204020204" pitchFamily="34" charset="0"/>
              </a:rPr>
              <a:t> SEXUAL SELECTION</a:t>
            </a:r>
            <a:br>
              <a:rPr lang="en-US" sz="3200" dirty="0">
                <a:latin typeface="Futura XBlk BT" panose="020B0903020204020204" pitchFamily="34" charset="0"/>
              </a:rPr>
            </a:br>
            <a:r>
              <a:rPr lang="en-US" sz="3200" dirty="0">
                <a:latin typeface="Futura XBlk BT" panose="020B0903020204020204" pitchFamily="34" charset="0"/>
              </a:rPr>
              <a:t>ARE “ITERATIVE” </a:t>
            </a:r>
            <a:r>
              <a:rPr lang="en-US" sz="3200" dirty="0" smtClean="0">
                <a:latin typeface="Futura XBlk BT" panose="020B0903020204020204" pitchFamily="34" charset="0"/>
              </a:rPr>
              <a:t>PROCESSES (1)</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600200"/>
            <a:ext cx="8229600" cy="4637112"/>
          </a:xfrm>
        </p:spPr>
        <p:txBody>
          <a:bodyPr anchor="ctr">
            <a:normAutofit/>
          </a:bodyPr>
          <a:lstStyle/>
          <a:p>
            <a:pPr marL="342000" indent="-457200">
              <a:spcBef>
                <a:spcPts val="600"/>
              </a:spcBef>
              <a:buNone/>
            </a:pPr>
            <a:r>
              <a:rPr lang="en-US" dirty="0"/>
              <a:t>Natural selection </a:t>
            </a:r>
            <a:r>
              <a:rPr lang="en-US" b="1" dirty="0"/>
              <a:t>sometimes</a:t>
            </a:r>
            <a:r>
              <a:rPr lang="en-US" dirty="0"/>
              <a:t> acts as </a:t>
            </a:r>
            <a:r>
              <a:rPr lang="en-US" b="1" dirty="0"/>
              <a:t>singular,</a:t>
            </a:r>
            <a:r>
              <a:rPr lang="en-US" dirty="0"/>
              <a:t> short-lived, “cash-on-delivery” </a:t>
            </a:r>
            <a:r>
              <a:rPr lang="en-US" b="1" dirty="0"/>
              <a:t>events</a:t>
            </a:r>
            <a:r>
              <a:rPr lang="en-US" dirty="0"/>
              <a:t> ―</a:t>
            </a:r>
          </a:p>
          <a:p>
            <a:pPr marL="342000" indent="-457200">
              <a:spcBef>
                <a:spcPts val="600"/>
              </a:spcBef>
              <a:buNone/>
            </a:pPr>
            <a:r>
              <a:rPr lang="en-US" dirty="0"/>
              <a:t>things that </a:t>
            </a:r>
            <a:r>
              <a:rPr lang="en-US" dirty="0" smtClean="0"/>
              <a:t>happen </a:t>
            </a:r>
            <a:r>
              <a:rPr lang="en-US" dirty="0"/>
              <a:t>immediately upon the arrival of </a:t>
            </a:r>
            <a:r>
              <a:rPr lang="en-US" dirty="0" smtClean="0"/>
              <a:t>a progeny equipped </a:t>
            </a:r>
            <a:r>
              <a:rPr lang="en-US" dirty="0"/>
              <a:t>with some </a:t>
            </a:r>
            <a:r>
              <a:rPr lang="en-US" dirty="0" smtClean="0"/>
              <a:t>altered </a:t>
            </a:r>
            <a:r>
              <a:rPr lang="en-US" dirty="0"/>
              <a:t>property </a:t>
            </a:r>
            <a:r>
              <a:rPr lang="en-US" dirty="0" smtClean="0"/>
              <a:t>(compared </a:t>
            </a:r>
            <a:r>
              <a:rPr lang="en-US" dirty="0"/>
              <a:t>to </a:t>
            </a:r>
            <a:r>
              <a:rPr lang="en-US" dirty="0" smtClean="0"/>
              <a:t>those of other </a:t>
            </a:r>
            <a:r>
              <a:rPr lang="en-US" dirty="0"/>
              <a:t>members of their generation) ―</a:t>
            </a:r>
          </a:p>
          <a:p>
            <a:pPr marL="342000" indent="-457200">
              <a:spcBef>
                <a:spcPts val="600"/>
              </a:spcBef>
              <a:buNone/>
            </a:pPr>
            <a:r>
              <a:rPr lang="en-US" dirty="0" smtClean="0"/>
              <a:t>and which </a:t>
            </a:r>
            <a:r>
              <a:rPr lang="en-US" dirty="0"/>
              <a:t>blindly “decide” whether that progeny will live or die</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347</a:t>
            </a:fld>
            <a:endParaRPr lang="da-DK">
              <a:solidFill>
                <a:prstClr val="black">
                  <a:tint val="75000"/>
                </a:prstClr>
              </a:solidFill>
            </a:endParaRPr>
          </a:p>
        </p:txBody>
      </p:sp>
    </p:spTree>
    <p:extLst>
      <p:ext uri="{BB962C8B-B14F-4D97-AF65-F5344CB8AC3E}">
        <p14:creationId xmlns:p14="http://schemas.microsoft.com/office/powerpoint/2010/main" val="374499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900" dirty="0">
                <a:solidFill>
                  <a:prstClr val="black"/>
                </a:solidFill>
                <a:latin typeface="Futura XBlk BT" panose="020B0903020204020204" pitchFamily="34" charset="0"/>
              </a:rPr>
              <a:t>NATURAL </a:t>
            </a:r>
            <a:r>
              <a:rPr lang="en-US" sz="3600" i="1" dirty="0">
                <a:solidFill>
                  <a:prstClr val="black"/>
                </a:solidFill>
                <a:latin typeface="Garamond" panose="02020404030301010803" pitchFamily="18" charset="0"/>
              </a:rPr>
              <a:t>&amp;</a:t>
            </a:r>
            <a:r>
              <a:rPr lang="en-US" sz="2900" dirty="0">
                <a:solidFill>
                  <a:prstClr val="black"/>
                </a:solidFill>
                <a:latin typeface="Futura XBlk BT" panose="020B0903020204020204" pitchFamily="34" charset="0"/>
              </a:rPr>
              <a:t> SEXUAL SELECTION</a:t>
            </a:r>
            <a:br>
              <a:rPr lang="en-US" sz="2900" dirty="0">
                <a:solidFill>
                  <a:prstClr val="black"/>
                </a:solidFill>
                <a:latin typeface="Futura XBlk BT" panose="020B0903020204020204" pitchFamily="34" charset="0"/>
              </a:rPr>
            </a:br>
            <a:r>
              <a:rPr lang="en-US" sz="2900" dirty="0">
                <a:solidFill>
                  <a:prstClr val="black"/>
                </a:solidFill>
                <a:latin typeface="Futura XBlk BT" panose="020B0903020204020204" pitchFamily="34" charset="0"/>
              </a:rPr>
              <a:t>ARE “ITERATIVE” PROCESSES </a:t>
            </a:r>
            <a:r>
              <a:rPr lang="en-US" sz="2900" dirty="0" smtClean="0">
                <a:solidFill>
                  <a:prstClr val="black"/>
                </a:solidFill>
                <a:latin typeface="Futura XBlk BT" panose="020B0903020204020204" pitchFamily="34" charset="0"/>
              </a:rPr>
              <a:t>(2)</a:t>
            </a:r>
            <a:endParaRPr lang="da-DK" dirty="0"/>
          </a:p>
        </p:txBody>
      </p:sp>
      <p:sp>
        <p:nvSpPr>
          <p:cNvPr id="3" name="Pladsholder til indhold 2"/>
          <p:cNvSpPr>
            <a:spLocks noGrp="1"/>
          </p:cNvSpPr>
          <p:nvPr>
            <p:ph idx="1"/>
          </p:nvPr>
        </p:nvSpPr>
        <p:spPr>
          <a:xfrm>
            <a:off x="457200" y="1600200"/>
            <a:ext cx="8229600" cy="4637112"/>
          </a:xfrm>
        </p:spPr>
        <p:txBody>
          <a:bodyPr anchor="ctr">
            <a:normAutofit/>
          </a:bodyPr>
          <a:lstStyle/>
          <a:p>
            <a:pPr marL="342000" indent="-457200">
              <a:spcBef>
                <a:spcPts val="600"/>
              </a:spcBef>
              <a:buNone/>
            </a:pPr>
            <a:r>
              <a:rPr lang="en-US" dirty="0" smtClean="0"/>
              <a:t>But </a:t>
            </a:r>
            <a:r>
              <a:rPr lang="en-US" dirty="0"/>
              <a:t>beware: this “winnowing out” process </a:t>
            </a:r>
            <a:r>
              <a:rPr lang="en-US" dirty="0" smtClean="0"/>
              <a:t>will </a:t>
            </a:r>
            <a:r>
              <a:rPr lang="en-US" dirty="0"/>
              <a:t>be </a:t>
            </a:r>
            <a:r>
              <a:rPr lang="en-US" b="1" dirty="0"/>
              <a:t>re-iterated</a:t>
            </a:r>
          </a:p>
          <a:p>
            <a:pPr marL="342000" indent="-457200">
              <a:spcBef>
                <a:spcPts val="600"/>
              </a:spcBef>
              <a:buNone/>
            </a:pPr>
            <a:r>
              <a:rPr lang="en-US" b="1" dirty="0"/>
              <a:t>the moment something changes in the environment</a:t>
            </a:r>
            <a:r>
              <a:rPr lang="en-US" dirty="0"/>
              <a:t> of this progeny’s own descendants</a:t>
            </a:r>
          </a:p>
          <a:p>
            <a:pPr marL="342000" indent="-457200">
              <a:spcBef>
                <a:spcPts val="600"/>
              </a:spcBef>
              <a:buNone/>
            </a:pPr>
            <a:r>
              <a:rPr lang="en-US" dirty="0"/>
              <a:t>(such as some </a:t>
            </a:r>
            <a:r>
              <a:rPr lang="en-US" dirty="0" smtClean="0"/>
              <a:t>altered property </a:t>
            </a:r>
            <a:r>
              <a:rPr lang="en-US" dirty="0"/>
              <a:t>in other members of its species</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348</a:t>
            </a:fld>
            <a:endParaRPr lang="da-DK">
              <a:solidFill>
                <a:prstClr val="black">
                  <a:tint val="75000"/>
                </a:prstClr>
              </a:solidFill>
            </a:endParaRPr>
          </a:p>
        </p:txBody>
      </p:sp>
    </p:spTree>
    <p:extLst>
      <p:ext uri="{BB962C8B-B14F-4D97-AF65-F5344CB8AC3E}">
        <p14:creationId xmlns:p14="http://schemas.microsoft.com/office/powerpoint/2010/main" val="403172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a:latin typeface="Futura XBlk BT" panose="020B0903020204020204" pitchFamily="34" charset="0"/>
              </a:rPr>
              <a:t>ALL PROPERTIES COME AT A COST</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a:t>Worse still:</a:t>
            </a:r>
          </a:p>
          <a:p>
            <a:pPr marL="342000" indent="-457200">
              <a:spcBef>
                <a:spcPts val="600"/>
              </a:spcBef>
              <a:buNone/>
            </a:pPr>
            <a:r>
              <a:rPr lang="en-US" dirty="0"/>
              <a:t>While only a scarce number of new, “random,” mutant properties will turn out to actually benefit the progeny</a:t>
            </a:r>
          </a:p>
          <a:p>
            <a:pPr marL="342000" indent="-457200">
              <a:spcBef>
                <a:spcPts val="600"/>
              </a:spcBef>
              <a:buNone/>
            </a:pPr>
            <a:r>
              <a:rPr lang="en-US" dirty="0"/>
              <a:t>(i.e., e</a:t>
            </a:r>
            <a:r>
              <a:rPr lang="en-US" dirty="0" smtClean="0"/>
              <a:t>nhance </a:t>
            </a:r>
            <a:r>
              <a:rPr lang="en-US" dirty="0"/>
              <a:t>the chance of survival for it and its descendants</a:t>
            </a:r>
            <a:r>
              <a:rPr lang="en-US" dirty="0" smtClean="0"/>
              <a:t>),</a:t>
            </a:r>
            <a:endParaRPr lang="en-US" dirty="0"/>
          </a:p>
          <a:p>
            <a:pPr marL="342000" indent="-457200">
              <a:spcBef>
                <a:spcPts val="600"/>
              </a:spcBef>
              <a:buNone/>
            </a:pPr>
            <a:r>
              <a:rPr lang="en-US" b="1" dirty="0"/>
              <a:t>any property</a:t>
            </a:r>
            <a:r>
              <a:rPr lang="en-US" dirty="0"/>
              <a:t> of any living organism </a:t>
            </a:r>
            <a:r>
              <a:rPr lang="en-US" b="1" dirty="0"/>
              <a:t>comes at a cost</a:t>
            </a:r>
            <a:r>
              <a:rPr lang="en-US" dirty="0"/>
              <a:t> </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349</a:t>
            </a:fld>
            <a:endParaRPr lang="da-DK">
              <a:solidFill>
                <a:prstClr val="black">
                  <a:tint val="75000"/>
                </a:prstClr>
              </a:solidFill>
            </a:endParaRPr>
          </a:p>
        </p:txBody>
      </p:sp>
    </p:spTree>
    <p:extLst>
      <p:ext uri="{BB962C8B-B14F-4D97-AF65-F5344CB8AC3E}">
        <p14:creationId xmlns:p14="http://schemas.microsoft.com/office/powerpoint/2010/main" val="393754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HJERNENS </a:t>
            </a:r>
            <a:r>
              <a:rPr lang="da-DK" sz="3200" dirty="0" err="1" smtClean="0">
                <a:latin typeface="Futura Extra Black BT" panose="020B0903020204020204" pitchFamily="34" charset="0"/>
              </a:rPr>
              <a:t>DJØF’er</a:t>
            </a:r>
            <a:r>
              <a:rPr lang="da-DK" sz="3200" dirty="0" smtClean="0">
                <a:latin typeface="Futura Extra Black BT" panose="020B0903020204020204" pitchFamily="34" charset="0"/>
              </a:rPr>
              <a:t>? </a:t>
            </a:r>
            <a:r>
              <a:rPr lang="da-DK" sz="3200" dirty="0" smtClean="0">
                <a:solidFill>
                  <a:srgbClr val="0070C0"/>
                </a:solidFill>
                <a:latin typeface="Futura Extra Black BT" panose="020B0903020204020204" pitchFamily="34" charset="0"/>
                <a:sym typeface="Wingdings" panose="05000000000000000000" pitchFamily="2" charset="2"/>
              </a:rPr>
              <a:t></a:t>
            </a:r>
            <a:endParaRPr lang="da-DK" sz="3200" dirty="0">
              <a:solidFill>
                <a:srgbClr val="0070C0"/>
              </a:solidFill>
              <a:latin typeface="Futura Extra Black BT" panose="020B0903020204020204" pitchFamily="34" charset="0"/>
            </a:endParaRPr>
          </a:p>
        </p:txBody>
      </p:sp>
      <p:pic>
        <p:nvPicPr>
          <p:cNvPr id="5" name="Pladsholder til indhol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71800" y="1340768"/>
            <a:ext cx="3672407" cy="5117790"/>
          </a:xfrm>
        </p:spPr>
      </p:pic>
      <p:sp>
        <p:nvSpPr>
          <p:cNvPr id="4" name="Pladsholder til diasnummer 3"/>
          <p:cNvSpPr>
            <a:spLocks noGrp="1"/>
          </p:cNvSpPr>
          <p:nvPr>
            <p:ph type="sldNum" sz="quarter" idx="12"/>
          </p:nvPr>
        </p:nvSpPr>
        <p:spPr/>
        <p:txBody>
          <a:bodyPr/>
          <a:lstStyle/>
          <a:p>
            <a:fld id="{8E15ED7A-7D97-43EF-A7D1-975E9F0ACDAC}" type="slidenum">
              <a:rPr lang="da-DK" smtClean="0"/>
              <a:t>35</a:t>
            </a:fld>
            <a:endParaRPr lang="da-DK"/>
          </a:p>
        </p:txBody>
      </p:sp>
    </p:spTree>
    <p:extLst>
      <p:ext uri="{BB962C8B-B14F-4D97-AF65-F5344CB8AC3E}">
        <p14:creationId xmlns:p14="http://schemas.microsoft.com/office/powerpoint/2010/main" val="208821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a:latin typeface="Futura XBlk BT" panose="020B0903020204020204" pitchFamily="34" charset="0"/>
              </a:rPr>
              <a:t>NATURE IS A SCRUPULOUS </a:t>
            </a:r>
            <a:r>
              <a:rPr lang="da-DK" sz="3200" dirty="0" smtClean="0">
                <a:latin typeface="Futura XBlk BT" panose="020B0903020204020204" pitchFamily="34" charset="0"/>
              </a:rPr>
              <a:t>COST/BENEFIT CONTROLLER</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a:t>… and nature acts much as a scrupulous financial controller,</a:t>
            </a:r>
          </a:p>
          <a:p>
            <a:pPr marL="342000" indent="-457200">
              <a:spcBef>
                <a:spcPts val="600"/>
              </a:spcBef>
              <a:buNone/>
            </a:pPr>
            <a:r>
              <a:rPr lang="en-US" dirty="0"/>
              <a:t>constantly </a:t>
            </a:r>
            <a:r>
              <a:rPr lang="en-US" b="1" dirty="0"/>
              <a:t>monitoring the current cost/befit ratio</a:t>
            </a:r>
            <a:r>
              <a:rPr lang="en-US" dirty="0"/>
              <a:t> of each of her </a:t>
            </a:r>
            <a:r>
              <a:rPr lang="en-US" dirty="0" smtClean="0"/>
              <a:t>“investments,”</a:t>
            </a:r>
            <a:endParaRPr lang="en-US" dirty="0"/>
          </a:p>
          <a:p>
            <a:pPr marL="342000" indent="-457200">
              <a:spcBef>
                <a:spcPts val="600"/>
              </a:spcBef>
              <a:buNone/>
            </a:pPr>
            <a:r>
              <a:rPr lang="en-US" dirty="0"/>
              <a:t>and </a:t>
            </a:r>
            <a:r>
              <a:rPr lang="en-US" b="1" dirty="0"/>
              <a:t>withdrawing them the moment they no longer pay </a:t>
            </a:r>
            <a:r>
              <a:rPr lang="en-US" b="1" dirty="0" smtClean="0"/>
              <a:t>off!</a:t>
            </a:r>
          </a:p>
          <a:p>
            <a:pPr marL="342000" indent="-457200" algn="r">
              <a:spcBef>
                <a:spcPts val="0"/>
              </a:spcBef>
              <a:buNone/>
            </a:pPr>
            <a:r>
              <a:rPr lang="en-US" dirty="0" smtClean="0">
                <a:solidFill>
                  <a:srgbClr val="FF0000"/>
                </a:solidFill>
                <a:sym typeface="Wingdings" panose="05000000000000000000" pitchFamily="2" charset="2"/>
              </a:rPr>
              <a:t></a:t>
            </a:r>
            <a:endParaRPr lang="en-US" dirty="0">
              <a:solidFill>
                <a:srgbClr val="FF0000"/>
              </a:solidFill>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350</a:t>
            </a:fld>
            <a:endParaRPr lang="da-DK">
              <a:solidFill>
                <a:prstClr val="black">
                  <a:tint val="75000"/>
                </a:prstClr>
              </a:solidFill>
            </a:endParaRPr>
          </a:p>
        </p:txBody>
      </p:sp>
    </p:spTree>
    <p:extLst>
      <p:ext uri="{BB962C8B-B14F-4D97-AF65-F5344CB8AC3E}">
        <p14:creationId xmlns:p14="http://schemas.microsoft.com/office/powerpoint/2010/main" val="167461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80">
                                          <p:stCondLst>
                                            <p:cond delay="0"/>
                                          </p:stCondLst>
                                        </p:cTn>
                                        <p:tgtEl>
                                          <p:spTgt spid="3">
                                            <p:txEl>
                                              <p:pRg st="3" end="3"/>
                                            </p:txEl>
                                          </p:spTgt>
                                        </p:tgtEl>
                                      </p:cBhvr>
                                    </p:animEffect>
                                    <p:anim calcmode="lin" valueType="num">
                                      <p:cBhvr>
                                        <p:cTn id="20"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xEl>
                                              <p:pRg st="3" end="3"/>
                                            </p:txEl>
                                          </p:spTgt>
                                        </p:tgtEl>
                                      </p:cBhvr>
                                      <p:to x="100000" y="60000"/>
                                    </p:animScale>
                                    <p:animScale>
                                      <p:cBhvr>
                                        <p:cTn id="26" dur="166" decel="50000">
                                          <p:stCondLst>
                                            <p:cond delay="676"/>
                                          </p:stCondLst>
                                        </p:cTn>
                                        <p:tgtEl>
                                          <p:spTgt spid="3">
                                            <p:txEl>
                                              <p:pRg st="3" end="3"/>
                                            </p:txEl>
                                          </p:spTgt>
                                        </p:tgtEl>
                                      </p:cBhvr>
                                      <p:to x="100000" y="100000"/>
                                    </p:animScale>
                                    <p:animScale>
                                      <p:cBhvr>
                                        <p:cTn id="27" dur="26">
                                          <p:stCondLst>
                                            <p:cond delay="1312"/>
                                          </p:stCondLst>
                                        </p:cTn>
                                        <p:tgtEl>
                                          <p:spTgt spid="3">
                                            <p:txEl>
                                              <p:pRg st="3" end="3"/>
                                            </p:txEl>
                                          </p:spTgt>
                                        </p:tgtEl>
                                      </p:cBhvr>
                                      <p:to x="100000" y="80000"/>
                                    </p:animScale>
                                    <p:animScale>
                                      <p:cBhvr>
                                        <p:cTn id="28" dur="166" decel="50000">
                                          <p:stCondLst>
                                            <p:cond delay="1338"/>
                                          </p:stCondLst>
                                        </p:cTn>
                                        <p:tgtEl>
                                          <p:spTgt spid="3">
                                            <p:txEl>
                                              <p:pRg st="3" end="3"/>
                                            </p:txEl>
                                          </p:spTgt>
                                        </p:tgtEl>
                                      </p:cBhvr>
                                      <p:to x="100000" y="100000"/>
                                    </p:animScale>
                                    <p:animScale>
                                      <p:cBhvr>
                                        <p:cTn id="29" dur="26">
                                          <p:stCondLst>
                                            <p:cond delay="1642"/>
                                          </p:stCondLst>
                                        </p:cTn>
                                        <p:tgtEl>
                                          <p:spTgt spid="3">
                                            <p:txEl>
                                              <p:pRg st="3" end="3"/>
                                            </p:txEl>
                                          </p:spTgt>
                                        </p:tgtEl>
                                      </p:cBhvr>
                                      <p:to x="100000" y="90000"/>
                                    </p:animScale>
                                    <p:animScale>
                                      <p:cBhvr>
                                        <p:cTn id="30" dur="166" decel="50000">
                                          <p:stCondLst>
                                            <p:cond delay="1668"/>
                                          </p:stCondLst>
                                        </p:cTn>
                                        <p:tgtEl>
                                          <p:spTgt spid="3">
                                            <p:txEl>
                                              <p:pRg st="3" end="3"/>
                                            </p:txEl>
                                          </p:spTgt>
                                        </p:tgtEl>
                                      </p:cBhvr>
                                      <p:to x="100000" y="100000"/>
                                    </p:animScale>
                                    <p:animScale>
                                      <p:cBhvr>
                                        <p:cTn id="31" dur="26">
                                          <p:stCondLst>
                                            <p:cond delay="1808"/>
                                          </p:stCondLst>
                                        </p:cTn>
                                        <p:tgtEl>
                                          <p:spTgt spid="3">
                                            <p:txEl>
                                              <p:pRg st="3" end="3"/>
                                            </p:txEl>
                                          </p:spTgt>
                                        </p:tgtEl>
                                      </p:cBhvr>
                                      <p:to x="100000" y="95000"/>
                                    </p:animScale>
                                    <p:animScale>
                                      <p:cBhvr>
                                        <p:cTn id="32"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39552" y="1500174"/>
            <a:ext cx="8136904" cy="4714908"/>
          </a:xfrm>
        </p:spPr>
        <p:txBody>
          <a:bodyPr>
            <a:noAutofit/>
          </a:bodyPr>
          <a:lstStyle/>
          <a:p>
            <a:pPr>
              <a:spcBef>
                <a:spcPts val="1800"/>
              </a:spcBef>
              <a:spcAft>
                <a:spcPts val="1800"/>
              </a:spcAft>
            </a:pPr>
            <a:r>
              <a:rPr lang="en-US" sz="4000" kern="1800" spc="-300" dirty="0" smtClean="0">
                <a:solidFill>
                  <a:prstClr val="black"/>
                </a:solidFill>
                <a:latin typeface="Futura XBlk BT" pitchFamily="34" charset="0"/>
              </a:rPr>
              <a:t>11</a:t>
            </a:r>
            <a:r>
              <a:rPr lang="en-US" sz="800" dirty="0" smtClean="0">
                <a:solidFill>
                  <a:prstClr val="black"/>
                </a:solidFill>
                <a:latin typeface="Futura XBlk BT" pitchFamily="34" charset="0"/>
              </a:rPr>
              <a:t/>
            </a:r>
            <a:br>
              <a:rPr lang="en-US" sz="800" dirty="0" smtClean="0">
                <a:solidFill>
                  <a:prstClr val="black"/>
                </a:solidFill>
                <a:latin typeface="Futura XBlk BT" pitchFamily="34" charset="0"/>
              </a:rPr>
            </a:br>
            <a:r>
              <a:rPr lang="en-US" sz="800" dirty="0" smtClean="0">
                <a:solidFill>
                  <a:prstClr val="black"/>
                </a:solidFill>
                <a:latin typeface="Futura XBlk BT" pitchFamily="34" charset="0"/>
              </a:rPr>
              <a:t/>
            </a:r>
            <a:br>
              <a:rPr lang="en-US" sz="800" dirty="0" smtClean="0">
                <a:solidFill>
                  <a:prstClr val="black"/>
                </a:solidFill>
                <a:latin typeface="Futura XBlk BT" pitchFamily="34" charset="0"/>
              </a:rPr>
            </a:br>
            <a:r>
              <a:rPr lang="en-US" sz="4000" dirty="0" smtClean="0">
                <a:solidFill>
                  <a:prstClr val="black"/>
                </a:solidFill>
                <a:latin typeface="Futura XBlk BT" pitchFamily="34" charset="0"/>
              </a:rPr>
              <a:t>HUNTER-GATHERER EINSTEINS?</a:t>
            </a:r>
            <a:r>
              <a:rPr lang="en-US" sz="800" dirty="0" smtClean="0">
                <a:solidFill>
                  <a:prstClr val="black"/>
                </a:solidFill>
                <a:latin typeface="Futura XBlk BT" pitchFamily="34" charset="0"/>
              </a:rPr>
              <a:t/>
            </a:r>
            <a:br>
              <a:rPr lang="en-US" sz="800" dirty="0" smtClean="0">
                <a:solidFill>
                  <a:prstClr val="black"/>
                </a:solidFill>
                <a:latin typeface="Futura XBlk BT" pitchFamily="34" charset="0"/>
              </a:rPr>
            </a:br>
            <a:r>
              <a:rPr lang="en-US" sz="800" dirty="0" smtClean="0">
                <a:solidFill>
                  <a:prstClr val="black"/>
                </a:solidFill>
                <a:latin typeface="Futura XBlk BT" pitchFamily="34" charset="0"/>
              </a:rPr>
              <a:t/>
            </a:r>
            <a:br>
              <a:rPr lang="en-US" sz="800" dirty="0" smtClean="0">
                <a:solidFill>
                  <a:prstClr val="black"/>
                </a:solidFill>
                <a:latin typeface="Futura XBlk BT" pitchFamily="34" charset="0"/>
              </a:rPr>
            </a:br>
            <a:r>
              <a:rPr lang="en-US" sz="4000" i="1" dirty="0" smtClean="0">
                <a:solidFill>
                  <a:prstClr val="black"/>
                </a:solidFill>
                <a:latin typeface="Garamond" panose="02020404030301010803" pitchFamily="18" charset="0"/>
              </a:rPr>
              <a:t>The </a:t>
            </a:r>
            <a:r>
              <a:rPr lang="en-US" sz="4000" i="1" dirty="0">
                <a:solidFill>
                  <a:prstClr val="black"/>
                </a:solidFill>
                <a:latin typeface="Garamond" panose="02020404030301010803" pitchFamily="18" charset="0"/>
              </a:rPr>
              <a:t>“</a:t>
            </a:r>
            <a:r>
              <a:rPr lang="en-US" sz="4000" i="1" dirty="0" smtClean="0">
                <a:solidFill>
                  <a:prstClr val="black"/>
                </a:solidFill>
                <a:latin typeface="Garamond" panose="02020404030301010803" pitchFamily="18" charset="0"/>
              </a:rPr>
              <a:t>ultimate” evolutionary </a:t>
            </a:r>
            <a:r>
              <a:rPr lang="en-US" sz="4000" i="1" dirty="0">
                <a:solidFill>
                  <a:prstClr val="black"/>
                </a:solidFill>
                <a:latin typeface="Garamond" panose="02020404030301010803" pitchFamily="18" charset="0"/>
              </a:rPr>
              <a:t>enigma</a:t>
            </a:r>
            <a:br>
              <a:rPr lang="en-US" sz="4000" i="1" dirty="0">
                <a:solidFill>
                  <a:prstClr val="black"/>
                </a:solidFill>
                <a:latin typeface="Garamond" panose="02020404030301010803" pitchFamily="18" charset="0"/>
              </a:rPr>
            </a:br>
            <a:r>
              <a:rPr lang="en-US" sz="4000" i="1" dirty="0">
                <a:solidFill>
                  <a:prstClr val="black"/>
                </a:solidFill>
                <a:latin typeface="Garamond" panose="02020404030301010803" pitchFamily="18" charset="0"/>
              </a:rPr>
              <a:t>of human cognitive </a:t>
            </a:r>
            <a:r>
              <a:rPr lang="en-US" sz="4000" i="1" dirty="0" smtClean="0">
                <a:solidFill>
                  <a:prstClr val="black"/>
                </a:solidFill>
                <a:latin typeface="Garamond" panose="02020404030301010803" pitchFamily="18" charset="0"/>
              </a:rPr>
              <a:t>capacity</a:t>
            </a:r>
            <a:endParaRPr lang="en-US" sz="4000" i="1" dirty="0">
              <a:solidFill>
                <a:prstClr val="black"/>
              </a:solidFill>
              <a:latin typeface="Garamond" panose="02020404030301010803" pitchFamily="18" charset="0"/>
            </a:endParaRPr>
          </a:p>
        </p:txBody>
      </p:sp>
      <p:sp>
        <p:nvSpPr>
          <p:cNvPr id="5" name="Pladsholder til diasnummer 4"/>
          <p:cNvSpPr>
            <a:spLocks noGrp="1"/>
          </p:cNvSpPr>
          <p:nvPr>
            <p:ph type="sldNum" sz="quarter" idx="12"/>
          </p:nvPr>
        </p:nvSpPr>
        <p:spPr/>
        <p:txBody>
          <a:bodyPr/>
          <a:lstStyle/>
          <a:p>
            <a:fld id="{ACEB7656-9849-4073-9CB9-EAB462FBDF4D}" type="slidenum">
              <a:rPr lang="da-DK" smtClean="0">
                <a:solidFill>
                  <a:prstClr val="black">
                    <a:tint val="75000"/>
                  </a:prstClr>
                </a:solidFill>
              </a:rPr>
              <a:pPr/>
              <a:t>351</a:t>
            </a:fld>
            <a:endParaRPr lang="da-DK">
              <a:solidFill>
                <a:prstClr val="black">
                  <a:tint val="75000"/>
                </a:prstClr>
              </a:solidFill>
            </a:endParaRPr>
          </a:p>
        </p:txBody>
      </p:sp>
      <p:sp>
        <p:nvSpPr>
          <p:cNvPr id="7" name="Rectangle 1"/>
          <p:cNvSpPr>
            <a:spLocks noChangeArrowheads="1"/>
          </p:cNvSpPr>
          <p:nvPr/>
        </p:nvSpPr>
        <p:spPr bwMode="auto">
          <a:xfrm>
            <a:off x="6264000" y="252000"/>
            <a:ext cx="255577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en-US" sz="1400" dirty="0" smtClean="0">
                <a:solidFill>
                  <a:srgbClr val="FF0000"/>
                </a:solidFill>
                <a:latin typeface="Futura XBlk BT" pitchFamily="34" charset="0"/>
                <a:ea typeface="Calibri" pitchFamily="34" charset="0"/>
                <a:cs typeface="Helvetica"/>
              </a:rPr>
              <a:t>C</a:t>
            </a:r>
            <a:r>
              <a:rPr lang="en-US" sz="1400" dirty="0" smtClean="0">
                <a:solidFill>
                  <a:srgbClr val="FFC000"/>
                </a:solidFill>
                <a:latin typeface="Futura XBlk BT" pitchFamily="34" charset="0"/>
                <a:ea typeface="Calibri" pitchFamily="34" charset="0"/>
                <a:cs typeface="Helvetica"/>
              </a:rPr>
              <a:t>A</a:t>
            </a:r>
            <a:r>
              <a:rPr lang="en-US" sz="1400" dirty="0" smtClean="0">
                <a:solidFill>
                  <a:srgbClr val="800080"/>
                </a:solidFill>
                <a:latin typeface="Futura XBlk BT" pitchFamily="34" charset="0"/>
                <a:ea typeface="Calibri" pitchFamily="34" charset="0"/>
                <a:cs typeface="Helvetica"/>
              </a:rPr>
              <a:t>P</a:t>
            </a:r>
            <a:r>
              <a:rPr lang="en-US" sz="1400" dirty="0" smtClean="0">
                <a:solidFill>
                  <a:srgbClr val="0000CC"/>
                </a:solidFill>
                <a:latin typeface="Futura XBlk BT" pitchFamily="34" charset="0"/>
                <a:ea typeface="Calibri" pitchFamily="34" charset="0"/>
                <a:cs typeface="Helvetica"/>
              </a:rPr>
              <a:t>A</a:t>
            </a:r>
            <a:r>
              <a:rPr lang="en-US" sz="1400" dirty="0" smtClean="0">
                <a:solidFill>
                  <a:srgbClr val="FF00FF"/>
                </a:solidFill>
                <a:latin typeface="Futura XBlk BT" pitchFamily="34" charset="0"/>
                <a:ea typeface="Calibri" pitchFamily="34" charset="0"/>
                <a:cs typeface="Helvetica"/>
              </a:rPr>
              <a:t>B</a:t>
            </a:r>
            <a:r>
              <a:rPr lang="en-US" sz="1400" dirty="0" smtClean="0">
                <a:solidFill>
                  <a:srgbClr val="FF3300"/>
                </a:solidFill>
                <a:latin typeface="Futura XBlk BT" pitchFamily="34" charset="0"/>
                <a:ea typeface="Calibri" pitchFamily="34" charset="0"/>
                <a:cs typeface="Helvetica"/>
              </a:rPr>
              <a:t>I</a:t>
            </a:r>
            <a:r>
              <a:rPr lang="en-US" sz="1400" dirty="0" smtClean="0">
                <a:solidFill>
                  <a:srgbClr val="FFC000"/>
                </a:solidFill>
                <a:latin typeface="Futura XBlk BT" pitchFamily="34" charset="0"/>
                <a:ea typeface="Calibri" pitchFamily="34" charset="0"/>
                <a:cs typeface="Helvetica"/>
              </a:rPr>
              <a:t>L</a:t>
            </a:r>
            <a:r>
              <a:rPr lang="en-US" sz="1400" dirty="0" smtClean="0">
                <a:solidFill>
                  <a:srgbClr val="800080"/>
                </a:solidFill>
                <a:latin typeface="Futura XBlk BT" pitchFamily="34" charset="0"/>
                <a:ea typeface="Calibri" pitchFamily="34" charset="0"/>
                <a:cs typeface="Helvetica"/>
              </a:rPr>
              <a:t>I</a:t>
            </a:r>
            <a:r>
              <a:rPr lang="en-US" sz="1400" dirty="0" smtClean="0">
                <a:solidFill>
                  <a:srgbClr val="0000CC"/>
                </a:solidFill>
                <a:latin typeface="Futura XBlk BT" pitchFamily="34" charset="0"/>
                <a:ea typeface="Calibri" pitchFamily="34" charset="0"/>
                <a:cs typeface="Helvetica"/>
              </a:rPr>
              <a:t>T</a:t>
            </a:r>
            <a:r>
              <a:rPr lang="en-US" sz="1400" dirty="0" smtClean="0">
                <a:solidFill>
                  <a:srgbClr val="FF33CC"/>
                </a:solidFill>
                <a:latin typeface="Futura XBlk BT" pitchFamily="34" charset="0"/>
                <a:ea typeface="Calibri" pitchFamily="34" charset="0"/>
                <a:cs typeface="Helvetica"/>
              </a:rPr>
              <a:t>Y</a:t>
            </a:r>
            <a:r>
              <a:rPr lang="en-US" sz="1400" dirty="0" smtClean="0">
                <a:solidFill>
                  <a:srgbClr val="FF33CC"/>
                </a:solidFill>
              </a:rPr>
              <a:t> </a:t>
            </a:r>
            <a:endParaRPr lang="en-US" sz="1400" i="1" dirty="0" smtClean="0">
              <a:solidFill>
                <a:srgbClr val="000000"/>
              </a:solidFill>
              <a:latin typeface="Garamond" pitchFamily="18" charset="0"/>
              <a:ea typeface="Times New Roman" pitchFamily="18" charset="0"/>
              <a:cs typeface="Gill Sans MT" pitchFamily="34" charset="0"/>
            </a:endParaRPr>
          </a:p>
          <a:p>
            <a:pPr algn="r" eaLnBrk="0" fontAlgn="base" hangingPunct="0">
              <a:spcBef>
                <a:spcPct val="0"/>
              </a:spcBef>
              <a:spcAft>
                <a:spcPct val="0"/>
              </a:spcAft>
            </a:pPr>
            <a:r>
              <a:rPr lang="en-US" sz="1400" i="1" dirty="0" smtClean="0">
                <a:solidFill>
                  <a:srgbClr val="000000"/>
                </a:solidFill>
                <a:latin typeface="Garamond" pitchFamily="18" charset="0"/>
                <a:ea typeface="Times New Roman" pitchFamily="18" charset="0"/>
                <a:cs typeface="Gill Sans MT" pitchFamily="34" charset="0"/>
              </a:rPr>
              <a:t>Enabling good work</a:t>
            </a:r>
            <a:endParaRPr lang="da-DK" sz="1400" dirty="0" smtClean="0">
              <a:solidFill>
                <a:prstClr val="black"/>
              </a:solidFill>
              <a:latin typeface="Arial" pitchFamily="34" charset="0"/>
            </a:endParaRPr>
          </a:p>
        </p:txBody>
      </p:sp>
    </p:spTree>
    <p:extLst>
      <p:ext uri="{BB962C8B-B14F-4D97-AF65-F5344CB8AC3E}">
        <p14:creationId xmlns:p14="http://schemas.microsoft.com/office/powerpoint/2010/main" val="413083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smtClean="0">
                <a:latin typeface="Futura XBlk BT" panose="020B0903020204020204" pitchFamily="34" charset="0"/>
              </a:rPr>
              <a:t>THE </a:t>
            </a:r>
            <a:r>
              <a:rPr lang="en-US" sz="3200" dirty="0">
                <a:latin typeface="Futura XBlk BT" panose="020B0903020204020204" pitchFamily="34" charset="0"/>
              </a:rPr>
              <a:t>HUMAN BRAIN MAY BE NATURE’s MOST COSTLY </a:t>
            </a:r>
            <a:r>
              <a:rPr lang="en-US" sz="3200" dirty="0" smtClean="0">
                <a:latin typeface="Futura XBlk BT" panose="020B0903020204020204" pitchFamily="34" charset="0"/>
              </a:rPr>
              <a:t>ORGAN</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484784"/>
            <a:ext cx="8363272" cy="4824536"/>
          </a:xfrm>
        </p:spPr>
        <p:txBody>
          <a:bodyPr anchor="ctr">
            <a:normAutofit/>
          </a:bodyPr>
          <a:lstStyle/>
          <a:p>
            <a:pPr marL="342000" indent="-457200">
              <a:spcBef>
                <a:spcPts val="600"/>
              </a:spcBef>
              <a:buNone/>
            </a:pPr>
            <a:r>
              <a:rPr lang="en-US" dirty="0"/>
              <a:t>This general “covering law” of the evolution of the </a:t>
            </a:r>
            <a:r>
              <a:rPr lang="en-US" dirty="0" smtClean="0"/>
              <a:t>species:</a:t>
            </a:r>
          </a:p>
          <a:p>
            <a:pPr marL="342000" indent="-457200">
              <a:spcBef>
                <a:spcPts val="600"/>
              </a:spcBef>
              <a:buNone/>
            </a:pPr>
            <a:r>
              <a:rPr lang="en-US" dirty="0"/>
              <a:t> </a:t>
            </a:r>
            <a:r>
              <a:rPr lang="en-US" b="1" dirty="0"/>
              <a:t>properties will </a:t>
            </a:r>
            <a:r>
              <a:rPr lang="en-US" b="1" dirty="0" smtClean="0"/>
              <a:t>rapidly disappear </a:t>
            </a:r>
            <a:r>
              <a:rPr lang="en-US" b="1" dirty="0"/>
              <a:t>once their cost/benefit ratio sinks below a certain threshold</a:t>
            </a:r>
          </a:p>
          <a:p>
            <a:pPr marL="342000" indent="-457200">
              <a:spcBef>
                <a:spcPts val="600"/>
              </a:spcBef>
              <a:buNone/>
            </a:pPr>
            <a:r>
              <a:rPr lang="en-US" dirty="0"/>
              <a:t>is particularly relevant in the case of </a:t>
            </a:r>
            <a:r>
              <a:rPr lang="en-US" b="1" dirty="0"/>
              <a:t>the human brain</a:t>
            </a:r>
            <a:r>
              <a:rPr lang="en-US" dirty="0"/>
              <a:t> which</a:t>
            </a:r>
          </a:p>
          <a:p>
            <a:pPr marL="342000" indent="-457200">
              <a:spcBef>
                <a:spcPts val="600"/>
              </a:spcBef>
              <a:buNone/>
            </a:pPr>
            <a:r>
              <a:rPr lang="en-US" dirty="0"/>
              <a:t>despite its relatively small size </a:t>
            </a:r>
          </a:p>
          <a:p>
            <a:pPr marL="342000" indent="-457200">
              <a:spcBef>
                <a:spcPts val="600"/>
              </a:spcBef>
              <a:buNone/>
            </a:pPr>
            <a:r>
              <a:rPr lang="en-US" dirty="0"/>
              <a:t>arguably </a:t>
            </a:r>
            <a:r>
              <a:rPr lang="en-US" b="1" dirty="0"/>
              <a:t>is one of nature’s most costly organs</a:t>
            </a:r>
            <a:r>
              <a:rPr lang="en-US" dirty="0"/>
              <a:t> </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352</a:t>
            </a:fld>
            <a:endParaRPr lang="da-DK"/>
          </a:p>
        </p:txBody>
      </p:sp>
    </p:spTree>
    <p:extLst>
      <p:ext uri="{BB962C8B-B14F-4D97-AF65-F5344CB8AC3E}">
        <p14:creationId xmlns:p14="http://schemas.microsoft.com/office/powerpoint/2010/main" val="137112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smtClean="0">
                <a:latin typeface="Futura XBlk BT" panose="020B0903020204020204" pitchFamily="34" charset="0"/>
              </a:rPr>
              <a:t>SOME SAY IT IS NOT</a:t>
            </a:r>
            <a:br>
              <a:rPr lang="en-US" sz="3200" dirty="0" smtClean="0">
                <a:latin typeface="Futura XBlk BT" panose="020B0903020204020204" pitchFamily="34" charset="0"/>
              </a:rPr>
            </a:br>
            <a:r>
              <a:rPr lang="en-US" sz="3200" dirty="0" smtClean="0">
                <a:latin typeface="Futura XBlk BT" panose="020B0903020204020204" pitchFamily="34" charset="0"/>
              </a:rPr>
              <a:t>“ENERGY EFFICIENT” AT ALL</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smtClean="0"/>
              <a:t>… fueled </a:t>
            </a:r>
            <a:r>
              <a:rPr lang="en-US" dirty="0"/>
              <a:t>at a “burden rate” covering </a:t>
            </a:r>
            <a:r>
              <a:rPr lang="en-US" b="1" dirty="0"/>
              <a:t>some 20 % </a:t>
            </a:r>
            <a:r>
              <a:rPr lang="en-US" dirty="0" smtClean="0"/>
              <a:t>or more </a:t>
            </a:r>
            <a:r>
              <a:rPr lang="en-US" b="1" dirty="0" smtClean="0"/>
              <a:t>of </a:t>
            </a:r>
            <a:r>
              <a:rPr lang="en-US" b="1" dirty="0"/>
              <a:t>our total consumption of energy</a:t>
            </a:r>
            <a:r>
              <a:rPr lang="en-US" dirty="0"/>
              <a:t> (glucose).</a:t>
            </a:r>
          </a:p>
          <a:p>
            <a:pPr marL="342000" indent="-457200">
              <a:spcBef>
                <a:spcPts val="600"/>
              </a:spcBef>
              <a:buNone/>
            </a:pPr>
            <a:r>
              <a:rPr lang="en-US" dirty="0" smtClean="0"/>
              <a:t>(</a:t>
            </a:r>
            <a:r>
              <a:rPr lang="en-US" dirty="0"/>
              <a:t>Some say </a:t>
            </a:r>
            <a:r>
              <a:rPr lang="en-US" dirty="0" smtClean="0"/>
              <a:t>our brain </a:t>
            </a:r>
            <a:r>
              <a:rPr lang="en-US" dirty="0"/>
              <a:t>is not “energy </a:t>
            </a:r>
            <a:r>
              <a:rPr lang="en-US" dirty="0" smtClean="0"/>
              <a:t>efficient,” since </a:t>
            </a:r>
            <a:r>
              <a:rPr lang="en-US" dirty="0"/>
              <a:t>it is not at all well </a:t>
            </a:r>
            <a:r>
              <a:rPr lang="en-US" dirty="0" smtClean="0"/>
              <a:t>insulated, </a:t>
            </a:r>
            <a:r>
              <a:rPr lang="en-US" dirty="0"/>
              <a:t>and leaks a great deal of heat to its </a:t>
            </a:r>
            <a:r>
              <a:rPr lang="en-US" dirty="0" smtClean="0"/>
              <a:t>environment.)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353</a:t>
            </a:fld>
            <a:endParaRPr lang="da-DK"/>
          </a:p>
        </p:txBody>
      </p:sp>
    </p:spTree>
    <p:extLst>
      <p:ext uri="{BB962C8B-B14F-4D97-AF65-F5344CB8AC3E}">
        <p14:creationId xmlns:p14="http://schemas.microsoft.com/office/powerpoint/2010/main" val="391847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t>354</a:t>
            </a:fld>
            <a:endParaRPr lang="da-DK"/>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952255"/>
            <a:ext cx="4968552" cy="4968552"/>
          </a:xfrm>
          <a:prstGeom prst="rect">
            <a:avLst/>
          </a:prstGeom>
        </p:spPr>
      </p:pic>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3256511"/>
            <a:ext cx="1871668" cy="2664296"/>
          </a:xfrm>
          <a:prstGeom prst="rect">
            <a:avLst/>
          </a:prstGeom>
        </p:spPr>
      </p:pic>
    </p:spTree>
    <p:extLst>
      <p:ext uri="{BB962C8B-B14F-4D97-AF65-F5344CB8AC3E}">
        <p14:creationId xmlns:p14="http://schemas.microsoft.com/office/powerpoint/2010/main" val="403674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THE ENIGMA</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a:t>And that’s the </a:t>
            </a:r>
            <a:r>
              <a:rPr lang="en-US" b="1" dirty="0"/>
              <a:t>enigma</a:t>
            </a:r>
            <a:r>
              <a:rPr lang="en-US" dirty="0"/>
              <a:t> which has troubled psychologists and evolutionary biologists for decades ― because:</a:t>
            </a:r>
          </a:p>
          <a:p>
            <a:pPr marL="342000" indent="-457200">
              <a:spcBef>
                <a:spcPts val="600"/>
              </a:spcBef>
              <a:buNone/>
            </a:pPr>
            <a:r>
              <a:rPr lang="en-US" b="1" dirty="0"/>
              <a:t>Why on the earth would members of a species</a:t>
            </a:r>
          </a:p>
          <a:p>
            <a:pPr marL="342000" indent="-457200">
              <a:spcBef>
                <a:spcPts val="600"/>
              </a:spcBef>
              <a:buNone/>
            </a:pPr>
            <a:r>
              <a:rPr lang="en-US" dirty="0"/>
              <a:t>that first </a:t>
            </a:r>
            <a:r>
              <a:rPr lang="en-US" b="1" dirty="0"/>
              <a:t>emerged sometime about 200,000</a:t>
            </a:r>
            <a:r>
              <a:rPr lang="en-US" dirty="0"/>
              <a:t> (or perhaps even </a:t>
            </a:r>
            <a:r>
              <a:rPr lang="en-US" dirty="0" smtClean="0"/>
              <a:t>300,000</a:t>
            </a:r>
            <a:r>
              <a:rPr lang="en-US" dirty="0"/>
              <a:t>) </a:t>
            </a:r>
            <a:r>
              <a:rPr lang="en-US" b="1" dirty="0"/>
              <a:t>years ago</a:t>
            </a:r>
            <a:r>
              <a:rPr lang="en-US" dirty="0"/>
              <a:t> somewhere at an </a:t>
            </a:r>
            <a:r>
              <a:rPr lang="en-US" b="1" dirty="0"/>
              <a:t>African </a:t>
            </a:r>
            <a:r>
              <a:rPr lang="en-US" b="1" dirty="0" smtClean="0"/>
              <a:t>continent</a:t>
            </a:r>
            <a:r>
              <a:rPr lang="en-US" dirty="0" smtClean="0"/>
              <a:t> which …</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355</a:t>
            </a:fld>
            <a:endParaRPr lang="da-DK"/>
          </a:p>
        </p:txBody>
      </p:sp>
    </p:spTree>
    <p:extLst>
      <p:ext uri="{BB962C8B-B14F-4D97-AF65-F5344CB8AC3E}">
        <p14:creationId xmlns:p14="http://schemas.microsoft.com/office/powerpoint/2010/main" val="103446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74638"/>
            <a:ext cx="8496944" cy="1143000"/>
          </a:xfrm>
        </p:spPr>
        <p:txBody>
          <a:bodyPr>
            <a:normAutofit/>
          </a:bodyPr>
          <a:lstStyle/>
          <a:p>
            <a:r>
              <a:rPr lang="da-DK" sz="3000" dirty="0" smtClean="0">
                <a:latin typeface="Futura XBlk BT" panose="020B0903020204020204" pitchFamily="34" charset="0"/>
              </a:rPr>
              <a:t>AFRICA DURING THE SAALE GLACIATION</a:t>
            </a:r>
            <a:endParaRPr lang="da-DK" sz="3000" dirty="0">
              <a:latin typeface="Futura XBlk BT" panose="020B0903020204020204" pitchFamily="34" charset="0"/>
            </a:endParaRPr>
          </a:p>
        </p:txBody>
      </p:sp>
      <p:sp>
        <p:nvSpPr>
          <p:cNvPr id="3" name="Pladsholder til indhold 2"/>
          <p:cNvSpPr>
            <a:spLocks noGrp="1"/>
          </p:cNvSpPr>
          <p:nvPr>
            <p:ph idx="1"/>
          </p:nvPr>
        </p:nvSpPr>
        <p:spPr/>
        <p:txBody>
          <a:bodyPr anchor="ctr">
            <a:normAutofit/>
          </a:bodyPr>
          <a:lstStyle/>
          <a:p>
            <a:pPr marL="345600" indent="-457200">
              <a:spcBef>
                <a:spcPts val="600"/>
              </a:spcBef>
              <a:buNone/>
            </a:pPr>
            <a:r>
              <a:rPr lang="en-US" dirty="0" smtClean="0"/>
              <a:t>… at </a:t>
            </a:r>
            <a:r>
              <a:rPr lang="en-US" dirty="0"/>
              <a:t>the time must have been in the grips of the </a:t>
            </a:r>
            <a:r>
              <a:rPr lang="en-US" b="1" dirty="0"/>
              <a:t>Saale glaciation</a:t>
            </a:r>
            <a:r>
              <a:rPr lang="en-US" dirty="0"/>
              <a:t> </a:t>
            </a:r>
          </a:p>
          <a:p>
            <a:pPr marL="345600" indent="-457200">
              <a:spcBef>
                <a:spcPts val="600"/>
              </a:spcBef>
              <a:buNone/>
            </a:pPr>
            <a:r>
              <a:rPr lang="en-US" dirty="0"/>
              <a:t>(estimated to have lasted from around 347,000 to </a:t>
            </a:r>
            <a:r>
              <a:rPr lang="en-US" dirty="0" smtClean="0"/>
              <a:t>around 128,000 </a:t>
            </a:r>
            <a:r>
              <a:rPr lang="en-US" dirty="0"/>
              <a:t>years ago, i.e., </a:t>
            </a:r>
            <a:r>
              <a:rPr lang="en-US" dirty="0" smtClean="0"/>
              <a:t>having a </a:t>
            </a:r>
            <a:r>
              <a:rPr lang="en-US" dirty="0"/>
              <a:t>duration of approximately 219,000 </a:t>
            </a:r>
            <a:r>
              <a:rPr lang="en-US" dirty="0" smtClean="0"/>
              <a:t>years ―</a:t>
            </a:r>
          </a:p>
          <a:p>
            <a:pPr marL="345600" indent="-457200">
              <a:spcBef>
                <a:spcPts val="600"/>
              </a:spcBef>
              <a:buNone/>
            </a:pPr>
            <a:r>
              <a:rPr lang="en-US" dirty="0"/>
              <a:t>meaning that </a:t>
            </a:r>
            <a:r>
              <a:rPr lang="en-US" b="1" dirty="0"/>
              <a:t>Lake Victoria,</a:t>
            </a:r>
            <a:r>
              <a:rPr lang="en-US" dirty="0"/>
              <a:t> despite being so close to the Equator, probably </a:t>
            </a:r>
            <a:r>
              <a:rPr lang="en-US" b="1" dirty="0"/>
              <a:t>would freeze over</a:t>
            </a:r>
            <a:r>
              <a:rPr lang="en-US" dirty="0"/>
              <a:t> during </a:t>
            </a:r>
            <a:r>
              <a:rPr lang="en-US" dirty="0" smtClean="0"/>
              <a:t>winters) …</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356</a:t>
            </a:fld>
            <a:endParaRPr lang="da-DK"/>
          </a:p>
        </p:txBody>
      </p:sp>
    </p:spTree>
    <p:extLst>
      <p:ext uri="{BB962C8B-B14F-4D97-AF65-F5344CB8AC3E}">
        <p14:creationId xmlns:p14="http://schemas.microsoft.com/office/powerpoint/2010/main" val="42704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HUNTER-GATHERER </a:t>
            </a:r>
            <a:r>
              <a:rPr lang="da-DK" sz="3200" dirty="0">
                <a:latin typeface="Futura XBlk BT" panose="020B0903020204020204" pitchFamily="34" charset="0"/>
              </a:rPr>
              <a:t>EINSTEINS</a:t>
            </a:r>
            <a:r>
              <a:rPr lang="da-DK" sz="3200" dirty="0" smtClean="0">
                <a:latin typeface="Futura XBlk BT" panose="020B0903020204020204" pitchFamily="34" charset="0"/>
              </a:rPr>
              <a:t>? (1)</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normAutofit/>
          </a:bodyPr>
          <a:lstStyle/>
          <a:p>
            <a:pPr marL="345600" indent="-457200">
              <a:spcBef>
                <a:spcPts val="600"/>
              </a:spcBef>
              <a:buNone/>
            </a:pPr>
            <a:r>
              <a:rPr lang="en-US" dirty="0" smtClean="0"/>
              <a:t>… and who </a:t>
            </a:r>
            <a:r>
              <a:rPr lang="en-US" b="1" dirty="0"/>
              <a:t>for more than 100,000 years</a:t>
            </a:r>
            <a:r>
              <a:rPr lang="en-US" dirty="0"/>
              <a:t> (or perhaps more than 200,000 years) would </a:t>
            </a:r>
            <a:r>
              <a:rPr lang="en-US" b="1" dirty="0"/>
              <a:t>sustain themselves as </a:t>
            </a:r>
            <a:r>
              <a:rPr lang="en-US" b="1" dirty="0" smtClean="0"/>
              <a:t>hunter-gatherers</a:t>
            </a:r>
            <a:r>
              <a:rPr lang="en-US" dirty="0" smtClean="0"/>
              <a:t> or </a:t>
            </a:r>
            <a:r>
              <a:rPr lang="en-US" b="1" dirty="0" smtClean="0"/>
              <a:t>scavengers</a:t>
            </a:r>
            <a:endParaRPr lang="en-US" b="1" dirty="0"/>
          </a:p>
          <a:p>
            <a:pPr marL="345600" indent="-457200">
              <a:spcBef>
                <a:spcPts val="600"/>
              </a:spcBef>
              <a:buNone/>
            </a:pPr>
            <a:r>
              <a:rPr lang="en-US" dirty="0"/>
              <a:t>chose to sport a “</a:t>
            </a:r>
            <a:r>
              <a:rPr lang="en-US" dirty="0" smtClean="0"/>
              <a:t>cerebrum” </a:t>
            </a:r>
            <a:r>
              <a:rPr lang="en-US" dirty="0"/>
              <a:t>topped with </a:t>
            </a:r>
            <a:r>
              <a:rPr lang="en-US" dirty="0" smtClean="0"/>
              <a:t>an </a:t>
            </a:r>
            <a:r>
              <a:rPr lang="en-US" b="1" dirty="0" smtClean="0"/>
              <a:t>extremely costly </a:t>
            </a:r>
            <a:r>
              <a:rPr lang="en-US" b="1" dirty="0"/>
              <a:t>cortex</a:t>
            </a:r>
          </a:p>
          <a:p>
            <a:pPr marL="345600" indent="-457200">
              <a:spcBef>
                <a:spcPts val="600"/>
              </a:spcBef>
              <a:buNone/>
            </a:pPr>
            <a:r>
              <a:rPr lang="en-US" dirty="0"/>
              <a:t>rapidly approaching (or perhaps already </a:t>
            </a:r>
            <a:r>
              <a:rPr lang="en-US" dirty="0" smtClean="0"/>
              <a:t>containing?) </a:t>
            </a:r>
            <a:r>
              <a:rPr lang="en-US" dirty="0"/>
              <a:t>16 billion neurons </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357</a:t>
            </a:fld>
            <a:endParaRPr lang="da-DK"/>
          </a:p>
        </p:txBody>
      </p:sp>
    </p:spTree>
    <p:extLst>
      <p:ext uri="{BB962C8B-B14F-4D97-AF65-F5344CB8AC3E}">
        <p14:creationId xmlns:p14="http://schemas.microsoft.com/office/powerpoint/2010/main" val="298178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HUNTER-GATHERER </a:t>
            </a:r>
            <a:r>
              <a:rPr lang="da-DK" sz="3200" dirty="0">
                <a:latin typeface="Futura XBlk BT" panose="020B0903020204020204" pitchFamily="34" charset="0"/>
              </a:rPr>
              <a:t>EINSTEINS</a:t>
            </a:r>
            <a:r>
              <a:rPr lang="da-DK" sz="3200" dirty="0" smtClean="0">
                <a:latin typeface="Futura XBlk BT" panose="020B0903020204020204" pitchFamily="34" charset="0"/>
              </a:rPr>
              <a:t>? (2)</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normAutofit/>
          </a:bodyPr>
          <a:lstStyle/>
          <a:p>
            <a:pPr marL="345600" indent="-457200">
              <a:spcBef>
                <a:spcPts val="600"/>
              </a:spcBef>
              <a:buNone/>
            </a:pPr>
            <a:r>
              <a:rPr lang="en-US" dirty="0" smtClean="0"/>
              <a:t>… meaning </a:t>
            </a:r>
            <a:r>
              <a:rPr lang="en-US" dirty="0"/>
              <a:t>that folks back then </a:t>
            </a:r>
          </a:p>
          <a:p>
            <a:pPr marL="345600" indent="-457200">
              <a:spcBef>
                <a:spcPts val="600"/>
              </a:spcBef>
              <a:buNone/>
            </a:pPr>
            <a:r>
              <a:rPr lang="en-US" i="1" dirty="0"/>
              <a:t>either</a:t>
            </a:r>
            <a:r>
              <a:rPr lang="en-US" dirty="0"/>
              <a:t> were close to having </a:t>
            </a:r>
            <a:r>
              <a:rPr lang="en-US" i="1" dirty="0" smtClean="0"/>
              <a:t>or</a:t>
            </a:r>
            <a:r>
              <a:rPr lang="en-US" dirty="0" smtClean="0"/>
              <a:t> </a:t>
            </a:r>
            <a:r>
              <a:rPr lang="en-US" dirty="0"/>
              <a:t>already </a:t>
            </a:r>
            <a:r>
              <a:rPr lang="en-US" dirty="0" smtClean="0"/>
              <a:t>had</a:t>
            </a:r>
            <a:endParaRPr lang="en-US" dirty="0"/>
          </a:p>
          <a:p>
            <a:pPr marL="345600" indent="-457200">
              <a:spcBef>
                <a:spcPts val="600"/>
              </a:spcBef>
              <a:buNone/>
            </a:pPr>
            <a:r>
              <a:rPr lang="en-US" dirty="0"/>
              <a:t>the cognitive </a:t>
            </a:r>
            <a:r>
              <a:rPr lang="en-US" b="1" dirty="0"/>
              <a:t>potential</a:t>
            </a:r>
            <a:r>
              <a:rPr lang="en-US" dirty="0"/>
              <a:t> </a:t>
            </a:r>
            <a:r>
              <a:rPr lang="en-US" dirty="0" smtClean="0"/>
              <a:t>necessary for developing a </a:t>
            </a:r>
            <a:r>
              <a:rPr lang="en-US" b="1" dirty="0"/>
              <a:t>highly abstract</a:t>
            </a:r>
            <a:r>
              <a:rPr lang="en-US" dirty="0"/>
              <a:t> and, at the time, </a:t>
            </a:r>
            <a:r>
              <a:rPr lang="en-US" b="1" dirty="0"/>
              <a:t>extremely impractical</a:t>
            </a:r>
            <a:r>
              <a:rPr lang="en-US" dirty="0"/>
              <a:t> knowledge</a:t>
            </a:r>
          </a:p>
          <a:p>
            <a:pPr marL="345600" indent="-457200">
              <a:spcBef>
                <a:spcPts val="600"/>
              </a:spcBef>
              <a:buNone/>
            </a:pPr>
            <a:r>
              <a:rPr lang="en-US" dirty="0"/>
              <a:t>such as, e.g., </a:t>
            </a:r>
            <a:r>
              <a:rPr lang="en-US" dirty="0" smtClean="0"/>
              <a:t>highly </a:t>
            </a:r>
            <a:r>
              <a:rPr lang="en-US" dirty="0"/>
              <a:t>mathematized relativity theory and quantum physics</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358</a:t>
            </a:fld>
            <a:endParaRPr lang="da-DK"/>
          </a:p>
        </p:txBody>
      </p:sp>
    </p:spTree>
    <p:extLst>
      <p:ext uri="{BB962C8B-B14F-4D97-AF65-F5344CB8AC3E}">
        <p14:creationId xmlns:p14="http://schemas.microsoft.com/office/powerpoint/2010/main" val="11114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39552" y="1500174"/>
            <a:ext cx="8136904" cy="4714908"/>
          </a:xfrm>
        </p:spPr>
        <p:txBody>
          <a:bodyPr>
            <a:noAutofit/>
          </a:bodyPr>
          <a:lstStyle/>
          <a:p>
            <a:pPr>
              <a:spcBef>
                <a:spcPts val="1800"/>
              </a:spcBef>
            </a:pPr>
            <a:r>
              <a:rPr lang="da-DK" sz="4000" dirty="0" smtClean="0">
                <a:solidFill>
                  <a:prstClr val="black"/>
                </a:solidFill>
                <a:latin typeface="Futura XBlk BT" pitchFamily="34" charset="0"/>
              </a:rPr>
              <a:t>12</a:t>
            </a:r>
            <a:r>
              <a:rPr lang="da-DK" sz="800" dirty="0" smtClean="0">
                <a:solidFill>
                  <a:prstClr val="black"/>
                </a:solidFill>
                <a:latin typeface="Futura XBlk BT" pitchFamily="34" charset="0"/>
              </a:rPr>
              <a:t/>
            </a:r>
            <a:br>
              <a:rPr lang="da-DK" sz="800" dirty="0" smtClean="0">
                <a:solidFill>
                  <a:prstClr val="black"/>
                </a:solidFill>
                <a:latin typeface="Futura XBlk BT" pitchFamily="34" charset="0"/>
              </a:rPr>
            </a:br>
            <a:r>
              <a:rPr lang="da-DK" sz="800" dirty="0" smtClean="0">
                <a:solidFill>
                  <a:prstClr val="black"/>
                </a:solidFill>
                <a:latin typeface="Futura XBlk BT" pitchFamily="34" charset="0"/>
              </a:rPr>
              <a:t/>
            </a:r>
            <a:br>
              <a:rPr lang="da-DK" sz="800" dirty="0" smtClean="0">
                <a:solidFill>
                  <a:prstClr val="black"/>
                </a:solidFill>
                <a:latin typeface="Futura XBlk BT" pitchFamily="34" charset="0"/>
              </a:rPr>
            </a:br>
            <a:r>
              <a:rPr lang="en-US" sz="4000" dirty="0" smtClean="0">
                <a:solidFill>
                  <a:prstClr val="black"/>
                </a:solidFill>
                <a:latin typeface="Futura XBlk BT" pitchFamily="34" charset="0"/>
              </a:rPr>
              <a:t>SOME HUMAN COGNITIVE ABILITIES MUST BE THE RESULT OF SEXUAL SELECTION</a:t>
            </a:r>
            <a:endParaRPr lang="da-DK" sz="4000" i="1" dirty="0">
              <a:latin typeface="Garamond" pitchFamily="18" charset="0"/>
            </a:endParaRPr>
          </a:p>
        </p:txBody>
      </p:sp>
      <p:sp>
        <p:nvSpPr>
          <p:cNvPr id="5" name="Pladsholder til diasnummer 4"/>
          <p:cNvSpPr>
            <a:spLocks noGrp="1"/>
          </p:cNvSpPr>
          <p:nvPr>
            <p:ph type="sldNum" sz="quarter" idx="12"/>
          </p:nvPr>
        </p:nvSpPr>
        <p:spPr/>
        <p:txBody>
          <a:bodyPr/>
          <a:lstStyle/>
          <a:p>
            <a:fld id="{ACEB7656-9849-4073-9CB9-EAB462FBDF4D}" type="slidenum">
              <a:rPr lang="da-DK">
                <a:solidFill>
                  <a:prstClr val="black">
                    <a:tint val="75000"/>
                  </a:prstClr>
                </a:solidFill>
              </a:rPr>
              <a:pPr/>
              <a:t>359</a:t>
            </a:fld>
            <a:endParaRPr lang="da-DK">
              <a:solidFill>
                <a:prstClr val="black">
                  <a:tint val="75000"/>
                </a:prstClr>
              </a:solidFill>
            </a:endParaRPr>
          </a:p>
        </p:txBody>
      </p:sp>
      <p:sp>
        <p:nvSpPr>
          <p:cNvPr id="7" name="Rectangle 1"/>
          <p:cNvSpPr>
            <a:spLocks noChangeArrowheads="1"/>
          </p:cNvSpPr>
          <p:nvPr/>
        </p:nvSpPr>
        <p:spPr bwMode="auto">
          <a:xfrm>
            <a:off x="6264000" y="252000"/>
            <a:ext cx="255577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en-US" sz="1400" dirty="0" smtClean="0">
                <a:solidFill>
                  <a:srgbClr val="FF0000"/>
                </a:solidFill>
                <a:latin typeface="Futura XBlk BT" pitchFamily="34" charset="0"/>
                <a:ea typeface="Calibri" pitchFamily="34" charset="0"/>
                <a:cs typeface="Helvetica"/>
              </a:rPr>
              <a:t>C</a:t>
            </a:r>
            <a:r>
              <a:rPr lang="en-US" sz="1400" dirty="0" smtClean="0">
                <a:solidFill>
                  <a:srgbClr val="FFC000"/>
                </a:solidFill>
                <a:latin typeface="Futura XBlk BT" pitchFamily="34" charset="0"/>
                <a:ea typeface="Calibri" pitchFamily="34" charset="0"/>
                <a:cs typeface="Helvetica"/>
              </a:rPr>
              <a:t>A</a:t>
            </a:r>
            <a:r>
              <a:rPr lang="en-US" sz="1400" dirty="0" smtClean="0">
                <a:solidFill>
                  <a:srgbClr val="800080"/>
                </a:solidFill>
                <a:latin typeface="Futura XBlk BT" pitchFamily="34" charset="0"/>
                <a:ea typeface="Calibri" pitchFamily="34" charset="0"/>
                <a:cs typeface="Helvetica"/>
              </a:rPr>
              <a:t>P</a:t>
            </a:r>
            <a:r>
              <a:rPr lang="en-US" sz="1400" dirty="0" smtClean="0">
                <a:solidFill>
                  <a:srgbClr val="0000CC"/>
                </a:solidFill>
                <a:latin typeface="Futura XBlk BT" pitchFamily="34" charset="0"/>
                <a:ea typeface="Calibri" pitchFamily="34" charset="0"/>
                <a:cs typeface="Helvetica"/>
              </a:rPr>
              <a:t>A</a:t>
            </a:r>
            <a:r>
              <a:rPr lang="en-US" sz="1400" dirty="0" smtClean="0">
                <a:solidFill>
                  <a:srgbClr val="FF00FF"/>
                </a:solidFill>
                <a:latin typeface="Futura XBlk BT" pitchFamily="34" charset="0"/>
                <a:ea typeface="Calibri" pitchFamily="34" charset="0"/>
                <a:cs typeface="Helvetica"/>
              </a:rPr>
              <a:t>B</a:t>
            </a:r>
            <a:r>
              <a:rPr lang="en-US" sz="1400" dirty="0" smtClean="0">
                <a:solidFill>
                  <a:srgbClr val="FF3300"/>
                </a:solidFill>
                <a:latin typeface="Futura XBlk BT" pitchFamily="34" charset="0"/>
                <a:ea typeface="Calibri" pitchFamily="34" charset="0"/>
                <a:cs typeface="Helvetica"/>
              </a:rPr>
              <a:t>I</a:t>
            </a:r>
            <a:r>
              <a:rPr lang="en-US" sz="1400" dirty="0" smtClean="0">
                <a:solidFill>
                  <a:srgbClr val="FFC000"/>
                </a:solidFill>
                <a:latin typeface="Futura XBlk BT" pitchFamily="34" charset="0"/>
                <a:ea typeface="Calibri" pitchFamily="34" charset="0"/>
                <a:cs typeface="Helvetica"/>
              </a:rPr>
              <a:t>L</a:t>
            </a:r>
            <a:r>
              <a:rPr lang="en-US" sz="1400" dirty="0" smtClean="0">
                <a:solidFill>
                  <a:srgbClr val="800080"/>
                </a:solidFill>
                <a:latin typeface="Futura XBlk BT" pitchFamily="34" charset="0"/>
                <a:ea typeface="Calibri" pitchFamily="34" charset="0"/>
                <a:cs typeface="Helvetica"/>
              </a:rPr>
              <a:t>I</a:t>
            </a:r>
            <a:r>
              <a:rPr lang="en-US" sz="1400" dirty="0" smtClean="0">
                <a:solidFill>
                  <a:srgbClr val="0000CC"/>
                </a:solidFill>
                <a:latin typeface="Futura XBlk BT" pitchFamily="34" charset="0"/>
                <a:ea typeface="Calibri" pitchFamily="34" charset="0"/>
                <a:cs typeface="Helvetica"/>
              </a:rPr>
              <a:t>T</a:t>
            </a:r>
            <a:r>
              <a:rPr lang="en-US" sz="1400" dirty="0" smtClean="0">
                <a:solidFill>
                  <a:srgbClr val="FF33CC"/>
                </a:solidFill>
                <a:latin typeface="Futura XBlk BT" pitchFamily="34" charset="0"/>
                <a:ea typeface="Calibri" pitchFamily="34" charset="0"/>
                <a:cs typeface="Helvetica"/>
              </a:rPr>
              <a:t>Y</a:t>
            </a:r>
            <a:r>
              <a:rPr lang="en-US" sz="1400" dirty="0" smtClean="0">
                <a:solidFill>
                  <a:srgbClr val="FF33CC"/>
                </a:solidFill>
              </a:rPr>
              <a:t> </a:t>
            </a:r>
            <a:endParaRPr lang="en-US" sz="1400" i="1" dirty="0" smtClean="0">
              <a:solidFill>
                <a:srgbClr val="000000"/>
              </a:solidFill>
              <a:latin typeface="Garamond" pitchFamily="18" charset="0"/>
              <a:ea typeface="Times New Roman" pitchFamily="18" charset="0"/>
              <a:cs typeface="Gill Sans MT" pitchFamily="34" charset="0"/>
            </a:endParaRPr>
          </a:p>
          <a:p>
            <a:pPr algn="r" eaLnBrk="0" fontAlgn="base" hangingPunct="0">
              <a:spcBef>
                <a:spcPct val="0"/>
              </a:spcBef>
              <a:spcAft>
                <a:spcPct val="0"/>
              </a:spcAft>
            </a:pPr>
            <a:r>
              <a:rPr lang="en-US" sz="1400" i="1" dirty="0" smtClean="0">
                <a:solidFill>
                  <a:srgbClr val="000000"/>
                </a:solidFill>
                <a:latin typeface="Garamond" pitchFamily="18" charset="0"/>
                <a:ea typeface="Times New Roman" pitchFamily="18" charset="0"/>
                <a:cs typeface="Gill Sans MT" pitchFamily="34" charset="0"/>
              </a:rPr>
              <a:t>Enabling good work</a:t>
            </a:r>
            <a:endParaRPr lang="da-DK" sz="1400" dirty="0" smtClean="0">
              <a:solidFill>
                <a:prstClr val="black"/>
              </a:solidFill>
              <a:latin typeface="Arial" pitchFamily="34" charset="0"/>
            </a:endParaRPr>
          </a:p>
        </p:txBody>
      </p:sp>
    </p:spTree>
    <p:extLst>
      <p:ext uri="{BB962C8B-B14F-4D97-AF65-F5344CB8AC3E}">
        <p14:creationId xmlns:p14="http://schemas.microsoft.com/office/powerpoint/2010/main" val="125331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MOST MODULES</a:t>
            </a:r>
            <a:br>
              <a:rPr lang="da-DK" sz="3200" dirty="0" smtClean="0">
                <a:latin typeface="Futura Extra Black BT" panose="020B0903020204020204" pitchFamily="34" charset="0"/>
              </a:rPr>
            </a:br>
            <a:r>
              <a:rPr lang="da-DK" sz="3200" dirty="0" smtClean="0">
                <a:latin typeface="Futura Extra Black BT" panose="020B0903020204020204" pitchFamily="34" charset="0"/>
              </a:rPr>
              <a:t>ARE DOMAIN-SPECIFIC (1)</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484784"/>
            <a:ext cx="8229600" cy="4824536"/>
          </a:xfrm>
        </p:spPr>
        <p:txBody>
          <a:bodyPr anchor="ctr">
            <a:normAutofit/>
          </a:bodyPr>
          <a:lstStyle/>
          <a:p>
            <a:pPr marL="342000" indent="-457200">
              <a:spcBef>
                <a:spcPts val="600"/>
              </a:spcBef>
              <a:buNone/>
            </a:pPr>
            <a:r>
              <a:rPr lang="en-US" dirty="0" smtClean="0"/>
              <a:t>As the their name suggests, </a:t>
            </a:r>
            <a:r>
              <a:rPr lang="en-US" b="1" dirty="0" smtClean="0"/>
              <a:t>domain-specific</a:t>
            </a:r>
            <a:r>
              <a:rPr lang="en-US" dirty="0" smtClean="0"/>
              <a:t> modules process </a:t>
            </a:r>
            <a:r>
              <a:rPr lang="en-US" dirty="0"/>
              <a:t>information pertaining to </a:t>
            </a:r>
            <a:r>
              <a:rPr lang="en-US" dirty="0" smtClean="0"/>
              <a:t> </a:t>
            </a:r>
            <a:r>
              <a:rPr lang="en-US" dirty="0"/>
              <a:t>particular </a:t>
            </a:r>
            <a:r>
              <a:rPr lang="en-US" dirty="0" smtClean="0"/>
              <a:t>aspects or areas </a:t>
            </a:r>
            <a:r>
              <a:rPr lang="en-US" dirty="0"/>
              <a:t>of reality </a:t>
            </a:r>
            <a:endParaRPr lang="en-US" dirty="0" smtClean="0"/>
          </a:p>
          <a:p>
            <a:pPr marL="342000" indent="-457200">
              <a:spcBef>
                <a:spcPts val="600"/>
              </a:spcBef>
              <a:buNone/>
            </a:pPr>
            <a:r>
              <a:rPr lang="en-US" dirty="0" smtClean="0"/>
              <a:t>e.g</a:t>
            </a:r>
            <a:r>
              <a:rPr lang="en-US" dirty="0"/>
              <a:t>., </a:t>
            </a:r>
            <a:r>
              <a:rPr lang="en-US" b="1" dirty="0"/>
              <a:t>sight, smell</a:t>
            </a:r>
            <a:r>
              <a:rPr lang="en-US" b="1" dirty="0" smtClean="0"/>
              <a:t>, predators, </a:t>
            </a:r>
            <a:r>
              <a:rPr lang="en-US" b="1" dirty="0"/>
              <a:t>food opportunities, mating opportunities, </a:t>
            </a:r>
            <a:r>
              <a:rPr lang="en-US" b="1" dirty="0" smtClean="0"/>
              <a:t>social deceit, offspring </a:t>
            </a:r>
            <a:r>
              <a:rPr lang="en-US" b="1" dirty="0"/>
              <a:t>in need</a:t>
            </a:r>
            <a:r>
              <a:rPr lang="en-US" dirty="0"/>
              <a:t> ― </a:t>
            </a:r>
            <a:endParaRPr lang="en-US" dirty="0" smtClean="0"/>
          </a:p>
          <a:p>
            <a:pPr marL="342000" indent="-457200">
              <a:spcBef>
                <a:spcPts val="600"/>
              </a:spcBef>
              <a:buNone/>
            </a:pPr>
            <a:r>
              <a:rPr lang="en-US" dirty="0" smtClean="0"/>
              <a:t>and probably tens of thousands </a:t>
            </a:r>
          </a:p>
          <a:p>
            <a:pPr marL="342000" indent="0">
              <a:spcBef>
                <a:spcPts val="0"/>
              </a:spcBef>
              <a:buNone/>
            </a:pPr>
            <a:r>
              <a:rPr lang="en-US" dirty="0" smtClean="0"/>
              <a:t>of </a:t>
            </a:r>
            <a:r>
              <a:rPr lang="en-US" dirty="0"/>
              <a:t>other </a:t>
            </a:r>
            <a:r>
              <a:rPr lang="en-US" dirty="0" smtClean="0"/>
              <a:t>things</a:t>
            </a:r>
            <a:r>
              <a:rPr lang="en-US" dirty="0"/>
              <a:t> </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36</a:t>
            </a:fld>
            <a:endParaRPr lang="da-DK"/>
          </a:p>
        </p:txBody>
      </p:sp>
    </p:spTree>
    <p:extLst>
      <p:ext uri="{BB962C8B-B14F-4D97-AF65-F5344CB8AC3E}">
        <p14:creationId xmlns:p14="http://schemas.microsoft.com/office/powerpoint/2010/main" val="400347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solidFill>
                  <a:prstClr val="black">
                    <a:tint val="75000"/>
                  </a:prstClr>
                </a:solidFill>
              </a:rPr>
              <a:pPr/>
              <a:t>360</a:t>
            </a:fld>
            <a:endParaRPr lang="da-DK" dirty="0">
              <a:solidFill>
                <a:prstClr val="black">
                  <a:tint val="75000"/>
                </a:prstClr>
              </a:solidFill>
            </a:endParaRPr>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0226" y="836712"/>
            <a:ext cx="3621974" cy="5440204"/>
          </a:xfrm>
          <a:prstGeom prst="rect">
            <a:avLst/>
          </a:prstGeom>
        </p:spPr>
      </p:pic>
    </p:spTree>
    <p:extLst>
      <p:ext uri="{BB962C8B-B14F-4D97-AF65-F5344CB8AC3E}">
        <p14:creationId xmlns:p14="http://schemas.microsoft.com/office/powerpoint/2010/main" val="333435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39552" y="1500174"/>
            <a:ext cx="8136904" cy="4714908"/>
          </a:xfrm>
        </p:spPr>
        <p:txBody>
          <a:bodyPr>
            <a:noAutofit/>
          </a:bodyPr>
          <a:lstStyle/>
          <a:p>
            <a:pPr>
              <a:spcBef>
                <a:spcPts val="1800"/>
              </a:spcBef>
            </a:pPr>
            <a:r>
              <a:rPr lang="da-DK" sz="4000" dirty="0" smtClean="0">
                <a:solidFill>
                  <a:prstClr val="black"/>
                </a:solidFill>
                <a:latin typeface="Futura XBlk BT" pitchFamily="34" charset="0"/>
              </a:rPr>
              <a:t>13</a:t>
            </a:r>
            <a:r>
              <a:rPr lang="da-DK" sz="800" dirty="0" smtClean="0">
                <a:solidFill>
                  <a:prstClr val="black"/>
                </a:solidFill>
                <a:latin typeface="Futura XBlk BT" pitchFamily="34" charset="0"/>
              </a:rPr>
              <a:t/>
            </a:r>
            <a:br>
              <a:rPr lang="da-DK" sz="800" dirty="0" smtClean="0">
                <a:solidFill>
                  <a:prstClr val="black"/>
                </a:solidFill>
                <a:latin typeface="Futura XBlk BT" pitchFamily="34" charset="0"/>
              </a:rPr>
            </a:br>
            <a:r>
              <a:rPr lang="da-DK" sz="800" dirty="0" smtClean="0">
                <a:solidFill>
                  <a:prstClr val="black"/>
                </a:solidFill>
                <a:latin typeface="Futura XBlk BT" pitchFamily="34" charset="0"/>
              </a:rPr>
              <a:t/>
            </a:r>
            <a:br>
              <a:rPr lang="da-DK" sz="800" dirty="0" smtClean="0">
                <a:solidFill>
                  <a:prstClr val="black"/>
                </a:solidFill>
                <a:latin typeface="Futura XBlk BT" pitchFamily="34" charset="0"/>
              </a:rPr>
            </a:br>
            <a:r>
              <a:rPr lang="en-US" sz="4000" dirty="0" smtClean="0">
                <a:solidFill>
                  <a:prstClr val="black"/>
                </a:solidFill>
                <a:latin typeface="Futura XBlk BT" pitchFamily="34" charset="0"/>
              </a:rPr>
              <a:t>CODA</a:t>
            </a:r>
            <a:r>
              <a:rPr lang="en-US" sz="800" dirty="0" smtClean="0">
                <a:solidFill>
                  <a:prstClr val="black"/>
                </a:solidFill>
                <a:latin typeface="Futura XBlk BT" pitchFamily="34" charset="0"/>
              </a:rPr>
              <a:t/>
            </a:r>
            <a:br>
              <a:rPr lang="en-US" sz="800" dirty="0" smtClean="0">
                <a:solidFill>
                  <a:prstClr val="black"/>
                </a:solidFill>
                <a:latin typeface="Futura XBlk BT" pitchFamily="34" charset="0"/>
              </a:rPr>
            </a:br>
            <a:r>
              <a:rPr lang="en-US" sz="800" dirty="0">
                <a:solidFill>
                  <a:prstClr val="black"/>
                </a:solidFill>
                <a:latin typeface="Futura XBlk BT" pitchFamily="34" charset="0"/>
              </a:rPr>
              <a:t/>
            </a:r>
            <a:br>
              <a:rPr lang="en-US" sz="800" dirty="0">
                <a:solidFill>
                  <a:prstClr val="black"/>
                </a:solidFill>
                <a:latin typeface="Futura XBlk BT" pitchFamily="34" charset="0"/>
              </a:rPr>
            </a:br>
            <a:r>
              <a:rPr lang="en-US" sz="4000" i="1" dirty="0">
                <a:solidFill>
                  <a:prstClr val="black"/>
                </a:solidFill>
                <a:latin typeface="Garamond" panose="02020404030301010803" pitchFamily="18" charset="0"/>
              </a:rPr>
              <a:t>The “ultimate” mechanism that drove the cognitive evolution of the Genus </a:t>
            </a:r>
            <a:r>
              <a:rPr lang="en-US" sz="4000" i="1" dirty="0" smtClean="0">
                <a:solidFill>
                  <a:prstClr val="black"/>
                </a:solidFill>
                <a:latin typeface="Garamond" panose="02020404030301010803" pitchFamily="18" charset="0"/>
              </a:rPr>
              <a:t>homo</a:t>
            </a:r>
            <a:endParaRPr lang="da-DK" sz="4000" i="1" dirty="0">
              <a:latin typeface="Garamond" pitchFamily="18" charset="0"/>
            </a:endParaRPr>
          </a:p>
        </p:txBody>
      </p:sp>
      <p:sp>
        <p:nvSpPr>
          <p:cNvPr id="5" name="Pladsholder til diasnummer 4"/>
          <p:cNvSpPr>
            <a:spLocks noGrp="1"/>
          </p:cNvSpPr>
          <p:nvPr>
            <p:ph type="sldNum" sz="quarter" idx="12"/>
          </p:nvPr>
        </p:nvSpPr>
        <p:spPr/>
        <p:txBody>
          <a:bodyPr/>
          <a:lstStyle/>
          <a:p>
            <a:fld id="{ACEB7656-9849-4073-9CB9-EAB462FBDF4D}" type="slidenum">
              <a:rPr lang="da-DK">
                <a:solidFill>
                  <a:prstClr val="black">
                    <a:tint val="75000"/>
                  </a:prstClr>
                </a:solidFill>
              </a:rPr>
              <a:pPr/>
              <a:t>361</a:t>
            </a:fld>
            <a:endParaRPr lang="da-DK">
              <a:solidFill>
                <a:prstClr val="black">
                  <a:tint val="75000"/>
                </a:prstClr>
              </a:solidFill>
            </a:endParaRPr>
          </a:p>
        </p:txBody>
      </p:sp>
      <p:sp>
        <p:nvSpPr>
          <p:cNvPr id="7" name="Rectangle 1"/>
          <p:cNvSpPr>
            <a:spLocks noChangeArrowheads="1"/>
          </p:cNvSpPr>
          <p:nvPr/>
        </p:nvSpPr>
        <p:spPr bwMode="auto">
          <a:xfrm>
            <a:off x="6264000" y="252000"/>
            <a:ext cx="255577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en-US" sz="1400" dirty="0" smtClean="0">
                <a:solidFill>
                  <a:srgbClr val="FF0000"/>
                </a:solidFill>
                <a:latin typeface="Futura XBlk BT" pitchFamily="34" charset="0"/>
                <a:ea typeface="Calibri" pitchFamily="34" charset="0"/>
                <a:cs typeface="Helvetica"/>
              </a:rPr>
              <a:t>C</a:t>
            </a:r>
            <a:r>
              <a:rPr lang="en-US" sz="1400" dirty="0" smtClean="0">
                <a:solidFill>
                  <a:srgbClr val="FFC000"/>
                </a:solidFill>
                <a:latin typeface="Futura XBlk BT" pitchFamily="34" charset="0"/>
                <a:ea typeface="Calibri" pitchFamily="34" charset="0"/>
                <a:cs typeface="Helvetica"/>
              </a:rPr>
              <a:t>A</a:t>
            </a:r>
            <a:r>
              <a:rPr lang="en-US" sz="1400" dirty="0" smtClean="0">
                <a:solidFill>
                  <a:srgbClr val="800080"/>
                </a:solidFill>
                <a:latin typeface="Futura XBlk BT" pitchFamily="34" charset="0"/>
                <a:ea typeface="Calibri" pitchFamily="34" charset="0"/>
                <a:cs typeface="Helvetica"/>
              </a:rPr>
              <a:t>P</a:t>
            </a:r>
            <a:r>
              <a:rPr lang="en-US" sz="1400" dirty="0" smtClean="0">
                <a:solidFill>
                  <a:srgbClr val="0000CC"/>
                </a:solidFill>
                <a:latin typeface="Futura XBlk BT" pitchFamily="34" charset="0"/>
                <a:ea typeface="Calibri" pitchFamily="34" charset="0"/>
                <a:cs typeface="Helvetica"/>
              </a:rPr>
              <a:t>A</a:t>
            </a:r>
            <a:r>
              <a:rPr lang="en-US" sz="1400" dirty="0" smtClean="0">
                <a:solidFill>
                  <a:srgbClr val="FF00FF"/>
                </a:solidFill>
                <a:latin typeface="Futura XBlk BT" pitchFamily="34" charset="0"/>
                <a:ea typeface="Calibri" pitchFamily="34" charset="0"/>
                <a:cs typeface="Helvetica"/>
              </a:rPr>
              <a:t>B</a:t>
            </a:r>
            <a:r>
              <a:rPr lang="en-US" sz="1400" dirty="0" smtClean="0">
                <a:solidFill>
                  <a:srgbClr val="FF3300"/>
                </a:solidFill>
                <a:latin typeface="Futura XBlk BT" pitchFamily="34" charset="0"/>
                <a:ea typeface="Calibri" pitchFamily="34" charset="0"/>
                <a:cs typeface="Helvetica"/>
              </a:rPr>
              <a:t>I</a:t>
            </a:r>
            <a:r>
              <a:rPr lang="en-US" sz="1400" dirty="0" smtClean="0">
                <a:solidFill>
                  <a:srgbClr val="FFC000"/>
                </a:solidFill>
                <a:latin typeface="Futura XBlk BT" pitchFamily="34" charset="0"/>
                <a:ea typeface="Calibri" pitchFamily="34" charset="0"/>
                <a:cs typeface="Helvetica"/>
              </a:rPr>
              <a:t>L</a:t>
            </a:r>
            <a:r>
              <a:rPr lang="en-US" sz="1400" dirty="0" smtClean="0">
                <a:solidFill>
                  <a:srgbClr val="800080"/>
                </a:solidFill>
                <a:latin typeface="Futura XBlk BT" pitchFamily="34" charset="0"/>
                <a:ea typeface="Calibri" pitchFamily="34" charset="0"/>
                <a:cs typeface="Helvetica"/>
              </a:rPr>
              <a:t>I</a:t>
            </a:r>
            <a:r>
              <a:rPr lang="en-US" sz="1400" dirty="0" smtClean="0">
                <a:solidFill>
                  <a:srgbClr val="0000CC"/>
                </a:solidFill>
                <a:latin typeface="Futura XBlk BT" pitchFamily="34" charset="0"/>
                <a:ea typeface="Calibri" pitchFamily="34" charset="0"/>
                <a:cs typeface="Helvetica"/>
              </a:rPr>
              <a:t>T</a:t>
            </a:r>
            <a:r>
              <a:rPr lang="en-US" sz="1400" dirty="0" smtClean="0">
                <a:solidFill>
                  <a:srgbClr val="FF33CC"/>
                </a:solidFill>
                <a:latin typeface="Futura XBlk BT" pitchFamily="34" charset="0"/>
                <a:ea typeface="Calibri" pitchFamily="34" charset="0"/>
                <a:cs typeface="Helvetica"/>
              </a:rPr>
              <a:t>Y</a:t>
            </a:r>
            <a:r>
              <a:rPr lang="en-US" sz="1400" dirty="0" smtClean="0">
                <a:solidFill>
                  <a:srgbClr val="FF33CC"/>
                </a:solidFill>
              </a:rPr>
              <a:t> </a:t>
            </a:r>
            <a:endParaRPr lang="en-US" sz="1400" i="1" dirty="0" smtClean="0">
              <a:solidFill>
                <a:srgbClr val="000000"/>
              </a:solidFill>
              <a:latin typeface="Garamond" pitchFamily="18" charset="0"/>
              <a:ea typeface="Times New Roman" pitchFamily="18" charset="0"/>
              <a:cs typeface="Gill Sans MT" pitchFamily="34" charset="0"/>
            </a:endParaRPr>
          </a:p>
          <a:p>
            <a:pPr algn="r" eaLnBrk="0" fontAlgn="base" hangingPunct="0">
              <a:spcBef>
                <a:spcPct val="0"/>
              </a:spcBef>
              <a:spcAft>
                <a:spcPct val="0"/>
              </a:spcAft>
            </a:pPr>
            <a:r>
              <a:rPr lang="en-US" sz="1400" i="1" dirty="0" smtClean="0">
                <a:solidFill>
                  <a:srgbClr val="000000"/>
                </a:solidFill>
                <a:latin typeface="Garamond" pitchFamily="18" charset="0"/>
                <a:ea typeface="Times New Roman" pitchFamily="18" charset="0"/>
                <a:cs typeface="Gill Sans MT" pitchFamily="34" charset="0"/>
              </a:rPr>
              <a:t>Enabling good work</a:t>
            </a:r>
            <a:endParaRPr lang="da-DK" sz="1400" dirty="0" smtClean="0">
              <a:solidFill>
                <a:prstClr val="black"/>
              </a:solidFill>
              <a:latin typeface="Arial" pitchFamily="34" charset="0"/>
            </a:endParaRPr>
          </a:p>
        </p:txBody>
      </p:sp>
    </p:spTree>
    <p:extLst>
      <p:ext uri="{BB962C8B-B14F-4D97-AF65-F5344CB8AC3E}">
        <p14:creationId xmlns:p14="http://schemas.microsoft.com/office/powerpoint/2010/main" val="1801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MY MOTTO (IN DANISH)</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484784"/>
            <a:ext cx="8229600" cy="4824536"/>
          </a:xfrm>
        </p:spPr>
        <p:txBody>
          <a:bodyPr anchor="ctr">
            <a:normAutofit lnSpcReduction="10000"/>
          </a:bodyPr>
          <a:lstStyle/>
          <a:p>
            <a:pPr marL="342000" indent="-457200">
              <a:spcBef>
                <a:spcPts val="600"/>
              </a:spcBef>
              <a:buNone/>
            </a:pPr>
            <a:r>
              <a:rPr lang="da-DK" dirty="0"/>
              <a:t>“Menneskets mentale system er vokset ud af naturen gennem en evolutionær proces, og vi må forvente i naturen at kunne finde fænomener, der minder om menneskelivet i alle dets former.</a:t>
            </a:r>
          </a:p>
          <a:p>
            <a:pPr marL="342000" indent="-457200">
              <a:spcBef>
                <a:spcPts val="600"/>
              </a:spcBef>
              <a:buNone/>
            </a:pPr>
            <a:r>
              <a:rPr lang="da-DK" dirty="0"/>
              <a:t>Ja, hvis dette ikke var tilfældet, måtte vi søge en teori, der kunne redegøre for, hvorfor vi skulle være så ekstraordinært særprægede væsener.”</a:t>
            </a:r>
          </a:p>
          <a:p>
            <a:pPr marL="342000" indent="-457200" algn="r">
              <a:spcBef>
                <a:spcPts val="0"/>
              </a:spcBef>
              <a:buNone/>
            </a:pPr>
            <a:r>
              <a:rPr lang="da-DK" dirty="0"/>
              <a:t>― Jesper Hoffmeyer, </a:t>
            </a:r>
            <a:r>
              <a:rPr lang="da-DK" dirty="0" smtClean="0"/>
              <a:t>2005</a:t>
            </a:r>
            <a:endParaRPr lang="da-DK"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362</a:t>
            </a:fld>
            <a:endParaRPr lang="da-DK">
              <a:solidFill>
                <a:prstClr val="black">
                  <a:tint val="75000"/>
                </a:prstClr>
              </a:solidFill>
            </a:endParaRPr>
          </a:p>
        </p:txBody>
      </p:sp>
    </p:spTree>
    <p:extLst>
      <p:ext uri="{BB962C8B-B14F-4D97-AF65-F5344CB8AC3E}">
        <p14:creationId xmlns:p14="http://schemas.microsoft.com/office/powerpoint/2010/main" val="174049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a:latin typeface="Futura XBlk BT" panose="020B0903020204020204" pitchFamily="34" charset="0"/>
              </a:rPr>
              <a:t>THE “NATURALIST” APPROACH</a:t>
            </a:r>
          </a:p>
        </p:txBody>
      </p:sp>
      <p:sp>
        <p:nvSpPr>
          <p:cNvPr id="3" name="Pladsholder til indhold 2"/>
          <p:cNvSpPr>
            <a:spLocks noGrp="1"/>
          </p:cNvSpPr>
          <p:nvPr>
            <p:ph idx="1"/>
          </p:nvPr>
        </p:nvSpPr>
        <p:spPr/>
        <p:txBody>
          <a:bodyPr anchor="ctr"/>
          <a:lstStyle/>
          <a:p>
            <a:pPr marL="342000" indent="-457200">
              <a:spcBef>
                <a:spcPts val="600"/>
              </a:spcBef>
              <a:buNone/>
            </a:pPr>
            <a:r>
              <a:rPr lang="en-US" dirty="0"/>
              <a:t>“Materialism demands that we understand nature in such a way that there would be no absurdity in affirming that it produced us.”</a:t>
            </a:r>
          </a:p>
          <a:p>
            <a:pPr marL="342000" indent="-457200" algn="r">
              <a:spcBef>
                <a:spcPts val="600"/>
              </a:spcBef>
              <a:buNone/>
            </a:pPr>
            <a:r>
              <a:rPr lang="en-US" dirty="0"/>
              <a:t>― Isabelle </a:t>
            </a:r>
            <a:r>
              <a:rPr lang="en-US" dirty="0" err="1"/>
              <a:t>Stengers</a:t>
            </a:r>
            <a:r>
              <a:rPr lang="en-US" dirty="0"/>
              <a:t>, </a:t>
            </a:r>
            <a:r>
              <a:rPr lang="en-US" dirty="0" smtClean="0"/>
              <a:t>1984</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363</a:t>
            </a:fld>
            <a:endParaRPr lang="da-DK" dirty="0">
              <a:solidFill>
                <a:prstClr val="black">
                  <a:tint val="75000"/>
                </a:prstClr>
              </a:solidFill>
            </a:endParaRPr>
          </a:p>
        </p:txBody>
      </p:sp>
    </p:spTree>
    <p:extLst>
      <p:ext uri="{BB962C8B-B14F-4D97-AF65-F5344CB8AC3E}">
        <p14:creationId xmlns:p14="http://schemas.microsoft.com/office/powerpoint/2010/main" val="107839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74638"/>
            <a:ext cx="8496944" cy="1143000"/>
          </a:xfrm>
        </p:spPr>
        <p:txBody>
          <a:bodyPr>
            <a:normAutofit/>
          </a:bodyPr>
          <a:lstStyle/>
          <a:p>
            <a:r>
              <a:rPr lang="en-US" sz="3200" dirty="0" smtClean="0">
                <a:latin typeface="Futura Extra Black BT" panose="020B0903020204020204" pitchFamily="34" charset="0"/>
              </a:rPr>
              <a:t>HOW DID EVOLUTION</a:t>
            </a:r>
            <a:br>
              <a:rPr lang="en-US" sz="3200" dirty="0" smtClean="0">
                <a:latin typeface="Futura Extra Black BT" panose="020B0903020204020204" pitchFamily="34" charset="0"/>
              </a:rPr>
            </a:br>
            <a:r>
              <a:rPr lang="en-US" sz="3200" dirty="0" smtClean="0">
                <a:latin typeface="Futura Extra Black BT" panose="020B0903020204020204" pitchFamily="34" charset="0"/>
              </a:rPr>
              <a:t>CREATE HISTORY?</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484784"/>
            <a:ext cx="8229600" cy="4824536"/>
          </a:xfrm>
        </p:spPr>
        <p:txBody>
          <a:bodyPr anchor="ctr">
            <a:normAutofit/>
          </a:bodyPr>
          <a:lstStyle/>
          <a:p>
            <a:pPr marL="342000" indent="-457200">
              <a:spcBef>
                <a:spcPts val="600"/>
              </a:spcBef>
              <a:buNone/>
            </a:pPr>
            <a:r>
              <a:rPr lang="en-US" dirty="0" err="1" smtClean="0"/>
              <a:t>Herculano-Houzel’s</a:t>
            </a:r>
            <a:r>
              <a:rPr lang="en-US" dirty="0" smtClean="0"/>
              <a:t> (proximate) findings are indeed </a:t>
            </a:r>
            <a:r>
              <a:rPr lang="en-US" dirty="0"/>
              <a:t>pioneering </a:t>
            </a:r>
            <a:r>
              <a:rPr lang="en-US" dirty="0" smtClean="0"/>
              <a:t>work</a:t>
            </a:r>
            <a:r>
              <a:rPr lang="en-US" dirty="0"/>
              <a:t>! </a:t>
            </a:r>
          </a:p>
          <a:p>
            <a:pPr marL="342000" indent="-457200">
              <a:spcBef>
                <a:spcPts val="0"/>
              </a:spcBef>
              <a:buNone/>
            </a:pPr>
            <a:r>
              <a:rPr lang="en-US" dirty="0"/>
              <a:t>But </a:t>
            </a:r>
            <a:r>
              <a:rPr lang="en-US" dirty="0" smtClean="0"/>
              <a:t>they </a:t>
            </a:r>
            <a:r>
              <a:rPr lang="en-US" dirty="0"/>
              <a:t>only </a:t>
            </a:r>
            <a:r>
              <a:rPr lang="en-US" dirty="0" smtClean="0"/>
              <a:t>make </a:t>
            </a:r>
            <a:r>
              <a:rPr lang="en-US" dirty="0"/>
              <a:t>the </a:t>
            </a:r>
            <a:r>
              <a:rPr lang="en-US" b="1" dirty="0"/>
              <a:t>ultimate</a:t>
            </a:r>
            <a:r>
              <a:rPr lang="en-US" dirty="0"/>
              <a:t> </a:t>
            </a:r>
            <a:r>
              <a:rPr lang="en-US" dirty="0" smtClean="0"/>
              <a:t>questions </a:t>
            </a:r>
            <a:r>
              <a:rPr lang="en-US" dirty="0"/>
              <a:t>more pressing:</a:t>
            </a:r>
          </a:p>
          <a:p>
            <a:pPr>
              <a:spcBef>
                <a:spcPts val="600"/>
              </a:spcBef>
            </a:pPr>
            <a:r>
              <a:rPr lang="en-US" b="1" dirty="0"/>
              <a:t>How did evolution create</a:t>
            </a:r>
            <a:r>
              <a:rPr lang="en-US" dirty="0"/>
              <a:t> </a:t>
            </a:r>
            <a:r>
              <a:rPr lang="en-US" dirty="0" smtClean="0"/>
              <a:t>(human) </a:t>
            </a:r>
            <a:r>
              <a:rPr lang="en-US" b="1" dirty="0"/>
              <a:t>history</a:t>
            </a:r>
            <a:r>
              <a:rPr lang="en-US" b="1" dirty="0" smtClean="0"/>
              <a:t>?</a:t>
            </a:r>
          </a:p>
          <a:p>
            <a:pPr>
              <a:spcBef>
                <a:spcPts val="600"/>
              </a:spcBef>
            </a:pPr>
            <a:r>
              <a:rPr lang="en-US" b="1" dirty="0"/>
              <a:t>W</a:t>
            </a:r>
            <a:r>
              <a:rPr lang="en-US" b="1" dirty="0" smtClean="0"/>
              <a:t>hat sort </a:t>
            </a:r>
            <a:r>
              <a:rPr lang="en-US" b="1" dirty="0"/>
              <a:t>of natural </a:t>
            </a:r>
            <a:r>
              <a:rPr lang="en-US" b="1" dirty="0" smtClean="0"/>
              <a:t>and/or </a:t>
            </a:r>
            <a:r>
              <a:rPr lang="en-US" b="1" dirty="0"/>
              <a:t>sexual selection </a:t>
            </a:r>
            <a:r>
              <a:rPr lang="en-US" b="1" dirty="0" smtClean="0"/>
              <a:t>mechanism(s</a:t>
            </a:r>
            <a:r>
              <a:rPr lang="en-US" b="1" dirty="0"/>
              <a:t>)</a:t>
            </a:r>
            <a:r>
              <a:rPr lang="en-US" dirty="0"/>
              <a:t> could possibly </a:t>
            </a:r>
            <a:r>
              <a:rPr lang="en-US" b="1" dirty="0"/>
              <a:t>explain</a:t>
            </a:r>
            <a:r>
              <a:rPr lang="en-US" dirty="0"/>
              <a:t> the </a:t>
            </a:r>
            <a:r>
              <a:rPr lang="en-US" b="1" dirty="0"/>
              <a:t>genesis</a:t>
            </a:r>
            <a:r>
              <a:rPr lang="en-US" dirty="0"/>
              <a:t> of a </a:t>
            </a:r>
            <a:r>
              <a:rPr lang="en-US" b="1" dirty="0"/>
              <a:t>16 billion neurons strong cortex?</a:t>
            </a:r>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364</a:t>
            </a:fld>
            <a:endParaRPr lang="da-DK">
              <a:solidFill>
                <a:prstClr val="black">
                  <a:tint val="75000"/>
                </a:prstClr>
              </a:solidFill>
            </a:endParaRPr>
          </a:p>
        </p:txBody>
      </p:sp>
    </p:spTree>
    <p:extLst>
      <p:ext uri="{BB962C8B-B14F-4D97-AF65-F5344CB8AC3E}">
        <p14:creationId xmlns:p14="http://schemas.microsoft.com/office/powerpoint/2010/main" val="255550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solidFill>
                  <a:prstClr val="black">
                    <a:tint val="75000"/>
                  </a:prstClr>
                </a:solidFill>
              </a:rPr>
              <a:pPr/>
              <a:t>365</a:t>
            </a:fld>
            <a:endParaRPr lang="da-DK" dirty="0">
              <a:solidFill>
                <a:prstClr val="black">
                  <a:tint val="75000"/>
                </a:prstClr>
              </a:solidFill>
            </a:endParaRPr>
          </a:p>
        </p:txBody>
      </p:sp>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736" y="443066"/>
            <a:ext cx="4804856" cy="6226293"/>
          </a:xfrm>
          <a:prstGeom prst="rect">
            <a:avLst/>
          </a:prstGeom>
        </p:spPr>
      </p:pic>
    </p:spTree>
    <p:extLst>
      <p:ext uri="{BB962C8B-B14F-4D97-AF65-F5344CB8AC3E}">
        <p14:creationId xmlns:p14="http://schemas.microsoft.com/office/powerpoint/2010/main" val="6195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GORILLAS MUST EAT ALL DAY</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484784"/>
            <a:ext cx="8229600" cy="4752528"/>
          </a:xfrm>
        </p:spPr>
        <p:txBody>
          <a:bodyPr anchor="ctr">
            <a:normAutofit lnSpcReduction="10000"/>
          </a:bodyPr>
          <a:lstStyle/>
          <a:p>
            <a:pPr marL="342000" indent="-457200">
              <a:spcBef>
                <a:spcPts val="600"/>
              </a:spcBef>
              <a:buNone/>
            </a:pPr>
            <a:r>
              <a:rPr lang="en-US" dirty="0"/>
              <a:t>Gorillas are herbivores: They eat </a:t>
            </a:r>
            <a:r>
              <a:rPr lang="en-US" b="1" dirty="0"/>
              <a:t>raw leaves.</a:t>
            </a:r>
            <a:r>
              <a:rPr lang="en-US" dirty="0"/>
              <a:t> </a:t>
            </a:r>
          </a:p>
          <a:p>
            <a:pPr marL="342000" indent="-457200">
              <a:spcBef>
                <a:spcPts val="600"/>
              </a:spcBef>
              <a:buNone/>
            </a:pPr>
            <a:r>
              <a:rPr lang="en-US" dirty="0"/>
              <a:t>That’s not </a:t>
            </a:r>
            <a:r>
              <a:rPr lang="en-US" dirty="0" smtClean="0"/>
              <a:t>excessively nutritious </a:t>
            </a:r>
            <a:r>
              <a:rPr lang="en-US" dirty="0"/>
              <a:t>― and the animals’ digestion has a hard time extracting the necessary supply of energy from it.</a:t>
            </a:r>
          </a:p>
          <a:p>
            <a:pPr marL="342000" indent="-457200">
              <a:spcBef>
                <a:spcPts val="600"/>
              </a:spcBef>
              <a:buNone/>
            </a:pPr>
            <a:r>
              <a:rPr lang="en-US" dirty="0"/>
              <a:t>This means that </a:t>
            </a:r>
            <a:r>
              <a:rPr lang="en-US" b="1" dirty="0"/>
              <a:t>gorillas have to spend most of their waking hours eating</a:t>
            </a:r>
            <a:r>
              <a:rPr lang="en-US" dirty="0"/>
              <a:t> ―</a:t>
            </a:r>
          </a:p>
          <a:p>
            <a:pPr marL="342000" indent="-457200">
              <a:spcBef>
                <a:spcPts val="600"/>
              </a:spcBef>
              <a:buNone/>
            </a:pPr>
            <a:r>
              <a:rPr lang="en-US" dirty="0"/>
              <a:t>in order to </a:t>
            </a:r>
            <a:r>
              <a:rPr lang="en-US" b="1" dirty="0"/>
              <a:t>sustain their rather heavy bodies:</a:t>
            </a:r>
          </a:p>
          <a:p>
            <a:pPr marL="342000" indent="-457200">
              <a:spcBef>
                <a:spcPts val="600"/>
              </a:spcBef>
              <a:buNone/>
            </a:pPr>
            <a:r>
              <a:rPr lang="en-US" dirty="0"/>
              <a:t>Male gorillas may weigh up to 225 kg, and females up to 110 kg</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366</a:t>
            </a:fld>
            <a:endParaRPr lang="da-DK" dirty="0">
              <a:solidFill>
                <a:prstClr val="black">
                  <a:tint val="75000"/>
                </a:prstClr>
              </a:solidFill>
            </a:endParaRPr>
          </a:p>
        </p:txBody>
      </p:sp>
    </p:spTree>
    <p:extLst>
      <p:ext uri="{BB962C8B-B14F-4D97-AF65-F5344CB8AC3E}">
        <p14:creationId xmlns:p14="http://schemas.microsoft.com/office/powerpoint/2010/main" val="280720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solidFill>
                  <a:prstClr val="black">
                    <a:tint val="75000"/>
                  </a:prstClr>
                </a:solidFill>
              </a:rPr>
              <a:pPr/>
              <a:t>367</a:t>
            </a:fld>
            <a:endParaRPr lang="da-DK" dirty="0">
              <a:solidFill>
                <a:prstClr val="black">
                  <a:tint val="75000"/>
                </a:prstClr>
              </a:solidFill>
            </a:endParaRPr>
          </a:p>
        </p:txBody>
      </p:sp>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588" y="1343144"/>
            <a:ext cx="7456828" cy="4194467"/>
          </a:xfrm>
          <a:prstGeom prst="rect">
            <a:avLst/>
          </a:prstGeom>
        </p:spPr>
      </p:pic>
    </p:spTree>
    <p:extLst>
      <p:ext uri="{BB962C8B-B14F-4D97-AF65-F5344CB8AC3E}">
        <p14:creationId xmlns:p14="http://schemas.microsoft.com/office/powerpoint/2010/main" val="36160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CHIMPS </a:t>
            </a:r>
            <a:br>
              <a:rPr lang="da-DK" sz="3200" dirty="0" smtClean="0">
                <a:latin typeface="Futura Extra Black BT" panose="020B0903020204020204" pitchFamily="34" charset="0"/>
              </a:rPr>
            </a:br>
            <a:r>
              <a:rPr lang="da-DK" sz="3200" dirty="0" smtClean="0">
                <a:latin typeface="Futura Extra Black BT" panose="020B0903020204020204" pitchFamily="34" charset="0"/>
              </a:rPr>
              <a:t>HAVE MORE TIME FOR LEISURE (1)</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556792"/>
            <a:ext cx="8229600" cy="4752528"/>
          </a:xfrm>
        </p:spPr>
        <p:txBody>
          <a:bodyPr anchor="ctr">
            <a:normAutofit/>
          </a:bodyPr>
          <a:lstStyle/>
          <a:p>
            <a:pPr marL="342000" indent="-457200">
              <a:buNone/>
            </a:pPr>
            <a:r>
              <a:rPr lang="en-US" dirty="0"/>
              <a:t>Chimpanzees, by comparison, indulge in a rich, mixed diet of </a:t>
            </a:r>
            <a:endParaRPr lang="en-US" dirty="0" smtClean="0"/>
          </a:p>
          <a:p>
            <a:pPr marL="342000" indent="-457200">
              <a:buNone/>
            </a:pPr>
            <a:r>
              <a:rPr lang="en-US" dirty="0" smtClean="0"/>
              <a:t>fruit</a:t>
            </a:r>
            <a:r>
              <a:rPr lang="en-US" dirty="0"/>
              <a:t>, bird eggs, insects, </a:t>
            </a:r>
            <a:r>
              <a:rPr lang="en-US" dirty="0" smtClean="0"/>
              <a:t>raw meat </a:t>
            </a:r>
            <a:r>
              <a:rPr lang="en-US" dirty="0"/>
              <a:t>(preferably from smaller primates), and </a:t>
            </a:r>
            <a:endParaRPr lang="en-US" dirty="0" smtClean="0"/>
          </a:p>
          <a:p>
            <a:pPr marL="342000" indent="-457200">
              <a:buNone/>
            </a:pPr>
            <a:r>
              <a:rPr lang="en-US" dirty="0" smtClean="0"/>
              <a:t>carrion </a:t>
            </a:r>
            <a:r>
              <a:rPr lang="en-US" dirty="0"/>
              <a:t>[= decaying meat from corpses of dead animals]</a:t>
            </a:r>
          </a:p>
          <a:p>
            <a:pPr marL="342000" indent="-457200">
              <a:buNone/>
            </a:pPr>
            <a:r>
              <a:rPr lang="en-US" dirty="0"/>
              <a:t>which supplies their system with many more calories (kilojoules). </a:t>
            </a:r>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368</a:t>
            </a:fld>
            <a:endParaRPr lang="da-DK" dirty="0">
              <a:solidFill>
                <a:prstClr val="black">
                  <a:tint val="75000"/>
                </a:prstClr>
              </a:solidFill>
            </a:endParaRPr>
          </a:p>
        </p:txBody>
      </p:sp>
    </p:spTree>
    <p:extLst>
      <p:ext uri="{BB962C8B-B14F-4D97-AF65-F5344CB8AC3E}">
        <p14:creationId xmlns:p14="http://schemas.microsoft.com/office/powerpoint/2010/main" val="125325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CHIMPS </a:t>
            </a:r>
            <a:br>
              <a:rPr lang="da-DK" sz="3200" dirty="0" smtClean="0">
                <a:latin typeface="Futura Extra Black BT" panose="020B0903020204020204" pitchFamily="34" charset="0"/>
              </a:rPr>
            </a:br>
            <a:r>
              <a:rPr lang="da-DK" sz="3200" dirty="0" smtClean="0">
                <a:latin typeface="Futura Extra Black BT" panose="020B0903020204020204" pitchFamily="34" charset="0"/>
              </a:rPr>
              <a:t>HAVE MORE TIME FOR LEISURE (2)</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556792"/>
            <a:ext cx="8229600" cy="4752528"/>
          </a:xfrm>
        </p:spPr>
        <p:txBody>
          <a:bodyPr anchor="ctr">
            <a:normAutofit/>
          </a:bodyPr>
          <a:lstStyle/>
          <a:p>
            <a:pPr marL="342000" indent="-457200">
              <a:buNone/>
            </a:pPr>
            <a:r>
              <a:rPr lang="en-US" dirty="0" smtClean="0"/>
              <a:t>They, too, may spend many hours eating ―</a:t>
            </a:r>
          </a:p>
          <a:p>
            <a:pPr marL="342000" indent="-457200">
              <a:buNone/>
            </a:pPr>
            <a:r>
              <a:rPr lang="en-US" dirty="0" smtClean="0"/>
              <a:t>but seem to have considerably more time for nurturing and caring for babies (strictly a female task!), </a:t>
            </a:r>
          </a:p>
          <a:p>
            <a:pPr marL="342000" indent="-457200">
              <a:buNone/>
            </a:pPr>
            <a:r>
              <a:rPr lang="en-US" dirty="0" smtClean="0"/>
              <a:t>as well as for grooming, playing, and other social activity.</a:t>
            </a:r>
          </a:p>
          <a:p>
            <a:pPr marL="342000" indent="-457200">
              <a:buNone/>
            </a:pPr>
            <a:r>
              <a:rPr lang="en-US" dirty="0"/>
              <a:t>And they sleep nine or ten hours per night.</a:t>
            </a:r>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369</a:t>
            </a:fld>
            <a:endParaRPr lang="da-DK" dirty="0">
              <a:solidFill>
                <a:prstClr val="black">
                  <a:tint val="75000"/>
                </a:prstClr>
              </a:solidFill>
            </a:endParaRPr>
          </a:p>
        </p:txBody>
      </p:sp>
    </p:spTree>
    <p:extLst>
      <p:ext uri="{BB962C8B-B14F-4D97-AF65-F5344CB8AC3E}">
        <p14:creationId xmlns:p14="http://schemas.microsoft.com/office/powerpoint/2010/main" val="364019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a:solidFill>
                  <a:prstClr val="black"/>
                </a:solidFill>
                <a:latin typeface="Futura Extra Black BT" panose="020B0903020204020204" pitchFamily="34" charset="0"/>
              </a:rPr>
              <a:t>MOST MODULES</a:t>
            </a:r>
            <a:br>
              <a:rPr lang="da-DK" sz="3200" dirty="0">
                <a:solidFill>
                  <a:prstClr val="black"/>
                </a:solidFill>
                <a:latin typeface="Futura Extra Black BT" panose="020B0903020204020204" pitchFamily="34" charset="0"/>
              </a:rPr>
            </a:br>
            <a:r>
              <a:rPr lang="da-DK" sz="3200" dirty="0">
                <a:solidFill>
                  <a:prstClr val="black"/>
                </a:solidFill>
                <a:latin typeface="Futura Extra Black BT" panose="020B0903020204020204" pitchFamily="34" charset="0"/>
              </a:rPr>
              <a:t>ARE DOMAIN-SPECIFIC </a:t>
            </a:r>
            <a:r>
              <a:rPr lang="da-DK" sz="3200" dirty="0" smtClean="0">
                <a:solidFill>
                  <a:prstClr val="black"/>
                </a:solidFill>
                <a:latin typeface="Futura Extra Black BT" panose="020B0903020204020204" pitchFamily="34" charset="0"/>
              </a:rPr>
              <a:t>(2)</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484784"/>
            <a:ext cx="8229600" cy="4824536"/>
          </a:xfrm>
        </p:spPr>
        <p:txBody>
          <a:bodyPr anchor="ctr">
            <a:normAutofit/>
          </a:bodyPr>
          <a:lstStyle/>
          <a:p>
            <a:pPr marL="342000" indent="-457200">
              <a:spcBef>
                <a:spcPts val="600"/>
              </a:spcBef>
              <a:buNone/>
            </a:pPr>
            <a:r>
              <a:rPr lang="en-US" dirty="0" smtClean="0"/>
              <a:t>… and there can </a:t>
            </a:r>
            <a:r>
              <a:rPr lang="en-US" i="1" dirty="0" smtClean="0"/>
              <a:t>neither</a:t>
            </a:r>
            <a:r>
              <a:rPr lang="en-US" dirty="0" smtClean="0"/>
              <a:t> </a:t>
            </a:r>
            <a:r>
              <a:rPr lang="en-US" dirty="0"/>
              <a:t>be </a:t>
            </a:r>
            <a:r>
              <a:rPr lang="en-US" dirty="0" smtClean="0"/>
              <a:t>any doubt </a:t>
            </a:r>
            <a:r>
              <a:rPr lang="en-US" dirty="0"/>
              <a:t>that </a:t>
            </a:r>
            <a:r>
              <a:rPr lang="en-US" b="1" dirty="0"/>
              <a:t>the brains</a:t>
            </a:r>
            <a:r>
              <a:rPr lang="en-US" dirty="0"/>
              <a:t> and minds </a:t>
            </a:r>
            <a:r>
              <a:rPr lang="en-US" b="1" dirty="0"/>
              <a:t>of most animals</a:t>
            </a:r>
            <a:r>
              <a:rPr lang="en-US" dirty="0"/>
              <a:t> (including us) </a:t>
            </a:r>
            <a:r>
              <a:rPr lang="en-US" dirty="0" smtClean="0"/>
              <a:t>basically do </a:t>
            </a:r>
            <a:r>
              <a:rPr lang="en-US" b="1" dirty="0"/>
              <a:t>consist of </a:t>
            </a:r>
            <a:r>
              <a:rPr lang="en-US" b="1" dirty="0" smtClean="0"/>
              <a:t>a very large </a:t>
            </a:r>
            <a:r>
              <a:rPr lang="en-US" b="1" dirty="0"/>
              <a:t>number of such </a:t>
            </a:r>
            <a:r>
              <a:rPr lang="en-US" b="1" dirty="0" smtClean="0"/>
              <a:t>highly domain-specific </a:t>
            </a:r>
            <a:r>
              <a:rPr lang="en-US" b="1" dirty="0"/>
              <a:t>modules</a:t>
            </a:r>
            <a:r>
              <a:rPr lang="en-US" dirty="0"/>
              <a:t> </a:t>
            </a:r>
            <a:r>
              <a:rPr lang="en-US" dirty="0" smtClean="0"/>
              <a:t>… </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37</a:t>
            </a:fld>
            <a:endParaRPr lang="da-DK"/>
          </a:p>
        </p:txBody>
      </p:sp>
    </p:spTree>
    <p:extLst>
      <p:ext uri="{BB962C8B-B14F-4D97-AF65-F5344CB8AC3E}">
        <p14:creationId xmlns:p14="http://schemas.microsoft.com/office/powerpoint/2010/main" val="93443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smtClean="0">
                <a:latin typeface="Futura Extra Black BT" panose="020B0903020204020204" pitchFamily="34" charset="0"/>
              </a:rPr>
              <a:t>MALE CHIMPS</a:t>
            </a:r>
            <a:br>
              <a:rPr lang="en-US" sz="3200" dirty="0" smtClean="0">
                <a:latin typeface="Futura Extra Black BT" panose="020B0903020204020204" pitchFamily="34" charset="0"/>
              </a:rPr>
            </a:br>
            <a:r>
              <a:rPr lang="en-US" sz="3200" dirty="0" smtClean="0">
                <a:latin typeface="Futura Extra Black BT" panose="020B0903020204020204" pitchFamily="34" charset="0"/>
              </a:rPr>
              <a:t>ARE NEVER SEXUALLY FASTIDIOUS</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556792"/>
            <a:ext cx="8229600" cy="4752528"/>
          </a:xfrm>
        </p:spPr>
        <p:txBody>
          <a:bodyPr anchor="ctr">
            <a:normAutofit/>
          </a:bodyPr>
          <a:lstStyle/>
          <a:p>
            <a:pPr marL="342000" indent="-457200">
              <a:spcBef>
                <a:spcPts val="600"/>
              </a:spcBef>
              <a:buNone/>
            </a:pPr>
            <a:r>
              <a:rPr lang="en-US" b="1" dirty="0"/>
              <a:t>Male chimps,</a:t>
            </a:r>
            <a:r>
              <a:rPr lang="en-US" dirty="0"/>
              <a:t> by the way, are never sexually fastidious:</a:t>
            </a:r>
          </a:p>
          <a:p>
            <a:pPr marL="342000" indent="-457200">
              <a:spcBef>
                <a:spcPts val="600"/>
              </a:spcBef>
              <a:buNone/>
            </a:pPr>
            <a:r>
              <a:rPr lang="en-US" dirty="0"/>
              <a:t>they </a:t>
            </a:r>
            <a:r>
              <a:rPr lang="en-US" b="1" dirty="0"/>
              <a:t>appear to find any female equally </a:t>
            </a:r>
            <a:r>
              <a:rPr lang="en-US" b="1" dirty="0" smtClean="0"/>
              <a:t>attractive </a:t>
            </a:r>
            <a:r>
              <a:rPr lang="en-US" dirty="0" smtClean="0"/>
              <a:t>― </a:t>
            </a:r>
          </a:p>
          <a:p>
            <a:pPr marL="342000" indent="-457200">
              <a:spcBef>
                <a:spcPts val="600"/>
              </a:spcBef>
              <a:buNone/>
            </a:pPr>
            <a:r>
              <a:rPr lang="en-US" dirty="0" smtClean="0"/>
              <a:t>but </a:t>
            </a:r>
            <a:r>
              <a:rPr lang="en-US" dirty="0"/>
              <a:t>would never dream of lending a hand with the progeny.</a:t>
            </a:r>
          </a:p>
          <a:p>
            <a:pPr marL="342000" indent="-457200">
              <a:spcBef>
                <a:spcPts val="600"/>
              </a:spcBef>
              <a:buNone/>
            </a:pPr>
            <a:r>
              <a:rPr lang="en-US" dirty="0"/>
              <a:t>(If anything, they will try to kill babies that are not their own</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370</a:t>
            </a:fld>
            <a:endParaRPr lang="da-DK" dirty="0">
              <a:solidFill>
                <a:prstClr val="black">
                  <a:tint val="75000"/>
                </a:prstClr>
              </a:solidFill>
            </a:endParaRPr>
          </a:p>
        </p:txBody>
      </p:sp>
    </p:spTree>
    <p:extLst>
      <p:ext uri="{BB962C8B-B14F-4D97-AF65-F5344CB8AC3E}">
        <p14:creationId xmlns:p14="http://schemas.microsoft.com/office/powerpoint/2010/main" val="269948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en-US" sz="3200" dirty="0">
                <a:latin typeface="Futura Extra Black BT" panose="020B0903020204020204" pitchFamily="34" charset="0"/>
              </a:rPr>
              <a:t>COULD A MUTATION CREATE </a:t>
            </a:r>
            <a:br>
              <a:rPr lang="en-US" sz="3200" dirty="0">
                <a:latin typeface="Futura Extra Black BT" panose="020B0903020204020204" pitchFamily="34" charset="0"/>
              </a:rPr>
            </a:br>
            <a:r>
              <a:rPr lang="en-US" sz="3200" dirty="0">
                <a:latin typeface="Futura Extra Black BT" panose="020B0903020204020204" pitchFamily="34" charset="0"/>
              </a:rPr>
              <a:t>A CHIMP WITH A HUMAN BRAIN</a:t>
            </a:r>
            <a:r>
              <a:rPr lang="en-US" sz="3200" dirty="0" smtClean="0">
                <a:latin typeface="Futura Extra Black BT" panose="020B0903020204020204" pitchFamily="34" charset="0"/>
              </a:rPr>
              <a:t>? (1)</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556792"/>
            <a:ext cx="8363272" cy="4608512"/>
          </a:xfrm>
        </p:spPr>
        <p:txBody>
          <a:bodyPr anchor="ctr">
            <a:normAutofit/>
          </a:bodyPr>
          <a:lstStyle/>
          <a:p>
            <a:pPr marL="342000" indent="-457200">
              <a:spcBef>
                <a:spcPts val="600"/>
              </a:spcBef>
              <a:buNone/>
            </a:pPr>
            <a:r>
              <a:rPr lang="en-US" dirty="0"/>
              <a:t>Now, </a:t>
            </a:r>
            <a:r>
              <a:rPr lang="en-US" b="1" dirty="0"/>
              <a:t>for the sake of argument,</a:t>
            </a:r>
            <a:r>
              <a:rPr lang="en-US" dirty="0"/>
              <a:t> let us </a:t>
            </a:r>
            <a:r>
              <a:rPr lang="en-US" b="1" dirty="0"/>
              <a:t>imagine</a:t>
            </a:r>
            <a:r>
              <a:rPr lang="en-US" dirty="0"/>
              <a:t> that,</a:t>
            </a:r>
          </a:p>
          <a:p>
            <a:pPr marL="342000" indent="-457200">
              <a:spcBef>
                <a:spcPts val="600"/>
              </a:spcBef>
              <a:buNone/>
            </a:pPr>
            <a:r>
              <a:rPr lang="en-US" dirty="0"/>
              <a:t>due </a:t>
            </a:r>
            <a:r>
              <a:rPr lang="en-US" dirty="0" smtClean="0"/>
              <a:t>to a very rare, simultaneous occurrence of several </a:t>
            </a:r>
            <a:r>
              <a:rPr lang="en-US" b="1" dirty="0" smtClean="0"/>
              <a:t>genomic mutations,</a:t>
            </a:r>
            <a:endParaRPr lang="en-US" b="1" dirty="0"/>
          </a:p>
          <a:p>
            <a:pPr marL="342000" indent="-457200">
              <a:spcBef>
                <a:spcPts val="600"/>
              </a:spcBef>
              <a:buNone/>
            </a:pPr>
            <a:r>
              <a:rPr lang="en-US" dirty="0"/>
              <a:t>a female </a:t>
            </a:r>
            <a:r>
              <a:rPr lang="en-US" b="1" dirty="0"/>
              <a:t>chimp</a:t>
            </a:r>
            <a:r>
              <a:rPr lang="en-US" dirty="0"/>
              <a:t> gave birth to a </a:t>
            </a:r>
            <a:r>
              <a:rPr lang="en-US" b="1" dirty="0"/>
              <a:t>baby</a:t>
            </a:r>
            <a:r>
              <a:rPr lang="en-US" dirty="0"/>
              <a:t> who </a:t>
            </a:r>
          </a:p>
          <a:p>
            <a:pPr marL="342000" indent="-457200">
              <a:spcBef>
                <a:spcPts val="600"/>
              </a:spcBef>
              <a:buNone/>
            </a:pPr>
            <a:r>
              <a:rPr lang="en-US" b="1" dirty="0"/>
              <a:t>instead of growing a brain with the usual 6 billion neurons in its </a:t>
            </a:r>
            <a:r>
              <a:rPr lang="en-US" b="1" dirty="0" smtClean="0"/>
              <a:t>cortex …</a:t>
            </a:r>
            <a:endParaRPr lang="en-US" b="1"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371</a:t>
            </a:fld>
            <a:endParaRPr lang="da-DK" dirty="0">
              <a:solidFill>
                <a:prstClr val="black">
                  <a:tint val="75000"/>
                </a:prstClr>
              </a:solidFill>
            </a:endParaRPr>
          </a:p>
        </p:txBody>
      </p:sp>
    </p:spTree>
    <p:extLst>
      <p:ext uri="{BB962C8B-B14F-4D97-AF65-F5344CB8AC3E}">
        <p14:creationId xmlns:p14="http://schemas.microsoft.com/office/powerpoint/2010/main" val="51389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en-US" sz="3200" dirty="0">
                <a:latin typeface="Futura Extra Black BT" panose="020B0903020204020204" pitchFamily="34" charset="0"/>
              </a:rPr>
              <a:t>COULD A MUTATION CREATE </a:t>
            </a:r>
            <a:br>
              <a:rPr lang="en-US" sz="3200" dirty="0">
                <a:latin typeface="Futura Extra Black BT" panose="020B0903020204020204" pitchFamily="34" charset="0"/>
              </a:rPr>
            </a:br>
            <a:r>
              <a:rPr lang="en-US" sz="3200" dirty="0">
                <a:latin typeface="Futura Extra Black BT" panose="020B0903020204020204" pitchFamily="34" charset="0"/>
              </a:rPr>
              <a:t>A CHIMP WITH A HUMAN BRAIN</a:t>
            </a:r>
            <a:r>
              <a:rPr lang="en-US" sz="3200" dirty="0" smtClean="0">
                <a:latin typeface="Futura Extra Black BT" panose="020B0903020204020204" pitchFamily="34" charset="0"/>
              </a:rPr>
              <a:t>? (2)</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556792"/>
            <a:ext cx="8363272" cy="4608512"/>
          </a:xfrm>
        </p:spPr>
        <p:txBody>
          <a:bodyPr anchor="ctr">
            <a:normAutofit/>
          </a:bodyPr>
          <a:lstStyle/>
          <a:p>
            <a:pPr marL="342000" indent="-457200">
              <a:spcBef>
                <a:spcPts val="600"/>
              </a:spcBef>
              <a:buNone/>
            </a:pPr>
            <a:r>
              <a:rPr lang="en-US" b="1" dirty="0" smtClean="0"/>
              <a:t>… began </a:t>
            </a:r>
            <a:r>
              <a:rPr lang="en-US" b="1" dirty="0"/>
              <a:t>to grow one destined to end </a:t>
            </a:r>
            <a:r>
              <a:rPr lang="en-US" b="1" dirty="0" smtClean="0"/>
              <a:t>up with </a:t>
            </a:r>
            <a:r>
              <a:rPr lang="en-US" b="1" dirty="0"/>
              <a:t>a 16 billion ditto</a:t>
            </a:r>
            <a:r>
              <a:rPr lang="en-US" dirty="0"/>
              <a:t> (like </a:t>
            </a:r>
            <a:r>
              <a:rPr lang="en-US" i="1" dirty="0"/>
              <a:t>H. </a:t>
            </a:r>
            <a:r>
              <a:rPr lang="en-US" i="1" dirty="0" smtClean="0"/>
              <a:t>sapiens</a:t>
            </a:r>
            <a:r>
              <a:rPr lang="en-US" dirty="0" smtClean="0"/>
              <a:t> </a:t>
            </a:r>
            <a:r>
              <a:rPr lang="en-US" dirty="0"/>
              <a:t>does) ―</a:t>
            </a:r>
          </a:p>
          <a:p>
            <a:pPr marL="342000" indent="-457200">
              <a:spcBef>
                <a:spcPts val="600"/>
              </a:spcBef>
              <a:buNone/>
            </a:pPr>
            <a:r>
              <a:rPr lang="en-US" dirty="0"/>
              <a:t>what would happen then</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372</a:t>
            </a:fld>
            <a:endParaRPr lang="da-DK" dirty="0">
              <a:solidFill>
                <a:prstClr val="black">
                  <a:tint val="75000"/>
                </a:prstClr>
              </a:solidFill>
            </a:endParaRPr>
          </a:p>
        </p:txBody>
      </p:sp>
    </p:spTree>
    <p:extLst>
      <p:ext uri="{BB962C8B-B14F-4D97-AF65-F5344CB8AC3E}">
        <p14:creationId xmlns:p14="http://schemas.microsoft.com/office/powerpoint/2010/main" val="35894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a:latin typeface="Futura Extra Black BT" panose="020B0903020204020204" pitchFamily="34" charset="0"/>
              </a:rPr>
              <a:t>WELL FED, </a:t>
            </a:r>
            <a:r>
              <a:rPr lang="da-DK" sz="3200" dirty="0" smtClean="0">
                <a:latin typeface="Futura Extra Black BT" panose="020B0903020204020204" pitchFamily="34" charset="0"/>
              </a:rPr>
              <a:t>YET STARVING</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a:t>The sad-but-simple answer is </a:t>
            </a:r>
            <a:r>
              <a:rPr lang="en-US" dirty="0" smtClean="0"/>
              <a:t>that: </a:t>
            </a:r>
            <a:endParaRPr lang="en-US" dirty="0"/>
          </a:p>
          <a:p>
            <a:pPr marL="342000" indent="-457200">
              <a:spcBef>
                <a:spcPts val="600"/>
              </a:spcBef>
              <a:buNone/>
            </a:pPr>
            <a:r>
              <a:rPr lang="en-US" dirty="0"/>
              <a:t>even if the mother did her very best at breast-feeding her </a:t>
            </a:r>
            <a:r>
              <a:rPr lang="en-US" dirty="0" smtClean="0"/>
              <a:t>baby,</a:t>
            </a:r>
            <a:endParaRPr lang="en-US" dirty="0"/>
          </a:p>
          <a:p>
            <a:pPr marL="342000" indent="-457200">
              <a:spcBef>
                <a:spcPts val="600"/>
              </a:spcBef>
              <a:buNone/>
            </a:pPr>
            <a:r>
              <a:rPr lang="en-US" dirty="0"/>
              <a:t>and even if she or he survived her first weeks and </a:t>
            </a:r>
            <a:r>
              <a:rPr lang="en-US" dirty="0" smtClean="0"/>
              <a:t>months, </a:t>
            </a:r>
            <a:endParaRPr lang="en-US" dirty="0"/>
          </a:p>
          <a:p>
            <a:pPr marL="342000" indent="-457200">
              <a:spcBef>
                <a:spcPts val="600"/>
              </a:spcBef>
              <a:buNone/>
            </a:pPr>
            <a:r>
              <a:rPr lang="en-US" dirty="0"/>
              <a:t>at some time </a:t>
            </a:r>
            <a:r>
              <a:rPr lang="en-US" b="1" dirty="0"/>
              <a:t>the poor thing would die</a:t>
            </a:r>
          </a:p>
          <a:p>
            <a:pPr marL="342000" indent="-457200">
              <a:spcBef>
                <a:spcPts val="600"/>
              </a:spcBef>
              <a:buNone/>
            </a:pPr>
            <a:r>
              <a:rPr lang="en-US" b="1" dirty="0"/>
              <a:t>due to a malnutrition of sorts</a:t>
            </a:r>
            <a:r>
              <a:rPr lang="en-US" b="1" dirty="0" smtClean="0"/>
              <a:t>:</a:t>
            </a:r>
          </a:p>
          <a:p>
            <a:pPr marL="342000" indent="-457200" algn="r">
              <a:spcBef>
                <a:spcPts val="0"/>
              </a:spcBef>
              <a:buNone/>
            </a:pPr>
            <a:r>
              <a:rPr lang="en-US" dirty="0" smtClean="0">
                <a:solidFill>
                  <a:srgbClr val="FF0000"/>
                </a:solidFill>
                <a:sym typeface="Wingdings" panose="05000000000000000000" pitchFamily="2" charset="2"/>
              </a:rPr>
              <a:t>  </a:t>
            </a:r>
            <a:endParaRPr lang="en-US" dirty="0">
              <a:solidFill>
                <a:srgbClr val="FF0000"/>
              </a:solidFill>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373</a:t>
            </a:fld>
            <a:endParaRPr lang="da-DK" dirty="0">
              <a:solidFill>
                <a:prstClr val="black">
                  <a:tint val="75000"/>
                </a:prstClr>
              </a:solidFill>
            </a:endParaRPr>
          </a:p>
        </p:txBody>
      </p:sp>
    </p:spTree>
    <p:extLst>
      <p:ext uri="{BB962C8B-B14F-4D97-AF65-F5344CB8AC3E}">
        <p14:creationId xmlns:p14="http://schemas.microsoft.com/office/powerpoint/2010/main" val="90953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45"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000"/>
                                        <p:tgtEl>
                                          <p:spTgt spid="3">
                                            <p:txEl>
                                              <p:pRg st="5" end="5"/>
                                            </p:txEl>
                                          </p:spTgt>
                                        </p:tgtEl>
                                      </p:cBhvr>
                                    </p:animEffect>
                                    <p:anim calcmode="lin" valueType="num">
                                      <p:cBhvr>
                                        <p:cTn id="28" dur="2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29" dur="20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smtClean="0">
                <a:solidFill>
                  <a:prstClr val="black"/>
                </a:solidFill>
                <a:latin typeface="Futura Extra Black BT" panose="020B0903020204020204" pitchFamily="34" charset="0"/>
              </a:rPr>
              <a:t>NATURAL DE-SELECTION </a:t>
            </a:r>
            <a:r>
              <a:rPr lang="da-DK" sz="3200" dirty="0" smtClean="0">
                <a:solidFill>
                  <a:srgbClr val="FF0000"/>
                </a:solidFill>
                <a:latin typeface="Futura Extra Black BT" panose="020B0903020204020204" pitchFamily="34" charset="0"/>
                <a:sym typeface="Wingdings" panose="05000000000000000000" pitchFamily="2" charset="2"/>
              </a:rPr>
              <a:t></a:t>
            </a:r>
            <a:endParaRPr lang="da-DK" dirty="0">
              <a:solidFill>
                <a:srgbClr val="FF0000"/>
              </a:solidFill>
            </a:endParaRPr>
          </a:p>
        </p:txBody>
      </p:sp>
      <p:sp>
        <p:nvSpPr>
          <p:cNvPr id="3" name="Pladsholder til indhold 2"/>
          <p:cNvSpPr>
            <a:spLocks noGrp="1"/>
          </p:cNvSpPr>
          <p:nvPr>
            <p:ph idx="1"/>
          </p:nvPr>
        </p:nvSpPr>
        <p:spPr/>
        <p:txBody>
          <a:bodyPr anchor="ctr"/>
          <a:lstStyle/>
          <a:p>
            <a:pPr marL="342000" indent="-457200">
              <a:spcBef>
                <a:spcPts val="600"/>
              </a:spcBef>
              <a:buNone/>
            </a:pPr>
            <a:r>
              <a:rPr lang="en-US" b="1" dirty="0"/>
              <a:t>A diet of raw foods would not allow the </a:t>
            </a:r>
            <a:r>
              <a:rPr lang="en-US" b="1" dirty="0" smtClean="0"/>
              <a:t>chimp kid’s </a:t>
            </a:r>
            <a:r>
              <a:rPr lang="en-US" b="1" dirty="0"/>
              <a:t>digestion system to supply its abnormally large, growing brain with the nutrition it needed</a:t>
            </a:r>
            <a:r>
              <a:rPr lang="en-US" dirty="0"/>
              <a:t> ―</a:t>
            </a:r>
          </a:p>
          <a:p>
            <a:pPr marL="342000" indent="-457200">
              <a:spcBef>
                <a:spcPts val="600"/>
              </a:spcBef>
              <a:buNone/>
            </a:pPr>
            <a:r>
              <a:rPr lang="en-US" dirty="0" smtClean="0"/>
              <a:t>and </a:t>
            </a:r>
            <a:r>
              <a:rPr lang="en-US" dirty="0"/>
              <a:t>natural selection would </a:t>
            </a:r>
            <a:r>
              <a:rPr lang="en-US" dirty="0" smtClean="0"/>
              <a:t>let </a:t>
            </a:r>
            <a:r>
              <a:rPr lang="en-US" dirty="0"/>
              <a:t>the chimpanzee baby fall through its sieve</a:t>
            </a:r>
          </a:p>
          <a:p>
            <a:pPr marL="342000" indent="-457200">
              <a:spcBef>
                <a:spcPts val="600"/>
              </a:spcBef>
              <a:buNone/>
            </a:pPr>
            <a:r>
              <a:rPr lang="en-US" dirty="0"/>
              <a:t>and into the abyss</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374</a:t>
            </a:fld>
            <a:endParaRPr lang="da-DK" dirty="0">
              <a:solidFill>
                <a:prstClr val="black">
                  <a:tint val="75000"/>
                </a:prstClr>
              </a:solidFill>
            </a:endParaRPr>
          </a:p>
        </p:txBody>
      </p:sp>
    </p:spTree>
    <p:extLst>
      <p:ext uri="{BB962C8B-B14F-4D97-AF65-F5344CB8AC3E}">
        <p14:creationId xmlns:p14="http://schemas.microsoft.com/office/powerpoint/2010/main" val="120505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solidFill>
                  <a:prstClr val="black">
                    <a:tint val="75000"/>
                  </a:prstClr>
                </a:solidFill>
              </a:rPr>
              <a:pPr/>
              <a:t>375</a:t>
            </a:fld>
            <a:endParaRPr lang="da-DK" dirty="0">
              <a:solidFill>
                <a:prstClr val="black">
                  <a:tint val="75000"/>
                </a:prstClr>
              </a:solidFill>
            </a:endParaRPr>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1143000"/>
            <a:ext cx="6312363" cy="4734272"/>
          </a:xfrm>
          <a:prstGeom prst="rect">
            <a:avLst/>
          </a:prstGeom>
        </p:spPr>
      </p:pic>
    </p:spTree>
    <p:extLst>
      <p:ext uri="{BB962C8B-B14F-4D97-AF65-F5344CB8AC3E}">
        <p14:creationId xmlns:p14="http://schemas.microsoft.com/office/powerpoint/2010/main" val="227944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solidFill>
                  <a:prstClr val="black">
                    <a:tint val="75000"/>
                  </a:prstClr>
                </a:solidFill>
              </a:rPr>
              <a:pPr/>
              <a:t>376</a:t>
            </a:fld>
            <a:endParaRPr lang="da-DK" dirty="0">
              <a:solidFill>
                <a:prstClr val="black">
                  <a:tint val="75000"/>
                </a:prstClr>
              </a:solidFill>
            </a:endParaRPr>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362" y="452437"/>
            <a:ext cx="7915275" cy="5953125"/>
          </a:xfrm>
          <a:prstGeom prst="rect">
            <a:avLst/>
          </a:prstGeom>
        </p:spPr>
      </p:pic>
    </p:spTree>
    <p:extLst>
      <p:ext uri="{BB962C8B-B14F-4D97-AF65-F5344CB8AC3E}">
        <p14:creationId xmlns:p14="http://schemas.microsoft.com/office/powerpoint/2010/main" val="62263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HOMO ERGASTER</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smtClean="0"/>
              <a:t>But skulls of the </a:t>
            </a:r>
            <a:r>
              <a:rPr lang="en-US" i="1" dirty="0"/>
              <a:t>Homo </a:t>
            </a:r>
            <a:r>
              <a:rPr lang="en-US" i="1" dirty="0" err="1"/>
              <a:t>ergaster</a:t>
            </a:r>
            <a:r>
              <a:rPr lang="en-US" dirty="0"/>
              <a:t> </a:t>
            </a:r>
          </a:p>
          <a:p>
            <a:pPr marL="342000" indent="-457200">
              <a:spcBef>
                <a:spcPts val="600"/>
              </a:spcBef>
              <a:buNone/>
            </a:pPr>
            <a:r>
              <a:rPr lang="en-US" dirty="0"/>
              <a:t>who first </a:t>
            </a:r>
            <a:r>
              <a:rPr lang="en-US" dirty="0" smtClean="0"/>
              <a:t>emerged some </a:t>
            </a:r>
            <a:r>
              <a:rPr lang="en-US" b="1" dirty="0"/>
              <a:t>1.5 million years ago</a:t>
            </a:r>
          </a:p>
          <a:p>
            <a:pPr marL="342000" indent="-457200">
              <a:spcBef>
                <a:spcPts val="600"/>
              </a:spcBef>
              <a:buNone/>
            </a:pPr>
            <a:r>
              <a:rPr lang="en-US" dirty="0" smtClean="0"/>
              <a:t>suggest </a:t>
            </a:r>
            <a:r>
              <a:rPr lang="en-US" dirty="0"/>
              <a:t>that they did not have the </a:t>
            </a:r>
            <a:r>
              <a:rPr lang="en-US" dirty="0" smtClean="0"/>
              <a:t>jaw muscles </a:t>
            </a:r>
            <a:r>
              <a:rPr lang="en-US" dirty="0"/>
              <a:t>necessary for eating raw food ―</a:t>
            </a:r>
          </a:p>
          <a:p>
            <a:pPr marL="342000" indent="-457200">
              <a:spcBef>
                <a:spcPts val="600"/>
              </a:spcBef>
              <a:buNone/>
            </a:pPr>
            <a:r>
              <a:rPr lang="en-US" dirty="0"/>
              <a:t>meaning that: they </a:t>
            </a:r>
            <a:r>
              <a:rPr lang="en-US" b="1" dirty="0"/>
              <a:t>must have cooked or fried </a:t>
            </a:r>
            <a:r>
              <a:rPr lang="en-US" b="1" dirty="0" smtClean="0"/>
              <a:t>what they ate!</a:t>
            </a:r>
          </a:p>
          <a:p>
            <a:pPr marL="342000" indent="-457200">
              <a:spcBef>
                <a:spcPts val="1200"/>
              </a:spcBef>
              <a:buNone/>
            </a:pPr>
            <a:r>
              <a:rPr lang="en-US" dirty="0"/>
              <a:t>(“Homo </a:t>
            </a:r>
            <a:r>
              <a:rPr lang="en-US" dirty="0" err="1"/>
              <a:t>ergaster</a:t>
            </a:r>
            <a:r>
              <a:rPr lang="en-US" dirty="0"/>
              <a:t>,” by the way, means: Working man.)</a:t>
            </a:r>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377</a:t>
            </a:fld>
            <a:endParaRPr lang="da-DK" dirty="0">
              <a:solidFill>
                <a:prstClr val="black">
                  <a:tint val="75000"/>
                </a:prstClr>
              </a:solidFill>
            </a:endParaRPr>
          </a:p>
        </p:txBody>
      </p:sp>
    </p:spTree>
    <p:extLst>
      <p:ext uri="{BB962C8B-B14F-4D97-AF65-F5344CB8AC3E}">
        <p14:creationId xmlns:p14="http://schemas.microsoft.com/office/powerpoint/2010/main" val="23601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THE BENEFITS OF COOK FOOD</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a:t>Now, cooked </a:t>
            </a:r>
            <a:r>
              <a:rPr lang="en-US" dirty="0" smtClean="0"/>
              <a:t>food: </a:t>
            </a:r>
          </a:p>
          <a:p>
            <a:pPr>
              <a:spcBef>
                <a:spcPts val="600"/>
              </a:spcBef>
            </a:pPr>
            <a:r>
              <a:rPr lang="en-US" dirty="0" smtClean="0"/>
              <a:t>is </a:t>
            </a:r>
            <a:r>
              <a:rPr lang="en-US" dirty="0"/>
              <a:t>easier and </a:t>
            </a:r>
            <a:r>
              <a:rPr lang="en-US" b="1" dirty="0"/>
              <a:t>quicker to digest,</a:t>
            </a:r>
            <a:r>
              <a:rPr lang="en-US" dirty="0"/>
              <a:t> </a:t>
            </a:r>
          </a:p>
          <a:p>
            <a:pPr>
              <a:spcBef>
                <a:spcPts val="600"/>
              </a:spcBef>
            </a:pPr>
            <a:r>
              <a:rPr lang="en-US" dirty="0"/>
              <a:t>can be digested </a:t>
            </a:r>
            <a:r>
              <a:rPr lang="en-US" b="1" dirty="0"/>
              <a:t>with a smaller gut,</a:t>
            </a:r>
            <a:r>
              <a:rPr lang="en-US" dirty="0"/>
              <a:t> </a:t>
            </a:r>
            <a:endParaRPr lang="en-US" dirty="0" smtClean="0"/>
          </a:p>
          <a:p>
            <a:pPr lvl="0">
              <a:spcBef>
                <a:spcPts val="600"/>
              </a:spcBef>
            </a:pPr>
            <a:r>
              <a:rPr lang="en-US" b="1" dirty="0">
                <a:solidFill>
                  <a:prstClr val="black"/>
                </a:solidFill>
              </a:rPr>
              <a:t>reduces</a:t>
            </a:r>
            <a:r>
              <a:rPr lang="en-US" dirty="0">
                <a:solidFill>
                  <a:prstClr val="black"/>
                </a:solidFill>
              </a:rPr>
              <a:t> the time and energy required for </a:t>
            </a:r>
            <a:r>
              <a:rPr lang="en-US" b="1" dirty="0" smtClean="0">
                <a:solidFill>
                  <a:prstClr val="black"/>
                </a:solidFill>
              </a:rPr>
              <a:t>chewing,</a:t>
            </a:r>
            <a:endParaRPr lang="en-US" dirty="0" smtClean="0"/>
          </a:p>
          <a:p>
            <a:pPr>
              <a:spcBef>
                <a:spcPts val="600"/>
              </a:spcBef>
            </a:pPr>
            <a:r>
              <a:rPr lang="en-US" b="1" dirty="0" smtClean="0"/>
              <a:t>allows</a:t>
            </a:r>
            <a:r>
              <a:rPr lang="en-US" dirty="0" smtClean="0"/>
              <a:t> for the </a:t>
            </a:r>
            <a:r>
              <a:rPr lang="en-US" dirty="0"/>
              <a:t>size of the </a:t>
            </a:r>
            <a:r>
              <a:rPr lang="en-US" b="1" dirty="0"/>
              <a:t>jaw and teeth to be </a:t>
            </a:r>
            <a:r>
              <a:rPr lang="en-US" b="1" dirty="0" smtClean="0"/>
              <a:t>reduced</a:t>
            </a:r>
            <a:r>
              <a:rPr lang="en-US" dirty="0" smtClean="0"/>
              <a:t> … </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378</a:t>
            </a:fld>
            <a:endParaRPr lang="da-DK" dirty="0">
              <a:solidFill>
                <a:prstClr val="black">
                  <a:tint val="75000"/>
                </a:prstClr>
              </a:solidFill>
            </a:endParaRPr>
          </a:p>
        </p:txBody>
      </p:sp>
    </p:spTree>
    <p:extLst>
      <p:ext uri="{BB962C8B-B14F-4D97-AF65-F5344CB8AC3E}">
        <p14:creationId xmlns:p14="http://schemas.microsoft.com/office/powerpoint/2010/main" val="214613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A PRE-CONDITION </a:t>
            </a:r>
            <a:br>
              <a:rPr lang="da-DK" sz="3200" dirty="0" smtClean="0">
                <a:latin typeface="Futura Extra Black BT" panose="020B0903020204020204" pitchFamily="34" charset="0"/>
              </a:rPr>
            </a:br>
            <a:r>
              <a:rPr lang="da-DK" sz="3200" dirty="0" smtClean="0">
                <a:latin typeface="Futura Extra Black BT" panose="020B0903020204020204" pitchFamily="34" charset="0"/>
              </a:rPr>
              <a:t>FOR SPOKEN LANGUAGE</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smtClean="0"/>
              <a:t>… thereby</a:t>
            </a:r>
          </a:p>
          <a:p>
            <a:pPr>
              <a:spcBef>
                <a:spcPts val="600"/>
              </a:spcBef>
            </a:pPr>
            <a:r>
              <a:rPr lang="en-US" b="1" dirty="0" smtClean="0"/>
              <a:t>freeing </a:t>
            </a:r>
            <a:r>
              <a:rPr lang="en-US" b="1" dirty="0"/>
              <a:t>oral capacity for a greater range of </a:t>
            </a:r>
            <a:r>
              <a:rPr lang="en-US" b="1" dirty="0" smtClean="0"/>
              <a:t>vocalizations</a:t>
            </a:r>
            <a:r>
              <a:rPr lang="en-US" dirty="0" smtClean="0"/>
              <a:t> …</a:t>
            </a:r>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379</a:t>
            </a:fld>
            <a:endParaRPr lang="da-DK" dirty="0">
              <a:solidFill>
                <a:prstClr val="black">
                  <a:tint val="75000"/>
                </a:prstClr>
              </a:solidFill>
            </a:endParaRPr>
          </a:p>
        </p:txBody>
      </p:sp>
    </p:spTree>
    <p:extLst>
      <p:ext uri="{BB962C8B-B14F-4D97-AF65-F5344CB8AC3E}">
        <p14:creationId xmlns:p14="http://schemas.microsoft.com/office/powerpoint/2010/main" val="269985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74638"/>
            <a:ext cx="8424936" cy="1143000"/>
          </a:xfrm>
        </p:spPr>
        <p:txBody>
          <a:bodyPr>
            <a:normAutofit/>
          </a:bodyPr>
          <a:lstStyle/>
          <a:p>
            <a:r>
              <a:rPr lang="da-DK" sz="3200" dirty="0" smtClean="0">
                <a:latin typeface="Futura Extra Black BT" panose="020B0903020204020204" pitchFamily="34" charset="0"/>
              </a:rPr>
              <a:t>MOST MODULES </a:t>
            </a:r>
            <a:r>
              <a:rPr lang="da-DK" sz="3200" dirty="0">
                <a:latin typeface="Futura Extra Black BT" panose="020B0903020204020204" pitchFamily="34" charset="0"/>
              </a:rPr>
              <a:t>ARE </a:t>
            </a:r>
            <a:r>
              <a:rPr lang="da-DK" sz="3200" dirty="0" smtClean="0">
                <a:latin typeface="Futura Extra Black BT" panose="020B0903020204020204" pitchFamily="34" charset="0"/>
              </a:rPr>
              <a:t>“ANSWERS” TO SPECIFIC ASPECTS OF ENVIRONMENTS</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smtClean="0"/>
              <a:t>… </a:t>
            </a:r>
            <a:r>
              <a:rPr lang="en-US" i="1" dirty="0" smtClean="0"/>
              <a:t>nor</a:t>
            </a:r>
            <a:r>
              <a:rPr lang="en-US" dirty="0" smtClean="0"/>
              <a:t> </a:t>
            </a:r>
            <a:r>
              <a:rPr lang="en-US" dirty="0"/>
              <a:t>that these have all evolved as specific biological </a:t>
            </a:r>
            <a:r>
              <a:rPr lang="en-US" b="1" dirty="0" smtClean="0"/>
              <a:t>“responses” or “answers” to </a:t>
            </a:r>
            <a:r>
              <a:rPr lang="en-US" b="1" dirty="0"/>
              <a:t>specific aspects of </a:t>
            </a:r>
            <a:r>
              <a:rPr lang="en-US" b="1" dirty="0" smtClean="0"/>
              <a:t>those </a:t>
            </a:r>
            <a:r>
              <a:rPr lang="en-US" b="1" dirty="0"/>
              <a:t>environments</a:t>
            </a:r>
            <a:r>
              <a:rPr lang="en-US" dirty="0"/>
              <a:t> </a:t>
            </a:r>
            <a:r>
              <a:rPr lang="en-US" dirty="0" smtClean="0"/>
              <a:t>in which </a:t>
            </a:r>
            <a:r>
              <a:rPr lang="en-US" dirty="0"/>
              <a:t>they (and we) have </a:t>
            </a:r>
            <a:r>
              <a:rPr lang="en-US" dirty="0" smtClean="0"/>
              <a:t>lived.</a:t>
            </a:r>
            <a:endParaRPr lang="en-US" dirty="0"/>
          </a:p>
          <a:p>
            <a:pPr marL="342000" indent="-457200">
              <a:spcBef>
                <a:spcPts val="600"/>
              </a:spcBef>
              <a:buNone/>
            </a:pPr>
            <a:r>
              <a:rPr lang="en-US" dirty="0"/>
              <a:t>In evolutionary biology, </a:t>
            </a:r>
            <a:r>
              <a:rPr lang="en-US" dirty="0" smtClean="0"/>
              <a:t>such environmental </a:t>
            </a:r>
            <a:r>
              <a:rPr lang="en-US" dirty="0"/>
              <a:t>aspects are sometimes also referred to as </a:t>
            </a:r>
            <a:r>
              <a:rPr lang="en-US" b="1" dirty="0"/>
              <a:t>“selection pressures”</a:t>
            </a:r>
            <a:r>
              <a:rPr lang="en-US" dirty="0"/>
              <a:t> </a:t>
            </a:r>
            <a:r>
              <a:rPr lang="en-US" dirty="0" smtClean="0"/>
              <a:t>(a topic I </a:t>
            </a:r>
            <a:r>
              <a:rPr lang="en-US" dirty="0"/>
              <a:t>will discuss in </a:t>
            </a:r>
            <a:r>
              <a:rPr lang="en-US" dirty="0" smtClean="0"/>
              <a:t>some </a:t>
            </a:r>
            <a:r>
              <a:rPr lang="en-US" dirty="0"/>
              <a:t>detail below</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38</a:t>
            </a:fld>
            <a:endParaRPr lang="da-DK"/>
          </a:p>
        </p:txBody>
      </p:sp>
    </p:spTree>
    <p:extLst>
      <p:ext uri="{BB962C8B-B14F-4D97-AF65-F5344CB8AC3E}">
        <p14:creationId xmlns:p14="http://schemas.microsoft.com/office/powerpoint/2010/main" val="164143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ALLOWING INDIVIDUALS</a:t>
            </a:r>
            <a:br>
              <a:rPr lang="da-DK" sz="3200" dirty="0" smtClean="0">
                <a:latin typeface="Futura Extra Black BT" panose="020B0903020204020204" pitchFamily="34" charset="0"/>
              </a:rPr>
            </a:br>
            <a:r>
              <a:rPr lang="da-DK" sz="3200" dirty="0" smtClean="0">
                <a:latin typeface="Futura Extra Black BT" panose="020B0903020204020204" pitchFamily="34" charset="0"/>
              </a:rPr>
              <a:t>WITH LARGER BRAINS TO SURVIVE</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0" indent="0">
              <a:spcBef>
                <a:spcPts val="0"/>
              </a:spcBef>
              <a:buNone/>
            </a:pPr>
            <a:r>
              <a:rPr lang="en-US" dirty="0" smtClean="0">
                <a:solidFill>
                  <a:prstClr val="black"/>
                </a:solidFill>
              </a:rPr>
              <a:t>… but, most importantly, it</a:t>
            </a:r>
          </a:p>
          <a:p>
            <a:pPr>
              <a:spcBef>
                <a:spcPts val="600"/>
              </a:spcBef>
            </a:pPr>
            <a:r>
              <a:rPr lang="en-US" dirty="0" smtClean="0">
                <a:solidFill>
                  <a:prstClr val="black"/>
                </a:solidFill>
              </a:rPr>
              <a:t>can </a:t>
            </a:r>
            <a:r>
              <a:rPr lang="en-US" b="1" dirty="0">
                <a:solidFill>
                  <a:prstClr val="black"/>
                </a:solidFill>
              </a:rPr>
              <a:t>release a supply of energy</a:t>
            </a:r>
            <a:r>
              <a:rPr lang="en-US" dirty="0">
                <a:solidFill>
                  <a:prstClr val="black"/>
                </a:solidFill>
              </a:rPr>
              <a:t> (glucose) </a:t>
            </a:r>
            <a:r>
              <a:rPr lang="en-US" b="1" dirty="0">
                <a:solidFill>
                  <a:prstClr val="black"/>
                </a:solidFill>
              </a:rPr>
              <a:t>necessary for a much larger brain </a:t>
            </a:r>
            <a:r>
              <a:rPr lang="en-US" dirty="0" smtClean="0">
                <a:solidFill>
                  <a:prstClr val="black"/>
                </a:solidFill>
              </a:rPr>
              <a:t>―</a:t>
            </a:r>
          </a:p>
          <a:p>
            <a:pPr marL="342000" indent="-457200">
              <a:spcBef>
                <a:spcPts val="600"/>
              </a:spcBef>
              <a:buNone/>
            </a:pPr>
            <a:r>
              <a:rPr lang="en-US" dirty="0" smtClean="0">
                <a:solidFill>
                  <a:prstClr val="black"/>
                </a:solidFill>
              </a:rPr>
              <a:t>thereby </a:t>
            </a:r>
            <a:r>
              <a:rPr lang="en-US" b="1" dirty="0" smtClean="0">
                <a:solidFill>
                  <a:prstClr val="black"/>
                </a:solidFill>
              </a:rPr>
              <a:t>allowing progeny that were the results of a possible series of genomic mutations</a:t>
            </a:r>
            <a:r>
              <a:rPr lang="en-US" dirty="0" smtClean="0">
                <a:solidFill>
                  <a:prstClr val="black"/>
                </a:solidFill>
              </a:rPr>
              <a:t> which would do just that</a:t>
            </a:r>
          </a:p>
          <a:p>
            <a:pPr marL="342000" indent="-457200">
              <a:spcBef>
                <a:spcPts val="600"/>
              </a:spcBef>
              <a:buNone/>
            </a:pPr>
            <a:r>
              <a:rPr lang="en-US" dirty="0" smtClean="0">
                <a:solidFill>
                  <a:prstClr val="black"/>
                </a:solidFill>
              </a:rPr>
              <a:t>to </a:t>
            </a:r>
            <a:r>
              <a:rPr lang="en-US" b="1" dirty="0" smtClean="0">
                <a:solidFill>
                  <a:prstClr val="black"/>
                </a:solidFill>
              </a:rPr>
              <a:t>actually survive!</a:t>
            </a:r>
            <a:endParaRPr lang="en-US" b="1" dirty="0">
              <a:solidFill>
                <a:prstClr val="black"/>
              </a:solidFill>
            </a:endParaRPr>
          </a:p>
          <a:p>
            <a:pPr marL="0" indent="0" algn="r">
              <a:spcBef>
                <a:spcPts val="0"/>
              </a:spcBef>
              <a:buNone/>
            </a:pPr>
            <a:r>
              <a:rPr lang="en-US" dirty="0" smtClean="0">
                <a:solidFill>
                  <a:prstClr val="black"/>
                </a:solidFill>
                <a:sym typeface="Wingdings" panose="05000000000000000000" pitchFamily="2" charset="2"/>
              </a:rPr>
              <a:t> </a:t>
            </a:r>
            <a:r>
              <a:rPr lang="en-US" dirty="0" smtClean="0">
                <a:solidFill>
                  <a:srgbClr val="0070C0"/>
                </a:solidFill>
                <a:sym typeface="Wingdings" panose="05000000000000000000" pitchFamily="2" charset="2"/>
              </a:rPr>
              <a:t> </a:t>
            </a:r>
            <a:r>
              <a:rPr lang="en-US" dirty="0" smtClean="0">
                <a:solidFill>
                  <a:srgbClr val="0070C0"/>
                </a:solidFill>
              </a:rPr>
              <a:t> </a:t>
            </a:r>
            <a:r>
              <a:rPr lang="en-US" dirty="0" smtClean="0">
                <a:solidFill>
                  <a:srgbClr val="0070C0"/>
                </a:solidFill>
                <a:sym typeface="Wingdings" panose="05000000000000000000" pitchFamily="2" charset="2"/>
              </a:rPr>
              <a:t></a:t>
            </a:r>
            <a:endParaRPr lang="en-US" dirty="0">
              <a:solidFill>
                <a:srgbClr val="0070C0"/>
              </a:solidFill>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380</a:t>
            </a:fld>
            <a:endParaRPr lang="da-DK" dirty="0">
              <a:solidFill>
                <a:prstClr val="black">
                  <a:tint val="75000"/>
                </a:prstClr>
              </a:solidFill>
            </a:endParaRPr>
          </a:p>
        </p:txBody>
      </p:sp>
    </p:spTree>
    <p:extLst>
      <p:ext uri="{BB962C8B-B14F-4D97-AF65-F5344CB8AC3E}">
        <p14:creationId xmlns:p14="http://schemas.microsoft.com/office/powerpoint/2010/main" val="70257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45"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anim calcmode="lin" valueType="num">
                                      <p:cBhvr>
                                        <p:cTn id="24"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25"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solidFill>
                  <a:prstClr val="black">
                    <a:tint val="75000"/>
                  </a:prstClr>
                </a:solidFill>
              </a:rPr>
              <a:pPr/>
              <a:t>381</a:t>
            </a:fld>
            <a:endParaRPr lang="da-DK" dirty="0">
              <a:solidFill>
                <a:prstClr val="black">
                  <a:tint val="75000"/>
                </a:prstClr>
              </a:solidFill>
            </a:endParaRPr>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0" y="469364"/>
            <a:ext cx="4641844" cy="6005550"/>
          </a:xfrm>
          <a:prstGeom prst="rect">
            <a:avLst/>
          </a:prstGeom>
        </p:spPr>
      </p:pic>
    </p:spTree>
    <p:extLst>
      <p:ext uri="{BB962C8B-B14F-4D97-AF65-F5344CB8AC3E}">
        <p14:creationId xmlns:p14="http://schemas.microsoft.com/office/powerpoint/2010/main" val="136499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SOCIAL IMPLICATIONS</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err="1"/>
              <a:t>Wrangham</a:t>
            </a:r>
            <a:r>
              <a:rPr lang="en-US" dirty="0"/>
              <a:t> argues that </a:t>
            </a:r>
            <a:r>
              <a:rPr lang="en-US" dirty="0" smtClean="0"/>
              <a:t>cooked food </a:t>
            </a:r>
            <a:r>
              <a:rPr lang="en-US" dirty="0"/>
              <a:t>not only had an impact on </a:t>
            </a:r>
            <a:r>
              <a:rPr lang="en-US" dirty="0" smtClean="0"/>
              <a:t>human physiology</a:t>
            </a:r>
            <a:r>
              <a:rPr lang="en-US" dirty="0"/>
              <a:t>, </a:t>
            </a:r>
            <a:endParaRPr lang="en-US" dirty="0" smtClean="0"/>
          </a:p>
          <a:p>
            <a:pPr marL="342000" indent="-457200">
              <a:spcBef>
                <a:spcPts val="600"/>
              </a:spcBef>
              <a:buNone/>
            </a:pPr>
            <a:r>
              <a:rPr lang="en-US" dirty="0" smtClean="0"/>
              <a:t>but also may have </a:t>
            </a:r>
            <a:r>
              <a:rPr lang="en-US" dirty="0"/>
              <a:t>led to a fundamental change in the nature of social </a:t>
            </a:r>
            <a:r>
              <a:rPr lang="en-US" dirty="0" smtClean="0"/>
              <a:t>relationships:</a:t>
            </a:r>
            <a:endParaRPr lang="da-DK"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382</a:t>
            </a:fld>
            <a:endParaRPr lang="da-DK" dirty="0">
              <a:solidFill>
                <a:prstClr val="black">
                  <a:tint val="75000"/>
                </a:prstClr>
              </a:solidFill>
            </a:endParaRPr>
          </a:p>
        </p:txBody>
      </p:sp>
    </p:spTree>
    <p:extLst>
      <p:ext uri="{BB962C8B-B14F-4D97-AF65-F5344CB8AC3E}">
        <p14:creationId xmlns:p14="http://schemas.microsoft.com/office/powerpoint/2010/main" val="270968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COOKING </a:t>
            </a:r>
            <a:r>
              <a:rPr lang="da-DK" sz="4000" i="1" dirty="0" smtClean="0">
                <a:latin typeface="Garamond" panose="02020404030301010803" pitchFamily="18" charset="0"/>
              </a:rPr>
              <a:t>&amp;</a:t>
            </a:r>
            <a:r>
              <a:rPr lang="da-DK" sz="3200" dirty="0" smtClean="0">
                <a:latin typeface="Futura Extra Black BT" panose="020B0903020204020204" pitchFamily="34" charset="0"/>
              </a:rPr>
              <a:t> GENDER ROLES? (1)</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a:t>“Cooking is necessarily a conspicuous and lengthy process. In the bush, the sight and smell of smoke reveals a cook’s location at a long distance, allowing hungry individuals who have no food to easily locate cooks in action</a:t>
            </a:r>
            <a:r>
              <a:rPr lang="en-US" dirty="0" smtClean="0"/>
              <a:t>.</a:t>
            </a:r>
          </a:p>
          <a:p>
            <a:pPr marL="342000" indent="-457200">
              <a:spcBef>
                <a:spcPts val="600"/>
              </a:spcBef>
              <a:buNone/>
            </a:pPr>
            <a:r>
              <a:rPr lang="en-US" dirty="0" smtClean="0"/>
              <a:t>The </a:t>
            </a:r>
            <a:r>
              <a:rPr lang="en-US" dirty="0"/>
              <a:t>effect among </a:t>
            </a:r>
            <a:r>
              <a:rPr lang="en-US" i="1" dirty="0"/>
              <a:t>Homo erectus</a:t>
            </a:r>
            <a:r>
              <a:rPr lang="en-US" dirty="0"/>
              <a:t> is easily imagined</a:t>
            </a:r>
            <a:r>
              <a:rPr lang="en-US" dirty="0" smtClean="0"/>
              <a:t>.”</a:t>
            </a:r>
            <a:endParaRPr lang="da-DK" b="1"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383</a:t>
            </a:fld>
            <a:endParaRPr lang="da-DK" dirty="0">
              <a:solidFill>
                <a:prstClr val="black">
                  <a:tint val="75000"/>
                </a:prstClr>
              </a:solidFill>
            </a:endParaRPr>
          </a:p>
        </p:txBody>
      </p:sp>
    </p:spTree>
    <p:extLst>
      <p:ext uri="{BB962C8B-B14F-4D97-AF65-F5344CB8AC3E}">
        <p14:creationId xmlns:p14="http://schemas.microsoft.com/office/powerpoint/2010/main" val="394730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a:solidFill>
                  <a:prstClr val="black"/>
                </a:solidFill>
                <a:latin typeface="Futura Extra Black BT" panose="020B0903020204020204" pitchFamily="34" charset="0"/>
              </a:rPr>
              <a:t>COOKING </a:t>
            </a:r>
            <a:r>
              <a:rPr lang="da-DK" sz="4000" i="1" dirty="0">
                <a:solidFill>
                  <a:prstClr val="black"/>
                </a:solidFill>
                <a:latin typeface="Garamond" panose="02020404030301010803" pitchFamily="18" charset="0"/>
              </a:rPr>
              <a:t>&amp;</a:t>
            </a:r>
            <a:r>
              <a:rPr lang="da-DK" sz="3200" dirty="0">
                <a:solidFill>
                  <a:prstClr val="black"/>
                </a:solidFill>
                <a:latin typeface="Futura Extra Black BT" panose="020B0903020204020204" pitchFamily="34" charset="0"/>
              </a:rPr>
              <a:t> GENDER ROLES? </a:t>
            </a:r>
            <a:r>
              <a:rPr lang="da-DK" sz="3200" dirty="0" smtClean="0">
                <a:solidFill>
                  <a:prstClr val="black"/>
                </a:solidFill>
                <a:latin typeface="Futura Extra Black BT" panose="020B0903020204020204" pitchFamily="34" charset="0"/>
              </a:rPr>
              <a:t>(2)</a:t>
            </a:r>
            <a:endParaRPr lang="da-DK" dirty="0"/>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smtClean="0"/>
              <a:t>“Because females </a:t>
            </a:r>
            <a:r>
              <a:rPr lang="en-US" dirty="0"/>
              <a:t>were smaller and physically weaker, they were vulnerable to bullying by domineering males who wanted food. </a:t>
            </a:r>
            <a:endParaRPr lang="en-US" dirty="0" smtClean="0"/>
          </a:p>
          <a:p>
            <a:pPr marL="342000" indent="-457200">
              <a:spcBef>
                <a:spcPts val="600"/>
              </a:spcBef>
              <a:buNone/>
            </a:pPr>
            <a:r>
              <a:rPr lang="en-US" dirty="0" smtClean="0"/>
              <a:t>Each </a:t>
            </a:r>
            <a:r>
              <a:rPr lang="en-US" dirty="0"/>
              <a:t>female therefore obtained protection from other males’ wheedling, scrounging, or bullying by forming a special friendship with her own particular male</a:t>
            </a:r>
            <a:r>
              <a:rPr lang="en-US" dirty="0" smtClean="0"/>
              <a:t>.”</a:t>
            </a:r>
            <a:endParaRPr lang="da-DK"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384</a:t>
            </a:fld>
            <a:endParaRPr lang="da-DK" dirty="0">
              <a:solidFill>
                <a:prstClr val="black">
                  <a:tint val="75000"/>
                </a:prstClr>
              </a:solidFill>
            </a:endParaRPr>
          </a:p>
        </p:txBody>
      </p:sp>
    </p:spTree>
    <p:extLst>
      <p:ext uri="{BB962C8B-B14F-4D97-AF65-F5344CB8AC3E}">
        <p14:creationId xmlns:p14="http://schemas.microsoft.com/office/powerpoint/2010/main" val="145240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a:solidFill>
                  <a:prstClr val="black"/>
                </a:solidFill>
                <a:latin typeface="Futura Extra Black BT" panose="020B0903020204020204" pitchFamily="34" charset="0"/>
              </a:rPr>
              <a:t>COOKING </a:t>
            </a:r>
            <a:r>
              <a:rPr lang="da-DK" sz="4000" i="1" dirty="0">
                <a:solidFill>
                  <a:prstClr val="black"/>
                </a:solidFill>
                <a:latin typeface="Garamond" panose="02020404030301010803" pitchFamily="18" charset="0"/>
              </a:rPr>
              <a:t>&amp;</a:t>
            </a:r>
            <a:r>
              <a:rPr lang="da-DK" sz="3200" dirty="0">
                <a:solidFill>
                  <a:prstClr val="black"/>
                </a:solidFill>
                <a:latin typeface="Futura Extra Black BT" panose="020B0903020204020204" pitchFamily="34" charset="0"/>
              </a:rPr>
              <a:t> GENDER ROLES? </a:t>
            </a:r>
            <a:r>
              <a:rPr lang="da-DK" sz="3200" dirty="0" smtClean="0">
                <a:solidFill>
                  <a:prstClr val="black"/>
                </a:solidFill>
                <a:latin typeface="Futura Extra Black BT" panose="020B0903020204020204" pitchFamily="34" charset="0"/>
              </a:rPr>
              <a:t>(3)</a:t>
            </a:r>
            <a:endParaRPr lang="da-DK" dirty="0"/>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smtClean="0"/>
              <a:t>“Her </a:t>
            </a:r>
            <a:r>
              <a:rPr lang="en-US" dirty="0"/>
              <a:t>bond with him protected her food from other males, and he also gave her meat. </a:t>
            </a:r>
            <a:endParaRPr lang="en-US" dirty="0" smtClean="0"/>
          </a:p>
          <a:p>
            <a:pPr marL="342000" indent="-457200">
              <a:spcBef>
                <a:spcPts val="600"/>
              </a:spcBef>
              <a:buNone/>
            </a:pPr>
            <a:r>
              <a:rPr lang="en-US" dirty="0" smtClean="0"/>
              <a:t>These </a:t>
            </a:r>
            <a:r>
              <a:rPr lang="en-US" dirty="0"/>
              <a:t>bonds were so critical for the successful feeding of both sexes that they generated a particular kind of evolutionary psychology in our ancestors that shaped female-male relationships and continues to affect us today.”</a:t>
            </a:r>
            <a:endParaRPr lang="da-DK"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385</a:t>
            </a:fld>
            <a:endParaRPr lang="da-DK" dirty="0">
              <a:solidFill>
                <a:prstClr val="black">
                  <a:tint val="75000"/>
                </a:prstClr>
              </a:solidFill>
            </a:endParaRPr>
          </a:p>
        </p:txBody>
      </p:sp>
    </p:spTree>
    <p:extLst>
      <p:ext uri="{BB962C8B-B14F-4D97-AF65-F5344CB8AC3E}">
        <p14:creationId xmlns:p14="http://schemas.microsoft.com/office/powerpoint/2010/main" val="412975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74638"/>
            <a:ext cx="8640960" cy="1143000"/>
          </a:xfrm>
        </p:spPr>
        <p:txBody>
          <a:bodyPr>
            <a:normAutofit/>
          </a:bodyPr>
          <a:lstStyle/>
          <a:p>
            <a:r>
              <a:rPr lang="da-DK" sz="3200" dirty="0" smtClean="0">
                <a:latin typeface="Futura Extra Black BT" panose="020B0903020204020204" pitchFamily="34" charset="0"/>
              </a:rPr>
              <a:t>THE CENTRAL DOGMA STILL HOLDS (1)</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412776"/>
            <a:ext cx="8229600" cy="4896544"/>
          </a:xfrm>
        </p:spPr>
        <p:txBody>
          <a:bodyPr anchor="ctr">
            <a:normAutofit/>
          </a:bodyPr>
          <a:lstStyle/>
          <a:p>
            <a:pPr marL="342000" indent="-457200">
              <a:spcBef>
                <a:spcPts val="600"/>
              </a:spcBef>
              <a:buNone/>
            </a:pPr>
            <a:r>
              <a:rPr lang="en-US" dirty="0"/>
              <a:t>This idea is not in any way at odds with what </a:t>
            </a:r>
            <a:r>
              <a:rPr lang="en-US" dirty="0" smtClean="0"/>
              <a:t>Francis Crick (1916-2004) dubbed </a:t>
            </a:r>
            <a:r>
              <a:rPr lang="en-US" dirty="0"/>
              <a:t>“the central dogma” </a:t>
            </a:r>
            <a:r>
              <a:rPr lang="en-US" dirty="0" smtClean="0"/>
              <a:t>― which </a:t>
            </a:r>
            <a:r>
              <a:rPr lang="en-US" dirty="0"/>
              <a:t>(in my own private rendition) may sound as follows:</a:t>
            </a:r>
          </a:p>
          <a:p>
            <a:pPr marL="342000" indent="-457200">
              <a:spcBef>
                <a:spcPts val="600"/>
              </a:spcBef>
              <a:buNone/>
            </a:pPr>
            <a:r>
              <a:rPr lang="en-US" b="1" dirty="0"/>
              <a:t>Information can travel</a:t>
            </a:r>
            <a:r>
              <a:rPr lang="en-US" dirty="0"/>
              <a:t> from DNA via RNA into </a:t>
            </a:r>
            <a:r>
              <a:rPr lang="en-US" dirty="0" smtClean="0"/>
              <a:t>cell ribosomes, </a:t>
            </a:r>
            <a:r>
              <a:rPr lang="en-US" dirty="0"/>
              <a:t>and </a:t>
            </a:r>
            <a:r>
              <a:rPr lang="en-US" dirty="0" smtClean="0"/>
              <a:t>thereby regulate </a:t>
            </a:r>
            <a:r>
              <a:rPr lang="en-US" dirty="0"/>
              <a:t>the synthesis of proteins (and thus influence the design of cells, organs, and organisms) </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386</a:t>
            </a:fld>
            <a:endParaRPr lang="da-DK" dirty="0">
              <a:solidFill>
                <a:prstClr val="black">
                  <a:tint val="75000"/>
                </a:prstClr>
              </a:solidFill>
            </a:endParaRPr>
          </a:p>
        </p:txBody>
      </p:sp>
    </p:spTree>
    <p:extLst>
      <p:ext uri="{BB962C8B-B14F-4D97-AF65-F5344CB8AC3E}">
        <p14:creationId xmlns:p14="http://schemas.microsoft.com/office/powerpoint/2010/main" val="91685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74638"/>
            <a:ext cx="8640960" cy="1143000"/>
          </a:xfrm>
        </p:spPr>
        <p:txBody>
          <a:bodyPr>
            <a:normAutofit/>
          </a:bodyPr>
          <a:lstStyle/>
          <a:p>
            <a:r>
              <a:rPr lang="da-DK" sz="3200" dirty="0" smtClean="0">
                <a:latin typeface="Futura Extra Black BT" panose="020B0903020204020204" pitchFamily="34" charset="0"/>
              </a:rPr>
              <a:t>THE CENTRAL DOGMA STILL HOLDS (2)</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412776"/>
            <a:ext cx="8229600" cy="4896544"/>
          </a:xfrm>
        </p:spPr>
        <p:txBody>
          <a:bodyPr anchor="ctr">
            <a:normAutofit/>
          </a:bodyPr>
          <a:lstStyle/>
          <a:p>
            <a:pPr marL="342000" indent="-457200">
              <a:spcBef>
                <a:spcPts val="600"/>
              </a:spcBef>
              <a:buNone/>
            </a:pPr>
            <a:r>
              <a:rPr lang="en-US" dirty="0" smtClean="0"/>
              <a:t>… but </a:t>
            </a:r>
            <a:r>
              <a:rPr lang="en-US" dirty="0"/>
              <a:t>no information can </a:t>
            </a:r>
            <a:r>
              <a:rPr lang="en-US" dirty="0" smtClean="0"/>
              <a:t>ever travel </a:t>
            </a:r>
            <a:r>
              <a:rPr lang="en-US" dirty="0"/>
              <a:t>in the opposite direction</a:t>
            </a:r>
            <a:r>
              <a:rPr lang="en-US" dirty="0" smtClean="0"/>
              <a:t>.</a:t>
            </a:r>
          </a:p>
          <a:p>
            <a:pPr marL="342000" indent="-457200">
              <a:spcBef>
                <a:spcPts val="600"/>
              </a:spcBef>
              <a:buNone/>
            </a:pPr>
            <a:r>
              <a:rPr lang="en-US" dirty="0"/>
              <a:t>(</a:t>
            </a:r>
            <a:r>
              <a:rPr lang="en-US" dirty="0" smtClean="0"/>
              <a:t>Mutations ― largely triggered </a:t>
            </a:r>
            <a:r>
              <a:rPr lang="en-US" dirty="0"/>
              <a:t>by the </a:t>
            </a:r>
            <a:r>
              <a:rPr lang="en-US" dirty="0" smtClean="0"/>
              <a:t>background </a:t>
            </a:r>
            <a:r>
              <a:rPr lang="en-US" dirty="0"/>
              <a:t>radiation </a:t>
            </a:r>
            <a:r>
              <a:rPr lang="en-US" dirty="0" smtClean="0"/>
              <a:t>of </a:t>
            </a:r>
            <a:r>
              <a:rPr lang="en-US" dirty="0"/>
              <a:t>the universe ― are </a:t>
            </a:r>
            <a:r>
              <a:rPr lang="en-US" b="1" dirty="0" smtClean="0"/>
              <a:t>not</a:t>
            </a:r>
            <a:r>
              <a:rPr lang="en-US" dirty="0" smtClean="0"/>
              <a:t> information.)</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387</a:t>
            </a:fld>
            <a:endParaRPr lang="da-DK" dirty="0">
              <a:solidFill>
                <a:prstClr val="black">
                  <a:tint val="75000"/>
                </a:prstClr>
              </a:solidFill>
            </a:endParaRPr>
          </a:p>
        </p:txBody>
      </p:sp>
    </p:spTree>
    <p:extLst>
      <p:ext uri="{BB962C8B-B14F-4D97-AF65-F5344CB8AC3E}">
        <p14:creationId xmlns:p14="http://schemas.microsoft.com/office/powerpoint/2010/main" val="57488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a:latin typeface="Futura Extra Black BT" panose="020B0903020204020204" pitchFamily="34" charset="0"/>
              </a:rPr>
              <a:t>CAUSAL </a:t>
            </a:r>
            <a:r>
              <a:rPr lang="da-DK" sz="3200" dirty="0" smtClean="0">
                <a:latin typeface="Futura Extra Black BT" panose="020B0903020204020204" pitchFamily="34" charset="0"/>
              </a:rPr>
              <a:t>LOOPS (1)</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484784"/>
            <a:ext cx="8229600" cy="4824536"/>
          </a:xfrm>
        </p:spPr>
        <p:txBody>
          <a:bodyPr anchor="ctr">
            <a:normAutofit/>
          </a:bodyPr>
          <a:lstStyle/>
          <a:p>
            <a:pPr marL="342000" indent="-457200">
              <a:spcBef>
                <a:spcPts val="0"/>
              </a:spcBef>
              <a:buNone/>
            </a:pPr>
            <a:r>
              <a:rPr lang="en-US" b="1" dirty="0"/>
              <a:t>Any living organism will</a:t>
            </a:r>
            <a:r>
              <a:rPr lang="en-US" dirty="0"/>
              <a:t>, to a smaller or larger extent, </a:t>
            </a:r>
            <a:r>
              <a:rPr lang="en-US" b="1" dirty="0"/>
              <a:t>influence its environment,</a:t>
            </a:r>
            <a:r>
              <a:rPr lang="en-US" dirty="0"/>
              <a:t> </a:t>
            </a:r>
            <a:r>
              <a:rPr lang="en-US" dirty="0" smtClean="0"/>
              <a:t>and</a:t>
            </a:r>
          </a:p>
          <a:p>
            <a:pPr marL="342000" indent="-457200">
              <a:spcBef>
                <a:spcPts val="0"/>
              </a:spcBef>
              <a:buNone/>
            </a:pPr>
            <a:r>
              <a:rPr lang="en-US" dirty="0" smtClean="0"/>
              <a:t>more so, the larger it is and/or the more </a:t>
            </a:r>
            <a:r>
              <a:rPr lang="en-US" dirty="0"/>
              <a:t>populous </a:t>
            </a:r>
            <a:r>
              <a:rPr lang="en-US" dirty="0" smtClean="0"/>
              <a:t>its fellow species-members will grow.</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388</a:t>
            </a:fld>
            <a:endParaRPr lang="da-DK" dirty="0">
              <a:solidFill>
                <a:prstClr val="black">
                  <a:tint val="75000"/>
                </a:prstClr>
              </a:solidFill>
            </a:endParaRPr>
          </a:p>
        </p:txBody>
      </p:sp>
    </p:spTree>
    <p:extLst>
      <p:ext uri="{BB962C8B-B14F-4D97-AF65-F5344CB8AC3E}">
        <p14:creationId xmlns:p14="http://schemas.microsoft.com/office/powerpoint/2010/main" val="378076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a:latin typeface="Futura Extra Black BT" panose="020B0903020204020204" pitchFamily="34" charset="0"/>
              </a:rPr>
              <a:t>CAUSAL </a:t>
            </a:r>
            <a:r>
              <a:rPr lang="da-DK" sz="3200" dirty="0" smtClean="0">
                <a:latin typeface="Futura Extra Black BT" panose="020B0903020204020204" pitchFamily="34" charset="0"/>
              </a:rPr>
              <a:t>LOOPS (2)</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484784"/>
            <a:ext cx="8229600" cy="4824536"/>
          </a:xfrm>
        </p:spPr>
        <p:txBody>
          <a:bodyPr anchor="ctr">
            <a:normAutofit/>
          </a:bodyPr>
          <a:lstStyle/>
          <a:p>
            <a:pPr marL="342000" indent="-457200">
              <a:spcBef>
                <a:spcPts val="0"/>
              </a:spcBef>
              <a:buNone/>
            </a:pPr>
            <a:r>
              <a:rPr lang="en-US" dirty="0" smtClean="0"/>
              <a:t>Consequently, the </a:t>
            </a:r>
            <a:r>
              <a:rPr lang="en-US" dirty="0"/>
              <a:t>idea that some species may </a:t>
            </a:r>
            <a:r>
              <a:rPr lang="en-US" dirty="0" smtClean="0"/>
              <a:t>change </a:t>
            </a:r>
            <a:r>
              <a:rPr lang="en-US" dirty="0"/>
              <a:t>those external circumstances </a:t>
            </a:r>
            <a:r>
              <a:rPr lang="en-US" dirty="0" smtClean="0"/>
              <a:t>which</a:t>
            </a:r>
            <a:r>
              <a:rPr lang="en-US" dirty="0"/>
              <a:t>, in turn, exerts a “directional pressure” on </a:t>
            </a:r>
            <a:r>
              <a:rPr lang="en-US" dirty="0" smtClean="0"/>
              <a:t>them</a:t>
            </a:r>
            <a:endParaRPr lang="en-US" dirty="0"/>
          </a:p>
          <a:p>
            <a:pPr marL="342000" indent="-457200">
              <a:spcBef>
                <a:spcPts val="0"/>
              </a:spcBef>
              <a:buNone/>
            </a:pPr>
            <a:r>
              <a:rPr lang="en-US" dirty="0"/>
              <a:t>has long been </a:t>
            </a:r>
            <a:r>
              <a:rPr lang="en-US" dirty="0" smtClean="0"/>
              <a:t>part &amp; parcel of </a:t>
            </a:r>
            <a:r>
              <a:rPr lang="en-US" dirty="0"/>
              <a:t>modern evolutionary biology </a:t>
            </a:r>
          </a:p>
          <a:p>
            <a:pPr marL="342000" indent="0">
              <a:spcBef>
                <a:spcPts val="0"/>
              </a:spcBef>
              <a:buNone/>
            </a:pPr>
            <a:r>
              <a:rPr lang="en-US" dirty="0" smtClean="0"/>
              <a:t>(and associated </a:t>
            </a:r>
            <a:r>
              <a:rPr lang="en-US" dirty="0"/>
              <a:t>with the </a:t>
            </a:r>
            <a:r>
              <a:rPr lang="en-US" dirty="0" smtClean="0"/>
              <a:t>name of Marcus </a:t>
            </a:r>
            <a:r>
              <a:rPr lang="en-US" dirty="0"/>
              <a:t>W. Feldman (b. 1942) from Stanford University</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389</a:t>
            </a:fld>
            <a:endParaRPr lang="da-DK" dirty="0">
              <a:solidFill>
                <a:prstClr val="black">
                  <a:tint val="75000"/>
                </a:prstClr>
              </a:solidFill>
            </a:endParaRPr>
          </a:p>
        </p:txBody>
      </p:sp>
    </p:spTree>
    <p:extLst>
      <p:ext uri="{BB962C8B-B14F-4D97-AF65-F5344CB8AC3E}">
        <p14:creationId xmlns:p14="http://schemas.microsoft.com/office/powerpoint/2010/main" val="197101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solidFill>
                  <a:prstClr val="black">
                    <a:tint val="75000"/>
                  </a:prstClr>
                </a:solidFill>
              </a:rPr>
              <a:pPr/>
              <a:t>39</a:t>
            </a:fld>
            <a:endParaRPr lang="da-DK" dirty="0">
              <a:solidFill>
                <a:prstClr val="black">
                  <a:tint val="75000"/>
                </a:prstClr>
              </a:solidFill>
            </a:endParaRPr>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875" y="523875"/>
            <a:ext cx="5810250" cy="5810250"/>
          </a:xfrm>
          <a:prstGeom prst="rect">
            <a:avLst/>
          </a:prstGeom>
        </p:spPr>
      </p:pic>
    </p:spTree>
    <p:extLst>
      <p:ext uri="{BB962C8B-B14F-4D97-AF65-F5344CB8AC3E}">
        <p14:creationId xmlns:p14="http://schemas.microsoft.com/office/powerpoint/2010/main" val="428442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PERORATIO</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lnSpcReduction="10000"/>
          </a:bodyPr>
          <a:lstStyle/>
          <a:p>
            <a:pPr marL="342000" indent="-457200">
              <a:spcBef>
                <a:spcPts val="600"/>
              </a:spcBef>
              <a:buNone/>
            </a:pPr>
            <a:r>
              <a:rPr lang="en-US" dirty="0"/>
              <a:t>A few slides ago I asked: “How did evolution create </a:t>
            </a:r>
            <a:r>
              <a:rPr lang="en-US" dirty="0" smtClean="0"/>
              <a:t>human </a:t>
            </a:r>
            <a:r>
              <a:rPr lang="en-US" dirty="0"/>
              <a:t>history?”</a:t>
            </a:r>
          </a:p>
          <a:p>
            <a:pPr marL="342000" indent="-457200">
              <a:spcBef>
                <a:spcPts val="600"/>
              </a:spcBef>
              <a:buNone/>
            </a:pPr>
            <a:r>
              <a:rPr lang="en-US" dirty="0"/>
              <a:t>It seems we may just as well ask the reverse question:</a:t>
            </a:r>
          </a:p>
          <a:p>
            <a:pPr marL="342000" indent="-457200">
              <a:spcBef>
                <a:spcPts val="600"/>
              </a:spcBef>
              <a:buNone/>
            </a:pPr>
            <a:r>
              <a:rPr lang="en-US" dirty="0"/>
              <a:t>“Has the technologies that we have invented influenced our </a:t>
            </a:r>
            <a:r>
              <a:rPr lang="en-US" dirty="0" smtClean="0"/>
              <a:t>biological evolution </a:t>
            </a:r>
            <a:r>
              <a:rPr lang="en-US" dirty="0"/>
              <a:t>― and how</a:t>
            </a:r>
            <a:r>
              <a:rPr lang="en-US" dirty="0" smtClean="0"/>
              <a:t>?”</a:t>
            </a:r>
          </a:p>
          <a:p>
            <a:pPr marL="342000" indent="-457200" algn="r">
              <a:spcBef>
                <a:spcPts val="600"/>
              </a:spcBef>
              <a:buNone/>
            </a:pPr>
            <a:r>
              <a:rPr lang="en-US" dirty="0" smtClean="0"/>
              <a:t>(I rest my case. Thank you.)</a:t>
            </a:r>
          </a:p>
          <a:p>
            <a:pPr marL="342000" indent="-457200" algn="r">
              <a:spcBef>
                <a:spcPts val="600"/>
              </a:spcBef>
              <a:buNone/>
            </a:pPr>
            <a:r>
              <a:rPr lang="en-US" dirty="0" smtClean="0">
                <a:solidFill>
                  <a:srgbClr val="0070C0"/>
                </a:solidFill>
                <a:sym typeface="Wingdings" panose="05000000000000000000" pitchFamily="2" charset="2"/>
              </a:rPr>
              <a:t></a:t>
            </a:r>
            <a:endParaRPr lang="en-US" dirty="0">
              <a:solidFill>
                <a:srgbClr val="0070C0"/>
              </a:solidFill>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390</a:t>
            </a:fld>
            <a:endParaRPr lang="da-DK" dirty="0">
              <a:solidFill>
                <a:prstClr val="black">
                  <a:tint val="75000"/>
                </a:prstClr>
              </a:solidFill>
            </a:endParaRPr>
          </a:p>
        </p:txBody>
      </p:sp>
    </p:spTree>
    <p:extLst>
      <p:ext uri="{BB962C8B-B14F-4D97-AF65-F5344CB8AC3E}">
        <p14:creationId xmlns:p14="http://schemas.microsoft.com/office/powerpoint/2010/main" val="252645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6"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80">
                                          <p:stCondLst>
                                            <p:cond delay="0"/>
                                          </p:stCondLst>
                                        </p:cTn>
                                        <p:tgtEl>
                                          <p:spTgt spid="3">
                                            <p:txEl>
                                              <p:pRg st="4" end="4"/>
                                            </p:txEl>
                                          </p:spTgt>
                                        </p:tgtEl>
                                      </p:cBhvr>
                                    </p:animEffect>
                                    <p:anim calcmode="lin" valueType="num">
                                      <p:cBhvr>
                                        <p:cTn id="24"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4" end="4"/>
                                            </p:txEl>
                                          </p:spTgt>
                                        </p:tgtEl>
                                      </p:cBhvr>
                                      <p:to x="100000" y="60000"/>
                                    </p:animScale>
                                    <p:animScale>
                                      <p:cBhvr>
                                        <p:cTn id="30" dur="166" decel="50000">
                                          <p:stCondLst>
                                            <p:cond delay="676"/>
                                          </p:stCondLst>
                                        </p:cTn>
                                        <p:tgtEl>
                                          <p:spTgt spid="3">
                                            <p:txEl>
                                              <p:pRg st="4" end="4"/>
                                            </p:txEl>
                                          </p:spTgt>
                                        </p:tgtEl>
                                      </p:cBhvr>
                                      <p:to x="100000" y="100000"/>
                                    </p:animScale>
                                    <p:animScale>
                                      <p:cBhvr>
                                        <p:cTn id="31" dur="26">
                                          <p:stCondLst>
                                            <p:cond delay="1312"/>
                                          </p:stCondLst>
                                        </p:cTn>
                                        <p:tgtEl>
                                          <p:spTgt spid="3">
                                            <p:txEl>
                                              <p:pRg st="4" end="4"/>
                                            </p:txEl>
                                          </p:spTgt>
                                        </p:tgtEl>
                                      </p:cBhvr>
                                      <p:to x="100000" y="80000"/>
                                    </p:animScale>
                                    <p:animScale>
                                      <p:cBhvr>
                                        <p:cTn id="32" dur="166" decel="50000">
                                          <p:stCondLst>
                                            <p:cond delay="1338"/>
                                          </p:stCondLst>
                                        </p:cTn>
                                        <p:tgtEl>
                                          <p:spTgt spid="3">
                                            <p:txEl>
                                              <p:pRg st="4" end="4"/>
                                            </p:txEl>
                                          </p:spTgt>
                                        </p:tgtEl>
                                      </p:cBhvr>
                                      <p:to x="100000" y="100000"/>
                                    </p:animScale>
                                    <p:animScale>
                                      <p:cBhvr>
                                        <p:cTn id="33" dur="26">
                                          <p:stCondLst>
                                            <p:cond delay="1642"/>
                                          </p:stCondLst>
                                        </p:cTn>
                                        <p:tgtEl>
                                          <p:spTgt spid="3">
                                            <p:txEl>
                                              <p:pRg st="4" end="4"/>
                                            </p:txEl>
                                          </p:spTgt>
                                        </p:tgtEl>
                                      </p:cBhvr>
                                      <p:to x="100000" y="90000"/>
                                    </p:animScale>
                                    <p:animScale>
                                      <p:cBhvr>
                                        <p:cTn id="34" dur="166" decel="50000">
                                          <p:stCondLst>
                                            <p:cond delay="1668"/>
                                          </p:stCondLst>
                                        </p:cTn>
                                        <p:tgtEl>
                                          <p:spTgt spid="3">
                                            <p:txEl>
                                              <p:pRg st="4" end="4"/>
                                            </p:txEl>
                                          </p:spTgt>
                                        </p:tgtEl>
                                      </p:cBhvr>
                                      <p:to x="100000" y="100000"/>
                                    </p:animScale>
                                    <p:animScale>
                                      <p:cBhvr>
                                        <p:cTn id="35" dur="26">
                                          <p:stCondLst>
                                            <p:cond delay="1808"/>
                                          </p:stCondLst>
                                        </p:cTn>
                                        <p:tgtEl>
                                          <p:spTgt spid="3">
                                            <p:txEl>
                                              <p:pRg st="4" end="4"/>
                                            </p:txEl>
                                          </p:spTgt>
                                        </p:tgtEl>
                                      </p:cBhvr>
                                      <p:to x="100000" y="95000"/>
                                    </p:animScale>
                                    <p:animScale>
                                      <p:cBhvr>
                                        <p:cTn id="36"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smtClean="0">
                <a:latin typeface="Futura XBlk BT" panose="020B0903020204020204" pitchFamily="34" charset="0"/>
              </a:rPr>
              <a:t>OVERVIEW</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539552" y="1412776"/>
            <a:ext cx="8136904" cy="4896544"/>
          </a:xfrm>
        </p:spPr>
        <p:txBody>
          <a:bodyPr anchor="ctr">
            <a:normAutofit/>
          </a:bodyPr>
          <a:lstStyle/>
          <a:p>
            <a:pPr marL="0" lvl="0" indent="0" algn="ctr">
              <a:spcBef>
                <a:spcPts val="1200"/>
              </a:spcBef>
              <a:buNone/>
            </a:pPr>
            <a:r>
              <a:rPr lang="en-US" sz="3500" dirty="0" smtClean="0">
                <a:solidFill>
                  <a:prstClr val="black"/>
                </a:solidFill>
                <a:latin typeface="Garamond" panose="02020404030301010803" pitchFamily="18" charset="0"/>
              </a:rPr>
              <a:t>Part I: The </a:t>
            </a:r>
            <a:r>
              <a:rPr lang="en-US" sz="3500" dirty="0">
                <a:solidFill>
                  <a:prstClr val="black"/>
                </a:solidFill>
                <a:latin typeface="Garamond" panose="02020404030301010803" pitchFamily="18" charset="0"/>
              </a:rPr>
              <a:t>“history” species </a:t>
            </a:r>
            <a:endParaRPr lang="en-US" sz="3500" dirty="0" smtClean="0">
              <a:solidFill>
                <a:prstClr val="black"/>
              </a:solidFill>
              <a:latin typeface="Garamond" panose="02020404030301010803" pitchFamily="18" charset="0"/>
            </a:endParaRPr>
          </a:p>
          <a:p>
            <a:pPr marL="0" lvl="0" indent="0" algn="ctr">
              <a:spcBef>
                <a:spcPts val="0"/>
              </a:spcBef>
              <a:buNone/>
            </a:pPr>
            <a:r>
              <a:rPr lang="en-US" sz="3500" dirty="0" smtClean="0">
                <a:solidFill>
                  <a:prstClr val="black"/>
                </a:solidFill>
                <a:latin typeface="Garamond" panose="02020404030301010803" pitchFamily="18" charset="0"/>
              </a:rPr>
              <a:t>&amp; </a:t>
            </a:r>
            <a:r>
              <a:rPr lang="en-US" sz="3500" dirty="0">
                <a:solidFill>
                  <a:prstClr val="black"/>
                </a:solidFill>
                <a:latin typeface="Garamond" panose="02020404030301010803" pitchFamily="18" charset="0"/>
              </a:rPr>
              <a:t>its 16 billion </a:t>
            </a:r>
            <a:r>
              <a:rPr lang="en-US" sz="3500" dirty="0" smtClean="0">
                <a:solidFill>
                  <a:prstClr val="black"/>
                </a:solidFill>
                <a:latin typeface="Garamond" panose="02020404030301010803" pitchFamily="18" charset="0"/>
              </a:rPr>
              <a:t>cortical neurons</a:t>
            </a:r>
          </a:p>
          <a:p>
            <a:pPr marL="514350" lvl="0" indent="-514350">
              <a:spcBef>
                <a:spcPts val="1800"/>
              </a:spcBef>
              <a:buFont typeface="+mj-lt"/>
              <a:buAutoNum type="arabicPeriod" startAt="4"/>
            </a:pPr>
            <a:r>
              <a:rPr lang="en-US" dirty="0">
                <a:solidFill>
                  <a:prstClr val="black"/>
                </a:solidFill>
              </a:rPr>
              <a:t>Chimps &amp; humans: Similarities &amp; </a:t>
            </a:r>
            <a:r>
              <a:rPr lang="en-US" dirty="0" smtClean="0">
                <a:solidFill>
                  <a:prstClr val="black"/>
                </a:solidFill>
              </a:rPr>
              <a:t>differences</a:t>
            </a:r>
          </a:p>
          <a:p>
            <a:pPr marL="514350" lvl="0" indent="-514350">
              <a:spcBef>
                <a:spcPts val="1200"/>
              </a:spcBef>
              <a:buFont typeface="+mj-lt"/>
              <a:buAutoNum type="arabicPeriod" startAt="4"/>
            </a:pPr>
            <a:r>
              <a:rPr lang="en-US" dirty="0">
                <a:solidFill>
                  <a:prstClr val="black"/>
                </a:solidFill>
              </a:rPr>
              <a:t>Human </a:t>
            </a:r>
            <a:r>
              <a:rPr lang="en-US" dirty="0" smtClean="0">
                <a:solidFill>
                  <a:prstClr val="black"/>
                </a:solidFill>
              </a:rPr>
              <a:t>history proceeds at different paces in different areas ― and there is a biological, evolutionary reason why!</a:t>
            </a:r>
          </a:p>
          <a:p>
            <a:pPr marL="514350" lvl="0" indent="-514350">
              <a:spcBef>
                <a:spcPts val="1200"/>
              </a:spcBef>
              <a:buFont typeface="+mj-lt"/>
              <a:buAutoNum type="arabicPeriod" startAt="4"/>
            </a:pPr>
            <a:r>
              <a:rPr lang="en-US" dirty="0" smtClean="0">
                <a:solidFill>
                  <a:prstClr val="black"/>
                </a:solidFill>
              </a:rPr>
              <a:t>Why only us? “Proximate” explanations</a:t>
            </a:r>
            <a:endParaRPr lang="en-US" dirty="0">
              <a:solidFill>
                <a:prstClr val="black"/>
              </a:solidFill>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4</a:t>
            </a:fld>
            <a:endParaRPr lang="da-DK">
              <a:solidFill>
                <a:prstClr val="black">
                  <a:tint val="75000"/>
                </a:prstClr>
              </a:solidFill>
            </a:endParaRPr>
          </a:p>
        </p:txBody>
      </p:sp>
    </p:spTree>
    <p:extLst>
      <p:ext uri="{BB962C8B-B14F-4D97-AF65-F5344CB8AC3E}">
        <p14:creationId xmlns:p14="http://schemas.microsoft.com/office/powerpoint/2010/main" val="126643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74638"/>
            <a:ext cx="8568952" cy="1143000"/>
          </a:xfrm>
        </p:spPr>
        <p:txBody>
          <a:bodyPr>
            <a:normAutofit/>
          </a:bodyPr>
          <a:lstStyle/>
          <a:p>
            <a:r>
              <a:rPr lang="en-US" sz="3000" dirty="0" smtClean="0">
                <a:latin typeface="Futura Extra Black BT" panose="020B0903020204020204" pitchFamily="34" charset="0"/>
              </a:rPr>
              <a:t>THE “SWISS ARMY KNIFE” HYPOTHESIS</a:t>
            </a:r>
            <a:endParaRPr lang="da-DK" sz="30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a:t>This is what is also known as the “Swiss Army Knife” hypothesis about the structure of human cognition: </a:t>
            </a:r>
            <a:endParaRPr lang="en-US" dirty="0" smtClean="0"/>
          </a:p>
          <a:p>
            <a:pPr marL="342000" indent="-457200">
              <a:spcBef>
                <a:spcPts val="600"/>
              </a:spcBef>
              <a:buNone/>
            </a:pPr>
            <a:r>
              <a:rPr lang="en-US" dirty="0" smtClean="0"/>
              <a:t>Such </a:t>
            </a:r>
            <a:r>
              <a:rPr lang="en-US" dirty="0"/>
              <a:t>a device may have a large and small blade, a can-opener, a corkscrew, a pair of scissors, </a:t>
            </a:r>
            <a:r>
              <a:rPr lang="en-US" dirty="0" smtClean="0"/>
              <a:t>a nail </a:t>
            </a:r>
            <a:r>
              <a:rPr lang="en-US" dirty="0"/>
              <a:t>file, and so on.</a:t>
            </a:r>
            <a:endParaRPr lang="da-DK" dirty="0"/>
          </a:p>
        </p:txBody>
      </p:sp>
      <p:sp>
        <p:nvSpPr>
          <p:cNvPr id="4" name="Pladsholder til diasnummer 3"/>
          <p:cNvSpPr>
            <a:spLocks noGrp="1"/>
          </p:cNvSpPr>
          <p:nvPr>
            <p:ph type="sldNum" sz="quarter" idx="12"/>
          </p:nvPr>
        </p:nvSpPr>
        <p:spPr/>
        <p:txBody>
          <a:bodyPr/>
          <a:lstStyle/>
          <a:p>
            <a:fld id="{8E15ED7A-7D97-43EF-A7D1-975E9F0ACDAC}" type="slidenum">
              <a:rPr lang="da-DK" smtClean="0"/>
              <a:t>40</a:t>
            </a:fld>
            <a:endParaRPr lang="da-DK" dirty="0"/>
          </a:p>
        </p:txBody>
      </p:sp>
    </p:spTree>
    <p:extLst>
      <p:ext uri="{BB962C8B-B14F-4D97-AF65-F5344CB8AC3E}">
        <p14:creationId xmlns:p14="http://schemas.microsoft.com/office/powerpoint/2010/main" val="201329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210146"/>
          </a:xfrm>
        </p:spPr>
        <p:txBody>
          <a:bodyPr>
            <a:normAutofit fontScale="90000"/>
          </a:bodyPr>
          <a:lstStyle/>
          <a:p>
            <a:r>
              <a:rPr lang="en-US" sz="3600" dirty="0">
                <a:latin typeface="Futura Extra Black BT" panose="020B0903020204020204" pitchFamily="34" charset="0"/>
              </a:rPr>
              <a:t>TOOLS</a:t>
            </a:r>
            <a:r>
              <a:rPr lang="en-US" sz="3200" dirty="0">
                <a:latin typeface="Futura Extra Black BT" panose="020B0903020204020204" pitchFamily="34" charset="0"/>
              </a:rPr>
              <a:t> </a:t>
            </a:r>
            <a:r>
              <a:rPr lang="en-US" i="1" dirty="0">
                <a:latin typeface="Garamond" panose="02020404030301010803" pitchFamily="18" charset="0"/>
              </a:rPr>
              <a:t>&amp;</a:t>
            </a:r>
            <a:r>
              <a:rPr lang="en-US" sz="3200" dirty="0">
                <a:latin typeface="Futura Extra Black BT" panose="020B0903020204020204" pitchFamily="34" charset="0"/>
              </a:rPr>
              <a:t> </a:t>
            </a:r>
            <a:r>
              <a:rPr lang="en-US" sz="3600" dirty="0">
                <a:latin typeface="Futura Extra Black BT" panose="020B0903020204020204" pitchFamily="34" charset="0"/>
              </a:rPr>
              <a:t>ABILITIES MAY </a:t>
            </a:r>
            <a:br>
              <a:rPr lang="en-US" sz="3600" dirty="0">
                <a:latin typeface="Futura Extra Black BT" panose="020B0903020204020204" pitchFamily="34" charset="0"/>
              </a:rPr>
            </a:br>
            <a:r>
              <a:rPr lang="en-US" sz="3600" dirty="0">
                <a:latin typeface="Futura Extra Black BT" panose="020B0903020204020204" pitchFamily="34" charset="0"/>
              </a:rPr>
              <a:t>WORK AS “EXAPTATIONS”</a:t>
            </a:r>
            <a:endParaRPr lang="da-DK" sz="36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a:t>Each of these devices may </a:t>
            </a:r>
            <a:r>
              <a:rPr lang="en-US" dirty="0" smtClean="0"/>
              <a:t>certainly be </a:t>
            </a:r>
            <a:r>
              <a:rPr lang="en-US" dirty="0"/>
              <a:t>used for purposes other than those the people who designed them had in mind ―</a:t>
            </a:r>
          </a:p>
          <a:p>
            <a:pPr marL="342000" indent="-457200">
              <a:spcBef>
                <a:spcPts val="600"/>
              </a:spcBef>
              <a:buNone/>
            </a:pPr>
            <a:r>
              <a:rPr lang="en-US" dirty="0"/>
              <a:t>as if they were </a:t>
            </a:r>
            <a:r>
              <a:rPr lang="en-US" b="1" dirty="0"/>
              <a:t>“</a:t>
            </a:r>
            <a:r>
              <a:rPr lang="en-US" b="1" dirty="0" err="1"/>
              <a:t>exaptations</a:t>
            </a:r>
            <a:r>
              <a:rPr lang="en-US" b="1" dirty="0"/>
              <a:t>,”</a:t>
            </a:r>
            <a:r>
              <a:rPr lang="en-US" dirty="0"/>
              <a:t> to borrow a term from evolutionary biology ―</a:t>
            </a:r>
          </a:p>
          <a:p>
            <a:pPr marL="342000" indent="-457200">
              <a:spcBef>
                <a:spcPts val="600"/>
              </a:spcBef>
              <a:buNone/>
            </a:pPr>
            <a:r>
              <a:rPr lang="en-US" dirty="0"/>
              <a:t>and the same obviously may be true </a:t>
            </a:r>
            <a:r>
              <a:rPr lang="en-US" dirty="0" smtClean="0"/>
              <a:t>of </a:t>
            </a:r>
            <a:r>
              <a:rPr lang="en-US" dirty="0"/>
              <a:t>separate, “domain-specific” human abilities</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41</a:t>
            </a:fld>
            <a:endParaRPr lang="da-DK" dirty="0"/>
          </a:p>
        </p:txBody>
      </p:sp>
    </p:spTree>
    <p:extLst>
      <p:ext uri="{BB962C8B-B14F-4D97-AF65-F5344CB8AC3E}">
        <p14:creationId xmlns:p14="http://schemas.microsoft.com/office/powerpoint/2010/main" val="29883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NO “GENERAL PURPOSE TOOL”</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a:t>There is, however, </a:t>
            </a:r>
            <a:r>
              <a:rPr lang="en-US" b="1" dirty="0"/>
              <a:t>no “general purpose tool”</a:t>
            </a:r>
            <a:r>
              <a:rPr lang="en-US" dirty="0"/>
              <a:t> on a Swiss Army Knife ―</a:t>
            </a:r>
          </a:p>
          <a:p>
            <a:pPr marL="342000" indent="-457200">
              <a:spcBef>
                <a:spcPts val="600"/>
              </a:spcBef>
              <a:buNone/>
            </a:pPr>
            <a:r>
              <a:rPr lang="en-US" dirty="0"/>
              <a:t>and no “general purpose processing unit” in the human brain</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42</a:t>
            </a:fld>
            <a:endParaRPr lang="da-DK" dirty="0"/>
          </a:p>
        </p:txBody>
      </p:sp>
    </p:spTree>
    <p:extLst>
      <p:ext uri="{BB962C8B-B14F-4D97-AF65-F5344CB8AC3E}">
        <p14:creationId xmlns:p14="http://schemas.microsoft.com/office/powerpoint/2010/main" val="43276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t>43</a:t>
            </a:fld>
            <a:endParaRPr lang="da-DK" dirty="0"/>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7968" y="620688"/>
            <a:ext cx="4007867" cy="5760640"/>
          </a:xfrm>
          <a:prstGeom prst="rect">
            <a:avLst/>
          </a:prstGeom>
        </p:spPr>
      </p:pic>
    </p:spTree>
    <p:extLst>
      <p:ext uri="{BB962C8B-B14F-4D97-AF65-F5344CB8AC3E}">
        <p14:creationId xmlns:p14="http://schemas.microsoft.com/office/powerpoint/2010/main" val="27903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MY PROBLEM</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268760"/>
            <a:ext cx="8229600" cy="5040560"/>
          </a:xfrm>
        </p:spPr>
        <p:txBody>
          <a:bodyPr anchor="ctr">
            <a:normAutofit fontScale="92500"/>
          </a:bodyPr>
          <a:lstStyle/>
          <a:p>
            <a:pPr marL="342000" indent="-457200">
              <a:spcBef>
                <a:spcPts val="600"/>
              </a:spcBef>
              <a:buNone/>
            </a:pPr>
            <a:r>
              <a:rPr lang="en-US" dirty="0"/>
              <a:t>One problem remains, though: </a:t>
            </a:r>
          </a:p>
          <a:p>
            <a:pPr marL="342000" indent="-457200">
              <a:spcBef>
                <a:spcPts val="600"/>
              </a:spcBef>
              <a:buNone/>
            </a:pPr>
            <a:r>
              <a:rPr lang="en-US" b="1" dirty="0"/>
              <a:t>If we compare our own</a:t>
            </a:r>
            <a:r>
              <a:rPr lang="en-US" dirty="0"/>
              <a:t> (human) </a:t>
            </a:r>
            <a:r>
              <a:rPr lang="en-US" b="1" dirty="0" smtClean="0"/>
              <a:t>mind </a:t>
            </a:r>
            <a:r>
              <a:rPr lang="en-US" b="1" dirty="0"/>
              <a:t>&amp; </a:t>
            </a:r>
            <a:r>
              <a:rPr lang="en-US" b="1" dirty="0" smtClean="0"/>
              <a:t>brain </a:t>
            </a:r>
            <a:r>
              <a:rPr lang="en-US" b="1" dirty="0"/>
              <a:t>to those of close cousins, such as the chimpanzees, </a:t>
            </a:r>
          </a:p>
          <a:p>
            <a:pPr marL="342000" indent="-457200">
              <a:spcBef>
                <a:spcPts val="600"/>
              </a:spcBef>
              <a:buNone/>
            </a:pPr>
            <a:r>
              <a:rPr lang="en-US" b="1" dirty="0"/>
              <a:t>we can </a:t>
            </a:r>
            <a:r>
              <a:rPr lang="en-US" b="1" dirty="0" smtClean="0"/>
              <a:t>only point </a:t>
            </a:r>
            <a:r>
              <a:rPr lang="en-US" b="1" dirty="0"/>
              <a:t>to </a:t>
            </a:r>
            <a:r>
              <a:rPr lang="en-US" b="1" dirty="0" smtClean="0"/>
              <a:t>a </a:t>
            </a:r>
            <a:r>
              <a:rPr lang="en-US" b="1" dirty="0"/>
              <a:t>few new, </a:t>
            </a:r>
            <a:r>
              <a:rPr lang="en-US" b="1" dirty="0" smtClean="0"/>
              <a:t>“added” </a:t>
            </a:r>
            <a:r>
              <a:rPr lang="en-US" b="1" dirty="0"/>
              <a:t>abilities</a:t>
            </a:r>
            <a:r>
              <a:rPr lang="en-US" dirty="0"/>
              <a:t> and modules that </a:t>
            </a:r>
            <a:r>
              <a:rPr lang="en-US" b="1" dirty="0" smtClean="0"/>
              <a:t>appear</a:t>
            </a:r>
            <a:r>
              <a:rPr lang="en-US" dirty="0" smtClean="0"/>
              <a:t> </a:t>
            </a:r>
            <a:r>
              <a:rPr lang="en-US" dirty="0"/>
              <a:t>to </a:t>
            </a:r>
            <a:r>
              <a:rPr lang="en-US" b="1" dirty="0" smtClean="0"/>
              <a:t>perhaps</a:t>
            </a:r>
            <a:r>
              <a:rPr lang="en-US" dirty="0" smtClean="0"/>
              <a:t> be exclusively </a:t>
            </a:r>
            <a:r>
              <a:rPr lang="en-US" dirty="0"/>
              <a:t>our own:</a:t>
            </a:r>
          </a:p>
          <a:p>
            <a:pPr>
              <a:spcBef>
                <a:spcPts val="600"/>
              </a:spcBef>
            </a:pPr>
            <a:r>
              <a:rPr lang="en-US" dirty="0"/>
              <a:t>In terms of </a:t>
            </a:r>
            <a:r>
              <a:rPr lang="en-US" b="1" dirty="0"/>
              <a:t>mind &amp; behavior,</a:t>
            </a:r>
            <a:r>
              <a:rPr lang="en-US" dirty="0"/>
              <a:t> the most striking is: A “discursive” </a:t>
            </a:r>
            <a:r>
              <a:rPr lang="en-US" b="1" dirty="0"/>
              <a:t>language.</a:t>
            </a:r>
          </a:p>
          <a:p>
            <a:pPr>
              <a:spcBef>
                <a:spcPts val="600"/>
              </a:spcBef>
            </a:pPr>
            <a:r>
              <a:rPr lang="en-US" dirty="0"/>
              <a:t>In terms of </a:t>
            </a:r>
            <a:r>
              <a:rPr lang="en-US" b="1" dirty="0"/>
              <a:t>brain</a:t>
            </a:r>
            <a:r>
              <a:rPr lang="en-US" dirty="0" smtClean="0"/>
              <a:t> </a:t>
            </a:r>
            <a:r>
              <a:rPr lang="en-US" b="1" dirty="0" smtClean="0"/>
              <a:t>modules</a:t>
            </a:r>
            <a:r>
              <a:rPr lang="en-US" b="1" dirty="0"/>
              <a:t>,</a:t>
            </a:r>
            <a:r>
              <a:rPr lang="en-US" dirty="0"/>
              <a:t> the most striking are: </a:t>
            </a:r>
            <a:r>
              <a:rPr lang="en-US" b="1" dirty="0"/>
              <a:t>Wernicke’s and </a:t>
            </a:r>
            <a:r>
              <a:rPr lang="en-US" b="1" dirty="0" err="1"/>
              <a:t>Broca’s</a:t>
            </a:r>
            <a:r>
              <a:rPr lang="en-US" b="1" dirty="0"/>
              <a:t> areas</a:t>
            </a:r>
            <a:r>
              <a:rPr lang="en-US" b="1" dirty="0" smtClean="0"/>
              <a:t>.</a:t>
            </a:r>
            <a:endParaRPr lang="en-US" b="1" dirty="0"/>
          </a:p>
        </p:txBody>
      </p:sp>
      <p:sp>
        <p:nvSpPr>
          <p:cNvPr id="4" name="Pladsholder til diasnummer 3"/>
          <p:cNvSpPr>
            <a:spLocks noGrp="1"/>
          </p:cNvSpPr>
          <p:nvPr>
            <p:ph type="sldNum" sz="quarter" idx="12"/>
          </p:nvPr>
        </p:nvSpPr>
        <p:spPr/>
        <p:txBody>
          <a:bodyPr/>
          <a:lstStyle/>
          <a:p>
            <a:fld id="{8E15ED7A-7D97-43EF-A7D1-975E9F0ACDAC}" type="slidenum">
              <a:rPr lang="da-DK" smtClean="0"/>
              <a:t>44</a:t>
            </a:fld>
            <a:endParaRPr lang="da-DK"/>
          </a:p>
        </p:txBody>
      </p:sp>
    </p:spTree>
    <p:extLst>
      <p:ext uri="{BB962C8B-B14F-4D97-AF65-F5344CB8AC3E}">
        <p14:creationId xmlns:p14="http://schemas.microsoft.com/office/powerpoint/2010/main" val="71290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60648"/>
            <a:ext cx="8229600" cy="1440160"/>
          </a:xfrm>
        </p:spPr>
        <p:txBody>
          <a:bodyPr>
            <a:normAutofit fontScale="90000"/>
          </a:bodyPr>
          <a:lstStyle/>
          <a:p>
            <a:r>
              <a:rPr lang="en-US" sz="3200" dirty="0" smtClean="0">
                <a:latin typeface="Futura Extra Black BT" panose="020B0903020204020204" pitchFamily="34" charset="0"/>
              </a:rPr>
              <a:t>THE </a:t>
            </a:r>
            <a:r>
              <a:rPr lang="en-US" sz="3200" dirty="0">
                <a:latin typeface="Futura Extra Black BT" panose="020B0903020204020204" pitchFamily="34" charset="0"/>
              </a:rPr>
              <a:t>DIFFERENCE </a:t>
            </a:r>
            <a:r>
              <a:rPr lang="en-US" sz="3200" dirty="0" smtClean="0">
                <a:latin typeface="Futura Extra Black BT" panose="020B0903020204020204" pitchFamily="34" charset="0"/>
              </a:rPr>
              <a:t/>
            </a:r>
            <a:br>
              <a:rPr lang="en-US" sz="3200" dirty="0" smtClean="0">
                <a:latin typeface="Futura Extra Black BT" panose="020B0903020204020204" pitchFamily="34" charset="0"/>
              </a:rPr>
            </a:br>
            <a:r>
              <a:rPr lang="en-US" sz="3200" dirty="0" smtClean="0">
                <a:latin typeface="Futura Extra Black BT" panose="020B0903020204020204" pitchFamily="34" charset="0"/>
              </a:rPr>
              <a:t>BETWEEN </a:t>
            </a:r>
            <a:r>
              <a:rPr lang="en-US" sz="3200" dirty="0">
                <a:latin typeface="Futura Extra Black BT" panose="020B0903020204020204" pitchFamily="34" charset="0"/>
              </a:rPr>
              <a:t>CHIMP </a:t>
            </a:r>
            <a:r>
              <a:rPr lang="en-US" sz="4000" i="1" dirty="0">
                <a:latin typeface="Garamond" panose="02020404030301010803" pitchFamily="18" charset="0"/>
              </a:rPr>
              <a:t>&amp;</a:t>
            </a:r>
            <a:r>
              <a:rPr lang="en-US" sz="3200" dirty="0">
                <a:latin typeface="Futura Extra Black BT" panose="020B0903020204020204" pitchFamily="34" charset="0"/>
              </a:rPr>
              <a:t> HUMAN BRAINS</a:t>
            </a:r>
            <a:br>
              <a:rPr lang="en-US" sz="3200" dirty="0">
                <a:latin typeface="Futura Extra Black BT" panose="020B0903020204020204" pitchFamily="34" charset="0"/>
              </a:rPr>
            </a:br>
            <a:r>
              <a:rPr lang="en-US" sz="3200" dirty="0">
                <a:latin typeface="Futura Extra Black BT" panose="020B0903020204020204" pitchFamily="34" charset="0"/>
              </a:rPr>
              <a:t>IS NOT ONE OF “ADDED MODULES</a:t>
            </a:r>
            <a:r>
              <a:rPr lang="en-US" sz="3200" dirty="0" smtClean="0">
                <a:latin typeface="Futura Extra Black BT" panose="020B0903020204020204" pitchFamily="34" charset="0"/>
              </a:rPr>
              <a:t>” …</a:t>
            </a:r>
            <a:endParaRPr lang="da-DK" sz="3200" dirty="0">
              <a:latin typeface="Futura Extra Black BT" panose="020B0903020204020204" pitchFamily="34" charset="0"/>
            </a:endParaRPr>
          </a:p>
        </p:txBody>
      </p:sp>
      <p:sp>
        <p:nvSpPr>
          <p:cNvPr id="3" name="Pladsholder til indhold 2"/>
          <p:cNvSpPr>
            <a:spLocks noGrp="1"/>
          </p:cNvSpPr>
          <p:nvPr>
            <p:ph idx="1"/>
          </p:nvPr>
        </p:nvSpPr>
        <p:spPr>
          <a:xfrm>
            <a:off x="457200" y="1916832"/>
            <a:ext cx="8229600" cy="4209331"/>
          </a:xfrm>
        </p:spPr>
        <p:txBody>
          <a:bodyPr anchor="ctr">
            <a:normAutofit/>
          </a:bodyPr>
          <a:lstStyle/>
          <a:p>
            <a:pPr marL="342000" indent="-457200">
              <a:spcBef>
                <a:spcPts val="600"/>
              </a:spcBef>
              <a:buNone/>
            </a:pPr>
            <a:r>
              <a:rPr lang="en-US" dirty="0" smtClean="0"/>
              <a:t>In other words, </a:t>
            </a:r>
            <a:r>
              <a:rPr lang="en-US" b="1" dirty="0"/>
              <a:t>the most salient cognitive difference</a:t>
            </a:r>
            <a:r>
              <a:rPr lang="en-US" dirty="0"/>
              <a:t> between our species and </a:t>
            </a:r>
            <a:r>
              <a:rPr lang="en-US" dirty="0" smtClean="0"/>
              <a:t>that of the chimps</a:t>
            </a:r>
          </a:p>
          <a:p>
            <a:pPr marL="342000" indent="-457200">
              <a:spcBef>
                <a:spcPts val="600"/>
              </a:spcBef>
              <a:buNone/>
            </a:pPr>
            <a:r>
              <a:rPr lang="en-US" b="1" dirty="0" smtClean="0"/>
              <a:t>is one of quantity, not quality!</a:t>
            </a:r>
            <a:endParaRPr lang="en-US" b="1" dirty="0"/>
          </a:p>
          <a:p>
            <a:pPr marL="342000" indent="-457200">
              <a:spcBef>
                <a:spcPts val="600"/>
              </a:spcBef>
              <a:buNone/>
            </a:pPr>
            <a:r>
              <a:rPr lang="en-US" dirty="0" smtClean="0"/>
              <a:t>It is </a:t>
            </a:r>
            <a:r>
              <a:rPr lang="en-US" dirty="0"/>
              <a:t>not at all that we have added </a:t>
            </a:r>
            <a:r>
              <a:rPr lang="en-US" dirty="0" smtClean="0"/>
              <a:t>many more </a:t>
            </a:r>
            <a:r>
              <a:rPr lang="en-US" dirty="0"/>
              <a:t>modules, but rather that: </a:t>
            </a:r>
          </a:p>
        </p:txBody>
      </p:sp>
      <p:sp>
        <p:nvSpPr>
          <p:cNvPr id="4" name="Pladsholder til diasnummer 3"/>
          <p:cNvSpPr>
            <a:spLocks noGrp="1"/>
          </p:cNvSpPr>
          <p:nvPr>
            <p:ph type="sldNum" sz="quarter" idx="12"/>
          </p:nvPr>
        </p:nvSpPr>
        <p:spPr/>
        <p:txBody>
          <a:bodyPr/>
          <a:lstStyle/>
          <a:p>
            <a:fld id="{8E15ED7A-7D97-43EF-A7D1-975E9F0ACDAC}" type="slidenum">
              <a:rPr lang="da-DK" smtClean="0"/>
              <a:t>45</a:t>
            </a:fld>
            <a:endParaRPr lang="da-DK"/>
          </a:p>
        </p:txBody>
      </p:sp>
    </p:spTree>
    <p:extLst>
      <p:ext uri="{BB962C8B-B14F-4D97-AF65-F5344CB8AC3E}">
        <p14:creationId xmlns:p14="http://schemas.microsoft.com/office/powerpoint/2010/main" val="263751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smtClean="0">
                <a:latin typeface="Futura Extra Black BT" panose="020B0903020204020204" pitchFamily="34" charset="0"/>
              </a:rPr>
              <a:t>… THE </a:t>
            </a:r>
            <a:r>
              <a:rPr lang="en-US" sz="3200" dirty="0">
                <a:latin typeface="Futura Extra Black BT" panose="020B0903020204020204" pitchFamily="34" charset="0"/>
              </a:rPr>
              <a:t>DIFFERENCE IS ONE OF</a:t>
            </a:r>
            <a:br>
              <a:rPr lang="en-US" sz="3200" dirty="0">
                <a:latin typeface="Futura Extra Black BT" panose="020B0903020204020204" pitchFamily="34" charset="0"/>
              </a:rPr>
            </a:br>
            <a:r>
              <a:rPr lang="en-US" sz="3200" dirty="0">
                <a:latin typeface="Futura Extra Black BT" panose="020B0903020204020204" pitchFamily="34" charset="0"/>
              </a:rPr>
              <a:t>NEURONS ADDED TO </a:t>
            </a:r>
            <a:r>
              <a:rPr lang="en-US" sz="3200" dirty="0" smtClean="0">
                <a:latin typeface="Futura Extra Black BT" panose="020B0903020204020204" pitchFamily="34" charset="0"/>
              </a:rPr>
              <a:t>MODULES</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normAutofit/>
          </a:bodyPr>
          <a:lstStyle/>
          <a:p>
            <a:pPr>
              <a:spcBef>
                <a:spcPts val="600"/>
              </a:spcBef>
            </a:pPr>
            <a:r>
              <a:rPr lang="en-US" b="1" dirty="0" smtClean="0"/>
              <a:t>abilities</a:t>
            </a:r>
            <a:r>
              <a:rPr lang="en-US" b="1" dirty="0"/>
              <a:t>,</a:t>
            </a:r>
            <a:r>
              <a:rPr lang="en-US" dirty="0"/>
              <a:t> which we clearly </a:t>
            </a:r>
            <a:r>
              <a:rPr lang="en-US" b="1" dirty="0"/>
              <a:t>share</a:t>
            </a:r>
            <a:r>
              <a:rPr lang="en-US" dirty="0"/>
              <a:t> with chimps, are much </a:t>
            </a:r>
            <a:r>
              <a:rPr lang="en-US" dirty="0" smtClean="0"/>
              <a:t>more </a:t>
            </a:r>
            <a:r>
              <a:rPr lang="en-US" b="1" dirty="0" smtClean="0"/>
              <a:t>powerful</a:t>
            </a:r>
            <a:r>
              <a:rPr lang="en-US" dirty="0" smtClean="0"/>
              <a:t> </a:t>
            </a:r>
            <a:r>
              <a:rPr lang="en-US" dirty="0"/>
              <a:t>in us ― and that </a:t>
            </a:r>
          </a:p>
          <a:p>
            <a:pPr>
              <a:spcBef>
                <a:spcPts val="600"/>
              </a:spcBef>
            </a:pPr>
            <a:r>
              <a:rPr lang="en-US" b="1" dirty="0"/>
              <a:t>brain modules,</a:t>
            </a:r>
            <a:r>
              <a:rPr lang="en-US" dirty="0"/>
              <a:t> most of which we also </a:t>
            </a:r>
            <a:r>
              <a:rPr lang="en-US" dirty="0" smtClean="0"/>
              <a:t>share with chimps (and </a:t>
            </a:r>
            <a:r>
              <a:rPr lang="en-US" dirty="0"/>
              <a:t>which, qualitatively speaking, are almost entirely </a:t>
            </a:r>
            <a:r>
              <a:rPr lang="en-US" dirty="0" smtClean="0"/>
              <a:t>identical) </a:t>
            </a:r>
            <a:endParaRPr lang="en-US" dirty="0"/>
          </a:p>
          <a:p>
            <a:pPr marL="342000" indent="0">
              <a:spcBef>
                <a:spcPts val="600"/>
              </a:spcBef>
              <a:buNone/>
            </a:pPr>
            <a:r>
              <a:rPr lang="en-US" b="1" dirty="0" smtClean="0"/>
              <a:t>contain </a:t>
            </a:r>
            <a:r>
              <a:rPr lang="en-US" b="1" dirty="0"/>
              <a:t>many more neurons</a:t>
            </a:r>
            <a:r>
              <a:rPr lang="en-US" dirty="0"/>
              <a:t> in our version than they do in theirs</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46</a:t>
            </a:fld>
            <a:endParaRPr lang="da-DK"/>
          </a:p>
        </p:txBody>
      </p:sp>
    </p:spTree>
    <p:extLst>
      <p:ext uri="{BB962C8B-B14F-4D97-AF65-F5344CB8AC3E}">
        <p14:creationId xmlns:p14="http://schemas.microsoft.com/office/powerpoint/2010/main" val="382247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MY QUESTION</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endParaRPr lang="en-US" dirty="0" smtClean="0"/>
          </a:p>
          <a:p>
            <a:pPr marL="342000" indent="-457200">
              <a:spcBef>
                <a:spcPts val="600"/>
              </a:spcBef>
              <a:buNone/>
            </a:pPr>
            <a:r>
              <a:rPr lang="en-US" dirty="0" smtClean="0"/>
              <a:t>So the </a:t>
            </a:r>
            <a:r>
              <a:rPr lang="en-US" b="1" dirty="0"/>
              <a:t>ultimate</a:t>
            </a:r>
            <a:r>
              <a:rPr lang="en-US" dirty="0" smtClean="0"/>
              <a:t> question must be this:</a:t>
            </a:r>
          </a:p>
          <a:p>
            <a:pPr marL="342000" indent="-457200">
              <a:spcBef>
                <a:spcPts val="600"/>
              </a:spcBef>
              <a:buNone/>
            </a:pPr>
            <a:r>
              <a:rPr lang="en-US" dirty="0" smtClean="0"/>
              <a:t>What </a:t>
            </a:r>
            <a:r>
              <a:rPr lang="en-US" dirty="0"/>
              <a:t>sort of </a:t>
            </a:r>
            <a:r>
              <a:rPr lang="en-US" dirty="0" smtClean="0"/>
              <a:t>environmental aspect </a:t>
            </a:r>
            <a:r>
              <a:rPr lang="en-US" dirty="0"/>
              <a:t>or “selection pressure” could possibly explain </a:t>
            </a:r>
            <a:r>
              <a:rPr lang="en-US" b="1" dirty="0"/>
              <a:t>this</a:t>
            </a:r>
            <a:r>
              <a:rPr lang="en-US" dirty="0"/>
              <a:t> </a:t>
            </a:r>
            <a:r>
              <a:rPr lang="en-US" dirty="0" smtClean="0"/>
              <a:t>difference (of added neurons, not modules)?</a:t>
            </a:r>
          </a:p>
          <a:p>
            <a:pPr marL="342000" indent="-457200" algn="r">
              <a:spcBef>
                <a:spcPts val="0"/>
              </a:spcBef>
              <a:buNone/>
            </a:pPr>
            <a:r>
              <a:rPr lang="en-US" dirty="0" smtClean="0">
                <a:solidFill>
                  <a:srgbClr val="0070C0"/>
                </a:solidFill>
                <a:sym typeface="Wingdings" panose="05000000000000000000" pitchFamily="2" charset="2"/>
              </a:rPr>
              <a:t></a:t>
            </a:r>
            <a:r>
              <a:rPr lang="en-US" dirty="0" smtClean="0">
                <a:sym typeface="Wingdings" panose="05000000000000000000" pitchFamily="2" charset="2"/>
              </a:rPr>
              <a:t> </a:t>
            </a:r>
            <a:r>
              <a:rPr lang="en-US" dirty="0" smtClean="0">
                <a:solidFill>
                  <a:srgbClr val="FF0000"/>
                </a:solidFill>
                <a:sym typeface="Wingdings" panose="05000000000000000000" pitchFamily="2" charset="2"/>
              </a:rPr>
              <a:t></a:t>
            </a:r>
            <a:endParaRPr lang="da-DK" dirty="0">
              <a:solidFill>
                <a:srgbClr val="FF0000"/>
              </a:solidFill>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t>47</a:t>
            </a:fld>
            <a:endParaRPr lang="da-DK"/>
          </a:p>
        </p:txBody>
      </p:sp>
    </p:spTree>
    <p:extLst>
      <p:ext uri="{BB962C8B-B14F-4D97-AF65-F5344CB8AC3E}">
        <p14:creationId xmlns:p14="http://schemas.microsoft.com/office/powerpoint/2010/main" val="208756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down)">
                                      <p:cBhvr>
                                        <p:cTn id="15" dur="580">
                                          <p:stCondLst>
                                            <p:cond delay="0"/>
                                          </p:stCondLst>
                                        </p:cTn>
                                        <p:tgtEl>
                                          <p:spTgt spid="3">
                                            <p:txEl>
                                              <p:pRg st="3" end="3"/>
                                            </p:txEl>
                                          </p:spTgt>
                                        </p:tgtEl>
                                      </p:cBhvr>
                                    </p:animEffect>
                                    <p:anim calcmode="lin" valueType="num">
                                      <p:cBhvr>
                                        <p:cTn id="16"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xEl>
                                              <p:pRg st="3" end="3"/>
                                            </p:txEl>
                                          </p:spTgt>
                                        </p:tgtEl>
                                      </p:cBhvr>
                                      <p:to x="100000" y="60000"/>
                                    </p:animScale>
                                    <p:animScale>
                                      <p:cBhvr>
                                        <p:cTn id="22" dur="166" decel="50000">
                                          <p:stCondLst>
                                            <p:cond delay="676"/>
                                          </p:stCondLst>
                                        </p:cTn>
                                        <p:tgtEl>
                                          <p:spTgt spid="3">
                                            <p:txEl>
                                              <p:pRg st="3" end="3"/>
                                            </p:txEl>
                                          </p:spTgt>
                                        </p:tgtEl>
                                      </p:cBhvr>
                                      <p:to x="100000" y="100000"/>
                                    </p:animScale>
                                    <p:animScale>
                                      <p:cBhvr>
                                        <p:cTn id="23" dur="26">
                                          <p:stCondLst>
                                            <p:cond delay="1312"/>
                                          </p:stCondLst>
                                        </p:cTn>
                                        <p:tgtEl>
                                          <p:spTgt spid="3">
                                            <p:txEl>
                                              <p:pRg st="3" end="3"/>
                                            </p:txEl>
                                          </p:spTgt>
                                        </p:tgtEl>
                                      </p:cBhvr>
                                      <p:to x="100000" y="80000"/>
                                    </p:animScale>
                                    <p:animScale>
                                      <p:cBhvr>
                                        <p:cTn id="24" dur="166" decel="50000">
                                          <p:stCondLst>
                                            <p:cond delay="1338"/>
                                          </p:stCondLst>
                                        </p:cTn>
                                        <p:tgtEl>
                                          <p:spTgt spid="3">
                                            <p:txEl>
                                              <p:pRg st="3" end="3"/>
                                            </p:txEl>
                                          </p:spTgt>
                                        </p:tgtEl>
                                      </p:cBhvr>
                                      <p:to x="100000" y="100000"/>
                                    </p:animScale>
                                    <p:animScale>
                                      <p:cBhvr>
                                        <p:cTn id="25" dur="26">
                                          <p:stCondLst>
                                            <p:cond delay="1642"/>
                                          </p:stCondLst>
                                        </p:cTn>
                                        <p:tgtEl>
                                          <p:spTgt spid="3">
                                            <p:txEl>
                                              <p:pRg st="3" end="3"/>
                                            </p:txEl>
                                          </p:spTgt>
                                        </p:tgtEl>
                                      </p:cBhvr>
                                      <p:to x="100000" y="90000"/>
                                    </p:animScale>
                                    <p:animScale>
                                      <p:cBhvr>
                                        <p:cTn id="26" dur="166" decel="50000">
                                          <p:stCondLst>
                                            <p:cond delay="1668"/>
                                          </p:stCondLst>
                                        </p:cTn>
                                        <p:tgtEl>
                                          <p:spTgt spid="3">
                                            <p:txEl>
                                              <p:pRg st="3" end="3"/>
                                            </p:txEl>
                                          </p:spTgt>
                                        </p:tgtEl>
                                      </p:cBhvr>
                                      <p:to x="100000" y="100000"/>
                                    </p:animScale>
                                    <p:animScale>
                                      <p:cBhvr>
                                        <p:cTn id="27" dur="26">
                                          <p:stCondLst>
                                            <p:cond delay="1808"/>
                                          </p:stCondLst>
                                        </p:cTn>
                                        <p:tgtEl>
                                          <p:spTgt spid="3">
                                            <p:txEl>
                                              <p:pRg st="3" end="3"/>
                                            </p:txEl>
                                          </p:spTgt>
                                        </p:tgtEl>
                                      </p:cBhvr>
                                      <p:to x="100000" y="95000"/>
                                    </p:animScale>
                                    <p:animScale>
                                      <p:cBhvr>
                                        <p:cTn id="28"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CRITERIA A CANDIDATE MUST MEET</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normAutofit/>
          </a:bodyPr>
          <a:lstStyle/>
          <a:p>
            <a:pPr marL="514800" indent="-457200">
              <a:spcBef>
                <a:spcPts val="600"/>
              </a:spcBef>
              <a:buNone/>
            </a:pPr>
            <a:r>
              <a:rPr lang="en-US" dirty="0"/>
              <a:t>I will spend most of the time available </a:t>
            </a:r>
            <a:r>
              <a:rPr lang="en-US" dirty="0" smtClean="0"/>
              <a:t>trying </a:t>
            </a:r>
            <a:r>
              <a:rPr lang="en-US" dirty="0"/>
              <a:t>to describe </a:t>
            </a:r>
            <a:r>
              <a:rPr lang="en-US" dirty="0" smtClean="0"/>
              <a:t>this question’s context, plus some of </a:t>
            </a:r>
          </a:p>
          <a:p>
            <a:pPr marL="514800" indent="-457200">
              <a:spcBef>
                <a:spcPts val="600"/>
              </a:spcBef>
              <a:buNone/>
            </a:pPr>
            <a:r>
              <a:rPr lang="en-US" dirty="0" smtClean="0"/>
              <a:t>the </a:t>
            </a:r>
            <a:r>
              <a:rPr lang="en-US" dirty="0"/>
              <a:t>interlacing </a:t>
            </a:r>
            <a:r>
              <a:rPr lang="en-US" b="1" dirty="0"/>
              <a:t>criteria or demands that a candidate </a:t>
            </a:r>
            <a:r>
              <a:rPr lang="en-US" b="1" dirty="0" smtClean="0"/>
              <a:t>answer </a:t>
            </a:r>
            <a:r>
              <a:rPr lang="en-US" dirty="0" smtClean="0"/>
              <a:t>(or </a:t>
            </a:r>
            <a:r>
              <a:rPr lang="en-US" dirty="0"/>
              <a:t>candidate </a:t>
            </a:r>
            <a:r>
              <a:rPr lang="en-US" dirty="0" smtClean="0"/>
              <a:t>answers</a:t>
            </a:r>
            <a:r>
              <a:rPr lang="en-US" dirty="0"/>
              <a:t>) </a:t>
            </a:r>
            <a:r>
              <a:rPr lang="en-US" b="1" dirty="0"/>
              <a:t>must meet</a:t>
            </a:r>
            <a:r>
              <a:rPr lang="en-US" dirty="0"/>
              <a:t> ―</a:t>
            </a:r>
          </a:p>
          <a:p>
            <a:pPr marL="514800" indent="-457200">
              <a:spcBef>
                <a:spcPts val="600"/>
              </a:spcBef>
              <a:buNone/>
            </a:pPr>
            <a:r>
              <a:rPr lang="en-US" dirty="0"/>
              <a:t>and consider this the most important part of my presentation</a:t>
            </a:r>
            <a:r>
              <a:rPr lang="en-US" dirty="0" smtClean="0"/>
              <a:t>.</a:t>
            </a:r>
            <a:endParaRPr lang="en-US" dirty="0"/>
          </a:p>
        </p:txBody>
      </p:sp>
      <p:sp>
        <p:nvSpPr>
          <p:cNvPr id="4" name="Pladsholder til diasnummer 3"/>
          <p:cNvSpPr>
            <a:spLocks noGrp="1"/>
          </p:cNvSpPr>
          <p:nvPr>
            <p:ph type="sldNum" sz="quarter" idx="12"/>
          </p:nvPr>
        </p:nvSpPr>
        <p:spPr/>
        <p:txBody>
          <a:bodyPr/>
          <a:lstStyle/>
          <a:p>
            <a:fld id="{81F0B4E5-BECD-454C-9372-AC309E3A521A}" type="slidenum">
              <a:rPr lang="da-DK">
                <a:solidFill>
                  <a:prstClr val="black">
                    <a:tint val="75000"/>
                  </a:prstClr>
                </a:solidFill>
              </a:rPr>
              <a:pPr/>
              <a:t>48</a:t>
            </a:fld>
            <a:endParaRPr lang="da-DK">
              <a:solidFill>
                <a:prstClr val="black">
                  <a:tint val="75000"/>
                </a:prstClr>
              </a:solidFill>
            </a:endParaRPr>
          </a:p>
        </p:txBody>
      </p:sp>
    </p:spTree>
    <p:extLst>
      <p:ext uri="{BB962C8B-B14F-4D97-AF65-F5344CB8AC3E}">
        <p14:creationId xmlns:p14="http://schemas.microsoft.com/office/powerpoint/2010/main" val="29843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WHY NOT MAKE IT SHORT &amp; SWEET?</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normAutofit lnSpcReduction="10000"/>
          </a:bodyPr>
          <a:lstStyle/>
          <a:p>
            <a:pPr marL="342000" indent="-457200">
              <a:spcBef>
                <a:spcPts val="600"/>
              </a:spcBef>
              <a:buNone/>
            </a:pPr>
            <a:r>
              <a:rPr lang="en-US" dirty="0" smtClean="0"/>
              <a:t>I could probably summarize the (proximate &amp; ultimate) answers to both of my two initial questions in ten or twenty minutes.</a:t>
            </a:r>
          </a:p>
          <a:p>
            <a:pPr marL="342000" indent="-457200">
              <a:spcBef>
                <a:spcPts val="600"/>
              </a:spcBef>
              <a:buNone/>
            </a:pPr>
            <a:r>
              <a:rPr lang="en-US" dirty="0" smtClean="0"/>
              <a:t>So: do I have a reason for having prepared three  hundred PP slides (other than the desire to hear myself talk)?</a:t>
            </a:r>
          </a:p>
          <a:p>
            <a:pPr marL="342000" lvl="0" indent="-457200">
              <a:spcBef>
                <a:spcPts val="1200"/>
              </a:spcBef>
              <a:buNone/>
            </a:pPr>
            <a:r>
              <a:rPr lang="en-US" dirty="0">
                <a:solidFill>
                  <a:prstClr val="black"/>
                </a:solidFill>
              </a:rPr>
              <a:t>Allow me to remind you of the “</a:t>
            </a:r>
            <a:r>
              <a:rPr lang="en-US" dirty="0" err="1">
                <a:solidFill>
                  <a:prstClr val="black"/>
                </a:solidFill>
              </a:rPr>
              <a:t>Zeigarnik</a:t>
            </a:r>
            <a:r>
              <a:rPr lang="en-US" dirty="0">
                <a:solidFill>
                  <a:prstClr val="black"/>
                </a:solidFill>
              </a:rPr>
              <a:t> Effect” (even though I know its validity is disputed)!</a:t>
            </a:r>
          </a:p>
          <a:p>
            <a:pPr marL="342000" lvl="0" indent="-457200" algn="r">
              <a:spcBef>
                <a:spcPts val="0"/>
              </a:spcBef>
              <a:buNone/>
            </a:pPr>
            <a:r>
              <a:rPr lang="en-US" dirty="0" smtClean="0">
                <a:solidFill>
                  <a:srgbClr val="0070C0"/>
                </a:solidFill>
                <a:sym typeface="Wingdings" panose="05000000000000000000" pitchFamily="2" charset="2"/>
              </a:rPr>
              <a:t></a:t>
            </a:r>
            <a:endParaRPr lang="en-US" dirty="0">
              <a:solidFill>
                <a:srgbClr val="0070C0"/>
              </a:solidFill>
            </a:endParaRPr>
          </a:p>
        </p:txBody>
      </p:sp>
      <p:sp>
        <p:nvSpPr>
          <p:cNvPr id="4" name="Pladsholder til diasnummer 3"/>
          <p:cNvSpPr>
            <a:spLocks noGrp="1"/>
          </p:cNvSpPr>
          <p:nvPr>
            <p:ph type="sldNum" sz="quarter" idx="12"/>
          </p:nvPr>
        </p:nvSpPr>
        <p:spPr/>
        <p:txBody>
          <a:bodyPr/>
          <a:lstStyle/>
          <a:p>
            <a:fld id="{81F0B4E5-BECD-454C-9372-AC309E3A521A}" type="slidenum">
              <a:rPr lang="da-DK">
                <a:solidFill>
                  <a:prstClr val="black">
                    <a:tint val="75000"/>
                  </a:prstClr>
                </a:solidFill>
              </a:rPr>
              <a:pPr/>
              <a:t>49</a:t>
            </a:fld>
            <a:endParaRPr lang="da-DK">
              <a:solidFill>
                <a:prstClr val="black">
                  <a:tint val="75000"/>
                </a:prstClr>
              </a:solidFill>
            </a:endParaRPr>
          </a:p>
        </p:txBody>
      </p:sp>
    </p:spTree>
    <p:extLst>
      <p:ext uri="{BB962C8B-B14F-4D97-AF65-F5344CB8AC3E}">
        <p14:creationId xmlns:p14="http://schemas.microsoft.com/office/powerpoint/2010/main" val="83364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a:solidFill>
                  <a:prstClr val="black"/>
                </a:solidFill>
                <a:latin typeface="Futura XBlk BT" panose="020B0903020204020204" pitchFamily="34" charset="0"/>
              </a:rPr>
              <a:t>OVERVIEW</a:t>
            </a:r>
            <a:endParaRPr lang="da-DK" dirty="0"/>
          </a:p>
        </p:txBody>
      </p:sp>
      <p:sp>
        <p:nvSpPr>
          <p:cNvPr id="3" name="Pladsholder til indhold 2"/>
          <p:cNvSpPr>
            <a:spLocks noGrp="1"/>
          </p:cNvSpPr>
          <p:nvPr>
            <p:ph idx="1"/>
          </p:nvPr>
        </p:nvSpPr>
        <p:spPr/>
        <p:txBody>
          <a:bodyPr anchor="ctr"/>
          <a:lstStyle/>
          <a:p>
            <a:pPr marL="0" lvl="0" indent="0" algn="ctr">
              <a:spcBef>
                <a:spcPts val="0"/>
              </a:spcBef>
              <a:buNone/>
            </a:pPr>
            <a:r>
              <a:rPr lang="en-US" dirty="0">
                <a:solidFill>
                  <a:prstClr val="black"/>
                </a:solidFill>
                <a:latin typeface="Garamond" panose="02020404030301010803" pitchFamily="18" charset="0"/>
              </a:rPr>
              <a:t>Part II: </a:t>
            </a:r>
            <a:r>
              <a:rPr lang="en-US" dirty="0" smtClean="0">
                <a:solidFill>
                  <a:prstClr val="black"/>
                </a:solidFill>
                <a:latin typeface="Garamond" panose="02020404030301010803" pitchFamily="18" charset="0"/>
              </a:rPr>
              <a:t>Psychometrics-based </a:t>
            </a:r>
            <a:r>
              <a:rPr lang="en-US" dirty="0">
                <a:solidFill>
                  <a:prstClr val="black"/>
                </a:solidFill>
                <a:latin typeface="Garamond" panose="02020404030301010803" pitchFamily="18" charset="0"/>
              </a:rPr>
              <a:t>speculations</a:t>
            </a:r>
          </a:p>
          <a:p>
            <a:pPr marL="0" lvl="0" indent="0" algn="ctr">
              <a:spcBef>
                <a:spcPts val="0"/>
              </a:spcBef>
              <a:buNone/>
            </a:pPr>
            <a:r>
              <a:rPr lang="en-US" dirty="0">
                <a:solidFill>
                  <a:prstClr val="black"/>
                </a:solidFill>
                <a:latin typeface="Garamond" panose="02020404030301010803" pitchFamily="18" charset="0"/>
              </a:rPr>
              <a:t>on our </a:t>
            </a:r>
            <a:r>
              <a:rPr lang="en-US" dirty="0" smtClean="0">
                <a:solidFill>
                  <a:prstClr val="black"/>
                </a:solidFill>
                <a:latin typeface="Garamond" panose="02020404030301010803" pitchFamily="18" charset="0"/>
              </a:rPr>
              <a:t>69+ </a:t>
            </a:r>
            <a:r>
              <a:rPr lang="en-US" dirty="0">
                <a:solidFill>
                  <a:prstClr val="black"/>
                </a:solidFill>
                <a:latin typeface="Garamond" panose="02020404030301010803" pitchFamily="18" charset="0"/>
              </a:rPr>
              <a:t>differentiated abilities</a:t>
            </a:r>
          </a:p>
          <a:p>
            <a:pPr marL="514350" indent="-514350">
              <a:spcBef>
                <a:spcPts val="1800"/>
              </a:spcBef>
              <a:buFont typeface="+mj-lt"/>
              <a:buAutoNum type="arabicPeriod" startAt="7"/>
            </a:pPr>
            <a:r>
              <a:rPr lang="en-US" dirty="0"/>
              <a:t>T</a:t>
            </a:r>
            <a:r>
              <a:rPr lang="en-US" dirty="0" smtClean="0"/>
              <a:t>he </a:t>
            </a:r>
            <a:r>
              <a:rPr lang="en-US" dirty="0"/>
              <a:t>“positive manifold</a:t>
            </a:r>
            <a:r>
              <a:rPr lang="en-US" dirty="0" smtClean="0"/>
              <a:t>”</a:t>
            </a:r>
          </a:p>
          <a:p>
            <a:pPr marL="514350" indent="-514350">
              <a:spcBef>
                <a:spcPts val="1200"/>
              </a:spcBef>
              <a:buFont typeface="+mj-lt"/>
              <a:buAutoNum type="arabicPeriod" startAt="7"/>
            </a:pPr>
            <a:r>
              <a:rPr lang="en-US" dirty="0" smtClean="0"/>
              <a:t>Shortcomings &amp; limitations of psychometric research</a:t>
            </a:r>
          </a:p>
          <a:p>
            <a:pPr marL="514350" indent="-514350">
              <a:spcBef>
                <a:spcPts val="1200"/>
              </a:spcBef>
              <a:buFont typeface="+mj-lt"/>
              <a:buAutoNum type="arabicPeriod" startAt="7"/>
            </a:pPr>
            <a:r>
              <a:rPr lang="en-US" dirty="0" smtClean="0"/>
              <a:t>A proximate explanation of the positive manifold</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5</a:t>
            </a:fld>
            <a:endParaRPr lang="da-DK" dirty="0">
              <a:solidFill>
                <a:prstClr val="black">
                  <a:tint val="75000"/>
                </a:prstClr>
              </a:solidFill>
            </a:endParaRPr>
          </a:p>
        </p:txBody>
      </p:sp>
    </p:spTree>
    <p:extLst>
      <p:ext uri="{BB962C8B-B14F-4D97-AF65-F5344CB8AC3E}">
        <p14:creationId xmlns:p14="http://schemas.microsoft.com/office/powerpoint/2010/main" val="45245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SOMETIMES APPRECIATION</a:t>
            </a:r>
            <a:br>
              <a:rPr lang="da-DK" sz="3200" dirty="0" smtClean="0">
                <a:latin typeface="Futura XBlk BT" panose="020B0903020204020204" pitchFamily="34" charset="0"/>
              </a:rPr>
            </a:br>
            <a:r>
              <a:rPr lang="da-DK" sz="3200" dirty="0" smtClean="0">
                <a:latin typeface="Futura XBlk BT" panose="020B0903020204020204" pitchFamily="34" charset="0"/>
              </a:rPr>
              <a:t>REQUIRES KNOWLEDGE (1)</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smtClean="0"/>
              <a:t>My argument is this:</a:t>
            </a:r>
          </a:p>
          <a:p>
            <a:pPr marL="342000" indent="-457200">
              <a:spcBef>
                <a:spcPts val="600"/>
              </a:spcBef>
              <a:buNone/>
            </a:pPr>
            <a:r>
              <a:rPr lang="en-US" dirty="0" smtClean="0"/>
              <a:t>The 2009 book offered a simple, elegant solution to a true </a:t>
            </a:r>
            <a:r>
              <a:rPr lang="en-US" b="1" dirty="0" smtClean="0"/>
              <a:t>enigma</a:t>
            </a:r>
          </a:p>
          <a:p>
            <a:pPr marL="342000" indent="-457200">
              <a:spcBef>
                <a:spcPts val="600"/>
              </a:spcBef>
              <a:buNone/>
            </a:pPr>
            <a:r>
              <a:rPr lang="en-US" dirty="0" smtClean="0"/>
              <a:t>which had haunted psychology and biology for decades ―</a:t>
            </a:r>
          </a:p>
        </p:txBody>
      </p:sp>
      <p:sp>
        <p:nvSpPr>
          <p:cNvPr id="4" name="Pladsholder til diasnummer 3"/>
          <p:cNvSpPr>
            <a:spLocks noGrp="1"/>
          </p:cNvSpPr>
          <p:nvPr>
            <p:ph type="sldNum" sz="quarter" idx="12"/>
          </p:nvPr>
        </p:nvSpPr>
        <p:spPr/>
        <p:txBody>
          <a:bodyPr/>
          <a:lstStyle/>
          <a:p>
            <a:fld id="{81F0B4E5-BECD-454C-9372-AC309E3A521A}" type="slidenum">
              <a:rPr lang="da-DK">
                <a:solidFill>
                  <a:prstClr val="black">
                    <a:tint val="75000"/>
                  </a:prstClr>
                </a:solidFill>
              </a:rPr>
              <a:pPr/>
              <a:t>50</a:t>
            </a:fld>
            <a:endParaRPr lang="da-DK">
              <a:solidFill>
                <a:prstClr val="black">
                  <a:tint val="75000"/>
                </a:prstClr>
              </a:solidFill>
            </a:endParaRPr>
          </a:p>
        </p:txBody>
      </p:sp>
    </p:spTree>
    <p:extLst>
      <p:ext uri="{BB962C8B-B14F-4D97-AF65-F5344CB8AC3E}">
        <p14:creationId xmlns:p14="http://schemas.microsoft.com/office/powerpoint/2010/main" val="414903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a:solidFill>
                  <a:prstClr val="black"/>
                </a:solidFill>
                <a:latin typeface="Futura XBlk BT" panose="020B0903020204020204" pitchFamily="34" charset="0"/>
              </a:rPr>
              <a:t>SOMETIMES APPRECIATION</a:t>
            </a:r>
            <a:br>
              <a:rPr lang="da-DK" sz="3200" dirty="0">
                <a:solidFill>
                  <a:prstClr val="black"/>
                </a:solidFill>
                <a:latin typeface="Futura XBlk BT" panose="020B0903020204020204" pitchFamily="34" charset="0"/>
              </a:rPr>
            </a:br>
            <a:r>
              <a:rPr lang="da-DK" sz="3200" dirty="0">
                <a:solidFill>
                  <a:prstClr val="black"/>
                </a:solidFill>
                <a:latin typeface="Futura XBlk BT" panose="020B0903020204020204" pitchFamily="34" charset="0"/>
              </a:rPr>
              <a:t>REQUIRES KNOWLEDGE </a:t>
            </a:r>
            <a:r>
              <a:rPr lang="da-DK" sz="3200" dirty="0" smtClean="0">
                <a:solidFill>
                  <a:prstClr val="black"/>
                </a:solidFill>
                <a:latin typeface="Futura XBlk BT" panose="020B0903020204020204" pitchFamily="34" charset="0"/>
              </a:rPr>
              <a:t>(2)</a:t>
            </a:r>
            <a:endParaRPr lang="da-DK" dirty="0"/>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smtClean="0"/>
              <a:t>… and without some understanding of </a:t>
            </a:r>
            <a:r>
              <a:rPr lang="en-US" b="1" dirty="0" smtClean="0"/>
              <a:t>why</a:t>
            </a:r>
            <a:r>
              <a:rPr lang="en-US" dirty="0" smtClean="0"/>
              <a:t> this problem had been </a:t>
            </a:r>
            <a:r>
              <a:rPr lang="en-US" b="1" dirty="0" smtClean="0"/>
              <a:t>so</a:t>
            </a:r>
            <a:r>
              <a:rPr lang="en-US" dirty="0" smtClean="0"/>
              <a:t> enigmatic ―</a:t>
            </a:r>
          </a:p>
          <a:p>
            <a:pPr marL="342000" indent="0">
              <a:spcBef>
                <a:spcPts val="600"/>
              </a:spcBef>
              <a:buNone/>
            </a:pPr>
            <a:r>
              <a:rPr lang="en-US" dirty="0" smtClean="0"/>
              <a:t>i.e., of the wickerwork of contradictory, interacting mechanisms or “laws” of evolution that somehow had blinded us until then </a:t>
            </a:r>
          </a:p>
          <a:p>
            <a:pPr marL="342000" indent="-457200">
              <a:spcBef>
                <a:spcPts val="600"/>
              </a:spcBef>
              <a:buNone/>
            </a:pPr>
            <a:r>
              <a:rPr lang="en-US" dirty="0" smtClean="0"/>
              <a:t>― we will hardly appreciate just how formidable the 2009 solution actually was.</a:t>
            </a:r>
          </a:p>
        </p:txBody>
      </p:sp>
      <p:sp>
        <p:nvSpPr>
          <p:cNvPr id="4" name="Pladsholder til diasnummer 3"/>
          <p:cNvSpPr>
            <a:spLocks noGrp="1"/>
          </p:cNvSpPr>
          <p:nvPr>
            <p:ph type="sldNum" sz="quarter" idx="12"/>
          </p:nvPr>
        </p:nvSpPr>
        <p:spPr/>
        <p:txBody>
          <a:bodyPr/>
          <a:lstStyle/>
          <a:p>
            <a:fld id="{81F0B4E5-BECD-454C-9372-AC309E3A521A}" type="slidenum">
              <a:rPr lang="da-DK">
                <a:solidFill>
                  <a:prstClr val="black">
                    <a:tint val="75000"/>
                  </a:prstClr>
                </a:solidFill>
              </a:rPr>
              <a:pPr/>
              <a:t>51</a:t>
            </a:fld>
            <a:endParaRPr lang="da-DK">
              <a:solidFill>
                <a:prstClr val="black">
                  <a:tint val="75000"/>
                </a:prstClr>
              </a:solidFill>
            </a:endParaRPr>
          </a:p>
        </p:txBody>
      </p:sp>
    </p:spTree>
    <p:extLst>
      <p:ext uri="{BB962C8B-B14F-4D97-AF65-F5344CB8AC3E}">
        <p14:creationId xmlns:p14="http://schemas.microsoft.com/office/powerpoint/2010/main" val="190548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ENTHYMEME</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smtClean="0"/>
              <a:t>In rhetoric, the word </a:t>
            </a:r>
            <a:r>
              <a:rPr lang="en-US" b="1" dirty="0" smtClean="0"/>
              <a:t>enthymeme</a:t>
            </a:r>
            <a:r>
              <a:rPr lang="en-US" dirty="0" smtClean="0"/>
              <a:t> [</a:t>
            </a:r>
            <a:r>
              <a:rPr lang="en-US" dirty="0" err="1" smtClean="0"/>
              <a:t>ἐνθύμημ</a:t>
            </a:r>
            <a:r>
              <a:rPr lang="en-US" dirty="0" smtClean="0"/>
              <a:t>α]</a:t>
            </a:r>
          </a:p>
          <a:p>
            <a:pPr marL="342000" indent="-457200">
              <a:spcBef>
                <a:spcPts val="600"/>
              </a:spcBef>
              <a:buNone/>
            </a:pPr>
            <a:r>
              <a:rPr lang="en-US" dirty="0" smtClean="0"/>
              <a:t>refers to a serial </a:t>
            </a:r>
            <a:r>
              <a:rPr lang="en-US" b="1" dirty="0" smtClean="0"/>
              <a:t>argument which</a:t>
            </a:r>
            <a:r>
              <a:rPr lang="en-US" dirty="0" smtClean="0"/>
              <a:t> tacitly </a:t>
            </a:r>
            <a:r>
              <a:rPr lang="en-US" b="1" dirty="0" smtClean="0"/>
              <a:t>omits one or several steps</a:t>
            </a:r>
            <a:r>
              <a:rPr lang="en-US" dirty="0" smtClean="0"/>
              <a:t> or links ― </a:t>
            </a:r>
          </a:p>
          <a:p>
            <a:pPr marL="342000" indent="-457200">
              <a:spcBef>
                <a:spcPts val="600"/>
              </a:spcBef>
              <a:buNone/>
            </a:pPr>
            <a:r>
              <a:rPr lang="en-US" dirty="0" smtClean="0"/>
              <a:t>because “if one of these is known [by the audience],” wrote Aristotle, “it does not have to be stated, since the hearer supplies it.”</a:t>
            </a:r>
            <a:endParaRPr lang="da-DK" dirty="0"/>
          </a:p>
        </p:txBody>
      </p:sp>
      <p:sp>
        <p:nvSpPr>
          <p:cNvPr id="4" name="Pladsholder til diasnummer 3"/>
          <p:cNvSpPr>
            <a:spLocks noGrp="1"/>
          </p:cNvSpPr>
          <p:nvPr>
            <p:ph type="sldNum" sz="quarter" idx="12"/>
          </p:nvPr>
        </p:nvSpPr>
        <p:spPr/>
        <p:txBody>
          <a:bodyPr/>
          <a:lstStyle/>
          <a:p>
            <a:fld id="{81F0B4E5-BECD-454C-9372-AC309E3A521A}" type="slidenum">
              <a:rPr lang="da-DK">
                <a:solidFill>
                  <a:prstClr val="black">
                    <a:tint val="75000"/>
                  </a:prstClr>
                </a:solidFill>
              </a:rPr>
              <a:pPr/>
              <a:t>52</a:t>
            </a:fld>
            <a:endParaRPr lang="da-DK">
              <a:solidFill>
                <a:prstClr val="black">
                  <a:tint val="75000"/>
                </a:prstClr>
              </a:solidFill>
            </a:endParaRPr>
          </a:p>
        </p:txBody>
      </p:sp>
    </p:spTree>
    <p:extLst>
      <p:ext uri="{BB962C8B-B14F-4D97-AF65-F5344CB8AC3E}">
        <p14:creationId xmlns:p14="http://schemas.microsoft.com/office/powerpoint/2010/main" val="254602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sz="3200" dirty="0" smtClean="0">
                <a:latin typeface="Futura XBlk BT" panose="020B0903020204020204" pitchFamily="34" charset="0"/>
              </a:rPr>
              <a:t>CAVE:</a:t>
            </a:r>
            <a:br>
              <a:rPr lang="da-DK" sz="3200" dirty="0" smtClean="0">
                <a:latin typeface="Futura XBlk BT" panose="020B0903020204020204" pitchFamily="34" charset="0"/>
              </a:rPr>
            </a:br>
            <a:r>
              <a:rPr lang="da-DK" sz="3200" dirty="0" smtClean="0">
                <a:latin typeface="Futura XBlk BT" panose="020B0903020204020204" pitchFamily="34" charset="0"/>
              </a:rPr>
              <a:t>AN “ENTHYMEMATIC” PRESENTATION (1)</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smtClean="0"/>
              <a:t>Now, the following presentation attempts to bring together observations, concepts, and models from two rather different professional or intellectual domains:</a:t>
            </a:r>
          </a:p>
          <a:p>
            <a:pPr marL="342000" indent="-457200">
              <a:spcBef>
                <a:spcPts val="600"/>
              </a:spcBef>
            </a:pPr>
            <a:r>
              <a:rPr lang="en-US" b="1" dirty="0" smtClean="0"/>
              <a:t>Evolutionary biology</a:t>
            </a:r>
            <a:r>
              <a:rPr lang="en-US" dirty="0" smtClean="0"/>
              <a:t> and</a:t>
            </a:r>
          </a:p>
          <a:p>
            <a:pPr marL="342000" indent="-457200">
              <a:spcBef>
                <a:spcPts val="0"/>
              </a:spcBef>
            </a:pPr>
            <a:r>
              <a:rPr lang="en-US" b="1" dirty="0" smtClean="0"/>
              <a:t>psychometrics</a:t>
            </a:r>
            <a:r>
              <a:rPr lang="en-US" dirty="0" smtClean="0"/>
              <a:t>-based psychology.</a:t>
            </a:r>
            <a:endParaRPr lang="da-DK" dirty="0"/>
          </a:p>
        </p:txBody>
      </p:sp>
      <p:sp>
        <p:nvSpPr>
          <p:cNvPr id="4" name="Pladsholder til diasnummer 3"/>
          <p:cNvSpPr>
            <a:spLocks noGrp="1"/>
          </p:cNvSpPr>
          <p:nvPr>
            <p:ph type="sldNum" sz="quarter" idx="12"/>
          </p:nvPr>
        </p:nvSpPr>
        <p:spPr/>
        <p:txBody>
          <a:bodyPr/>
          <a:lstStyle/>
          <a:p>
            <a:fld id="{81F0B4E5-BECD-454C-9372-AC309E3A521A}" type="slidenum">
              <a:rPr lang="da-DK">
                <a:solidFill>
                  <a:prstClr val="black">
                    <a:tint val="75000"/>
                  </a:prstClr>
                </a:solidFill>
              </a:rPr>
              <a:pPr/>
              <a:t>53</a:t>
            </a:fld>
            <a:endParaRPr lang="da-DK">
              <a:solidFill>
                <a:prstClr val="black">
                  <a:tint val="75000"/>
                </a:prstClr>
              </a:solidFill>
            </a:endParaRPr>
          </a:p>
        </p:txBody>
      </p:sp>
    </p:spTree>
    <p:extLst>
      <p:ext uri="{BB962C8B-B14F-4D97-AF65-F5344CB8AC3E}">
        <p14:creationId xmlns:p14="http://schemas.microsoft.com/office/powerpoint/2010/main" val="209812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sz="3200" dirty="0" smtClean="0">
                <a:latin typeface="Futura XBlk BT" panose="020B0903020204020204" pitchFamily="34" charset="0"/>
              </a:rPr>
              <a:t>CAVE:</a:t>
            </a:r>
            <a:br>
              <a:rPr lang="da-DK" sz="3200" dirty="0" smtClean="0">
                <a:latin typeface="Futura XBlk BT" panose="020B0903020204020204" pitchFamily="34" charset="0"/>
              </a:rPr>
            </a:br>
            <a:r>
              <a:rPr lang="da-DK" sz="3200" dirty="0" smtClean="0">
                <a:latin typeface="Futura XBlk BT" panose="020B0903020204020204" pitchFamily="34" charset="0"/>
              </a:rPr>
              <a:t>AN “ENTHYMEMATIC” PRESENTATION (2)</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600200"/>
            <a:ext cx="8229600" cy="4709120"/>
          </a:xfrm>
        </p:spPr>
        <p:txBody>
          <a:bodyPr anchor="ctr">
            <a:normAutofit/>
          </a:bodyPr>
          <a:lstStyle/>
          <a:p>
            <a:pPr marL="342000" indent="-457200">
              <a:spcBef>
                <a:spcPts val="600"/>
              </a:spcBef>
              <a:buNone/>
            </a:pPr>
            <a:r>
              <a:rPr lang="en-US" dirty="0" smtClean="0"/>
              <a:t>I would like to think that, when taken together, these elements can shed a light on each other</a:t>
            </a:r>
          </a:p>
          <a:p>
            <a:pPr marL="342000" indent="0">
              <a:spcBef>
                <a:spcPts val="0"/>
              </a:spcBef>
              <a:buNone/>
            </a:pPr>
            <a:r>
              <a:rPr lang="en-US" dirty="0" smtClean="0"/>
              <a:t>and merit a conclusion.</a:t>
            </a:r>
          </a:p>
          <a:p>
            <a:pPr marL="342000" indent="-457200">
              <a:spcBef>
                <a:spcPts val="600"/>
              </a:spcBef>
              <a:buNone/>
            </a:pPr>
            <a:r>
              <a:rPr lang="en-US" dirty="0" smtClean="0"/>
              <a:t>But since I must omit a number of aspects (which I myself find relevant and indeed interesting), </a:t>
            </a:r>
          </a:p>
          <a:p>
            <a:pPr marL="342000" indent="-457200">
              <a:spcBef>
                <a:spcPts val="600"/>
              </a:spcBef>
              <a:buNone/>
            </a:pPr>
            <a:r>
              <a:rPr lang="en-US" dirty="0" smtClean="0"/>
              <a:t>I fear my presentation may come across as somewhat inconsecutive or “enthymematic.”</a:t>
            </a:r>
          </a:p>
          <a:p>
            <a:pPr marL="342000" indent="-457200" algn="r">
              <a:spcBef>
                <a:spcPts val="0"/>
              </a:spcBef>
              <a:buNone/>
            </a:pPr>
            <a:r>
              <a:rPr lang="en-US" dirty="0" smtClean="0">
                <a:solidFill>
                  <a:srgbClr val="FF0000"/>
                </a:solidFill>
                <a:sym typeface="Wingdings" panose="05000000000000000000" pitchFamily="2" charset="2"/>
              </a:rPr>
              <a:t></a:t>
            </a:r>
            <a:endParaRPr lang="en-US" dirty="0">
              <a:solidFill>
                <a:srgbClr val="FF0000"/>
              </a:solidFill>
            </a:endParaRPr>
          </a:p>
        </p:txBody>
      </p:sp>
      <p:sp>
        <p:nvSpPr>
          <p:cNvPr id="4" name="Pladsholder til diasnummer 3"/>
          <p:cNvSpPr>
            <a:spLocks noGrp="1"/>
          </p:cNvSpPr>
          <p:nvPr>
            <p:ph type="sldNum" sz="quarter" idx="12"/>
          </p:nvPr>
        </p:nvSpPr>
        <p:spPr/>
        <p:txBody>
          <a:bodyPr/>
          <a:lstStyle/>
          <a:p>
            <a:fld id="{81F0B4E5-BECD-454C-9372-AC309E3A521A}" type="slidenum">
              <a:rPr lang="da-DK">
                <a:solidFill>
                  <a:prstClr val="black">
                    <a:tint val="75000"/>
                  </a:prstClr>
                </a:solidFill>
              </a:rPr>
              <a:pPr/>
              <a:t>54</a:t>
            </a:fld>
            <a:endParaRPr lang="da-DK">
              <a:solidFill>
                <a:prstClr val="black">
                  <a:tint val="75000"/>
                </a:prstClr>
              </a:solidFill>
            </a:endParaRPr>
          </a:p>
        </p:txBody>
      </p:sp>
    </p:spTree>
    <p:extLst>
      <p:ext uri="{BB962C8B-B14F-4D97-AF65-F5344CB8AC3E}">
        <p14:creationId xmlns:p14="http://schemas.microsoft.com/office/powerpoint/2010/main" val="423221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6"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80">
                                          <p:stCondLst>
                                            <p:cond delay="0"/>
                                          </p:stCondLst>
                                        </p:cTn>
                                        <p:tgtEl>
                                          <p:spTgt spid="3">
                                            <p:txEl>
                                              <p:pRg st="4" end="4"/>
                                            </p:txEl>
                                          </p:spTgt>
                                        </p:tgtEl>
                                      </p:cBhvr>
                                    </p:animEffect>
                                    <p:anim calcmode="lin" valueType="num">
                                      <p:cBhvr>
                                        <p:cTn id="24"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4" end="4"/>
                                            </p:txEl>
                                          </p:spTgt>
                                        </p:tgtEl>
                                      </p:cBhvr>
                                      <p:to x="100000" y="60000"/>
                                    </p:animScale>
                                    <p:animScale>
                                      <p:cBhvr>
                                        <p:cTn id="30" dur="166" decel="50000">
                                          <p:stCondLst>
                                            <p:cond delay="676"/>
                                          </p:stCondLst>
                                        </p:cTn>
                                        <p:tgtEl>
                                          <p:spTgt spid="3">
                                            <p:txEl>
                                              <p:pRg st="4" end="4"/>
                                            </p:txEl>
                                          </p:spTgt>
                                        </p:tgtEl>
                                      </p:cBhvr>
                                      <p:to x="100000" y="100000"/>
                                    </p:animScale>
                                    <p:animScale>
                                      <p:cBhvr>
                                        <p:cTn id="31" dur="26">
                                          <p:stCondLst>
                                            <p:cond delay="1312"/>
                                          </p:stCondLst>
                                        </p:cTn>
                                        <p:tgtEl>
                                          <p:spTgt spid="3">
                                            <p:txEl>
                                              <p:pRg st="4" end="4"/>
                                            </p:txEl>
                                          </p:spTgt>
                                        </p:tgtEl>
                                      </p:cBhvr>
                                      <p:to x="100000" y="80000"/>
                                    </p:animScale>
                                    <p:animScale>
                                      <p:cBhvr>
                                        <p:cTn id="32" dur="166" decel="50000">
                                          <p:stCondLst>
                                            <p:cond delay="1338"/>
                                          </p:stCondLst>
                                        </p:cTn>
                                        <p:tgtEl>
                                          <p:spTgt spid="3">
                                            <p:txEl>
                                              <p:pRg st="4" end="4"/>
                                            </p:txEl>
                                          </p:spTgt>
                                        </p:tgtEl>
                                      </p:cBhvr>
                                      <p:to x="100000" y="100000"/>
                                    </p:animScale>
                                    <p:animScale>
                                      <p:cBhvr>
                                        <p:cTn id="33" dur="26">
                                          <p:stCondLst>
                                            <p:cond delay="1642"/>
                                          </p:stCondLst>
                                        </p:cTn>
                                        <p:tgtEl>
                                          <p:spTgt spid="3">
                                            <p:txEl>
                                              <p:pRg st="4" end="4"/>
                                            </p:txEl>
                                          </p:spTgt>
                                        </p:tgtEl>
                                      </p:cBhvr>
                                      <p:to x="100000" y="90000"/>
                                    </p:animScale>
                                    <p:animScale>
                                      <p:cBhvr>
                                        <p:cTn id="34" dur="166" decel="50000">
                                          <p:stCondLst>
                                            <p:cond delay="1668"/>
                                          </p:stCondLst>
                                        </p:cTn>
                                        <p:tgtEl>
                                          <p:spTgt spid="3">
                                            <p:txEl>
                                              <p:pRg st="4" end="4"/>
                                            </p:txEl>
                                          </p:spTgt>
                                        </p:tgtEl>
                                      </p:cBhvr>
                                      <p:to x="100000" y="100000"/>
                                    </p:animScale>
                                    <p:animScale>
                                      <p:cBhvr>
                                        <p:cTn id="35" dur="26">
                                          <p:stCondLst>
                                            <p:cond delay="1808"/>
                                          </p:stCondLst>
                                        </p:cTn>
                                        <p:tgtEl>
                                          <p:spTgt spid="3">
                                            <p:txEl>
                                              <p:pRg st="4" end="4"/>
                                            </p:txEl>
                                          </p:spTgt>
                                        </p:tgtEl>
                                      </p:cBhvr>
                                      <p:to x="100000" y="95000"/>
                                    </p:animScale>
                                    <p:animScale>
                                      <p:cBhvr>
                                        <p:cTn id="36"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39552" y="1500174"/>
            <a:ext cx="8136904" cy="4714908"/>
          </a:xfrm>
        </p:spPr>
        <p:txBody>
          <a:bodyPr>
            <a:noAutofit/>
          </a:bodyPr>
          <a:lstStyle/>
          <a:p>
            <a:pPr>
              <a:spcBef>
                <a:spcPts val="1800"/>
              </a:spcBef>
            </a:pPr>
            <a:r>
              <a:rPr lang="da-DK" sz="4000" dirty="0" smtClean="0">
                <a:solidFill>
                  <a:prstClr val="black"/>
                </a:solidFill>
                <a:latin typeface="Futura XBlk BT" pitchFamily="34" charset="0"/>
              </a:rPr>
              <a:t>3</a:t>
            </a:r>
            <a:r>
              <a:rPr lang="da-DK" sz="800" dirty="0" smtClean="0">
                <a:solidFill>
                  <a:prstClr val="black"/>
                </a:solidFill>
                <a:latin typeface="Futura XBlk BT" pitchFamily="34" charset="0"/>
              </a:rPr>
              <a:t/>
            </a:r>
            <a:br>
              <a:rPr lang="da-DK" sz="800" dirty="0" smtClean="0">
                <a:solidFill>
                  <a:prstClr val="black"/>
                </a:solidFill>
                <a:latin typeface="Futura XBlk BT" pitchFamily="34" charset="0"/>
              </a:rPr>
            </a:br>
            <a:r>
              <a:rPr lang="da-DK" sz="800" dirty="0" smtClean="0">
                <a:solidFill>
                  <a:prstClr val="black"/>
                </a:solidFill>
                <a:latin typeface="Futura XBlk BT" pitchFamily="34" charset="0"/>
              </a:rPr>
              <a:t/>
            </a:r>
            <a:br>
              <a:rPr lang="da-DK" sz="800" dirty="0" smtClean="0">
                <a:solidFill>
                  <a:prstClr val="black"/>
                </a:solidFill>
                <a:latin typeface="Futura XBlk BT" pitchFamily="34" charset="0"/>
              </a:rPr>
            </a:br>
            <a:r>
              <a:rPr lang="da-DK" sz="4000" dirty="0" smtClean="0">
                <a:solidFill>
                  <a:prstClr val="black"/>
                </a:solidFill>
                <a:latin typeface="Futura XBlk BT" pitchFamily="34" charset="0"/>
              </a:rPr>
              <a:t>VARIETIES OF</a:t>
            </a:r>
            <a:br>
              <a:rPr lang="da-DK" sz="4000" dirty="0" smtClean="0">
                <a:solidFill>
                  <a:prstClr val="black"/>
                </a:solidFill>
                <a:latin typeface="Futura XBlk BT" pitchFamily="34" charset="0"/>
              </a:rPr>
            </a:br>
            <a:r>
              <a:rPr lang="da-DK" sz="4000" dirty="0" smtClean="0">
                <a:solidFill>
                  <a:prstClr val="black"/>
                </a:solidFill>
                <a:latin typeface="Futura XBlk BT" pitchFamily="34" charset="0"/>
              </a:rPr>
              <a:t>CAUSATION </a:t>
            </a:r>
            <a:r>
              <a:rPr lang="da-DK" sz="5400" i="1" dirty="0" smtClean="0">
                <a:solidFill>
                  <a:prstClr val="black"/>
                </a:solidFill>
                <a:latin typeface="Garamond" panose="02020404030301010803" pitchFamily="18" charset="0"/>
              </a:rPr>
              <a:t>&amp;</a:t>
            </a:r>
            <a:r>
              <a:rPr lang="da-DK" sz="4000" dirty="0" smtClean="0">
                <a:solidFill>
                  <a:prstClr val="black"/>
                </a:solidFill>
                <a:latin typeface="Futura XBlk BT" pitchFamily="34" charset="0"/>
              </a:rPr>
              <a:t> EXPLANATION</a:t>
            </a:r>
            <a:endParaRPr lang="da-DK" sz="4000" i="1" dirty="0">
              <a:latin typeface="Garamond" pitchFamily="18" charset="0"/>
            </a:endParaRPr>
          </a:p>
        </p:txBody>
      </p:sp>
      <p:sp>
        <p:nvSpPr>
          <p:cNvPr id="5" name="Pladsholder til diasnummer 4"/>
          <p:cNvSpPr>
            <a:spLocks noGrp="1"/>
          </p:cNvSpPr>
          <p:nvPr>
            <p:ph type="sldNum" sz="quarter" idx="12"/>
          </p:nvPr>
        </p:nvSpPr>
        <p:spPr/>
        <p:txBody>
          <a:bodyPr/>
          <a:lstStyle/>
          <a:p>
            <a:fld id="{ACEB7656-9849-4073-9CB9-EAB462FBDF4D}" type="slidenum">
              <a:rPr lang="da-DK">
                <a:solidFill>
                  <a:prstClr val="black">
                    <a:tint val="75000"/>
                  </a:prstClr>
                </a:solidFill>
              </a:rPr>
              <a:pPr/>
              <a:t>55</a:t>
            </a:fld>
            <a:endParaRPr lang="da-DK">
              <a:solidFill>
                <a:prstClr val="black">
                  <a:tint val="75000"/>
                </a:prstClr>
              </a:solidFill>
            </a:endParaRPr>
          </a:p>
        </p:txBody>
      </p:sp>
      <p:sp>
        <p:nvSpPr>
          <p:cNvPr id="7" name="Rectangle 1"/>
          <p:cNvSpPr>
            <a:spLocks noChangeArrowheads="1"/>
          </p:cNvSpPr>
          <p:nvPr/>
        </p:nvSpPr>
        <p:spPr bwMode="auto">
          <a:xfrm>
            <a:off x="6264000" y="252000"/>
            <a:ext cx="255577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en-US" sz="1400" dirty="0" smtClean="0">
                <a:solidFill>
                  <a:srgbClr val="FF0000"/>
                </a:solidFill>
                <a:latin typeface="Futura XBlk BT" pitchFamily="34" charset="0"/>
                <a:ea typeface="Calibri" pitchFamily="34" charset="0"/>
                <a:cs typeface="Helvetica"/>
              </a:rPr>
              <a:t>C</a:t>
            </a:r>
            <a:r>
              <a:rPr lang="en-US" sz="1400" dirty="0" smtClean="0">
                <a:solidFill>
                  <a:srgbClr val="FFC000"/>
                </a:solidFill>
                <a:latin typeface="Futura XBlk BT" pitchFamily="34" charset="0"/>
                <a:ea typeface="Calibri" pitchFamily="34" charset="0"/>
                <a:cs typeface="Helvetica"/>
              </a:rPr>
              <a:t>A</a:t>
            </a:r>
            <a:r>
              <a:rPr lang="en-US" sz="1400" dirty="0" smtClean="0">
                <a:solidFill>
                  <a:srgbClr val="800080"/>
                </a:solidFill>
                <a:latin typeface="Futura XBlk BT" pitchFamily="34" charset="0"/>
                <a:ea typeface="Calibri" pitchFamily="34" charset="0"/>
                <a:cs typeface="Helvetica"/>
              </a:rPr>
              <a:t>P</a:t>
            </a:r>
            <a:r>
              <a:rPr lang="en-US" sz="1400" dirty="0" smtClean="0">
                <a:solidFill>
                  <a:srgbClr val="0000CC"/>
                </a:solidFill>
                <a:latin typeface="Futura XBlk BT" pitchFamily="34" charset="0"/>
                <a:ea typeface="Calibri" pitchFamily="34" charset="0"/>
                <a:cs typeface="Helvetica"/>
              </a:rPr>
              <a:t>A</a:t>
            </a:r>
            <a:r>
              <a:rPr lang="en-US" sz="1400" dirty="0" smtClean="0">
                <a:solidFill>
                  <a:srgbClr val="FF00FF"/>
                </a:solidFill>
                <a:latin typeface="Futura XBlk BT" pitchFamily="34" charset="0"/>
                <a:ea typeface="Calibri" pitchFamily="34" charset="0"/>
                <a:cs typeface="Helvetica"/>
              </a:rPr>
              <a:t>B</a:t>
            </a:r>
            <a:r>
              <a:rPr lang="en-US" sz="1400" dirty="0" smtClean="0">
                <a:solidFill>
                  <a:srgbClr val="FF3300"/>
                </a:solidFill>
                <a:latin typeface="Futura XBlk BT" pitchFamily="34" charset="0"/>
                <a:ea typeface="Calibri" pitchFamily="34" charset="0"/>
                <a:cs typeface="Helvetica"/>
              </a:rPr>
              <a:t>I</a:t>
            </a:r>
            <a:r>
              <a:rPr lang="en-US" sz="1400" dirty="0" smtClean="0">
                <a:solidFill>
                  <a:srgbClr val="FFC000"/>
                </a:solidFill>
                <a:latin typeface="Futura XBlk BT" pitchFamily="34" charset="0"/>
                <a:ea typeface="Calibri" pitchFamily="34" charset="0"/>
                <a:cs typeface="Helvetica"/>
              </a:rPr>
              <a:t>L</a:t>
            </a:r>
            <a:r>
              <a:rPr lang="en-US" sz="1400" dirty="0" smtClean="0">
                <a:solidFill>
                  <a:srgbClr val="800080"/>
                </a:solidFill>
                <a:latin typeface="Futura XBlk BT" pitchFamily="34" charset="0"/>
                <a:ea typeface="Calibri" pitchFamily="34" charset="0"/>
                <a:cs typeface="Helvetica"/>
              </a:rPr>
              <a:t>I</a:t>
            </a:r>
            <a:r>
              <a:rPr lang="en-US" sz="1400" dirty="0" smtClean="0">
                <a:solidFill>
                  <a:srgbClr val="0000CC"/>
                </a:solidFill>
                <a:latin typeface="Futura XBlk BT" pitchFamily="34" charset="0"/>
                <a:ea typeface="Calibri" pitchFamily="34" charset="0"/>
                <a:cs typeface="Helvetica"/>
              </a:rPr>
              <a:t>T</a:t>
            </a:r>
            <a:r>
              <a:rPr lang="en-US" sz="1400" dirty="0" smtClean="0">
                <a:solidFill>
                  <a:srgbClr val="FF33CC"/>
                </a:solidFill>
                <a:latin typeface="Futura XBlk BT" pitchFamily="34" charset="0"/>
                <a:ea typeface="Calibri" pitchFamily="34" charset="0"/>
                <a:cs typeface="Helvetica"/>
              </a:rPr>
              <a:t>Y</a:t>
            </a:r>
            <a:r>
              <a:rPr lang="en-US" sz="1400" dirty="0" smtClean="0">
                <a:solidFill>
                  <a:srgbClr val="FF33CC"/>
                </a:solidFill>
              </a:rPr>
              <a:t> </a:t>
            </a:r>
            <a:endParaRPr lang="en-US" sz="1400" i="1" dirty="0" smtClean="0">
              <a:solidFill>
                <a:srgbClr val="000000"/>
              </a:solidFill>
              <a:latin typeface="Garamond" pitchFamily="18" charset="0"/>
              <a:ea typeface="Times New Roman" pitchFamily="18" charset="0"/>
              <a:cs typeface="Gill Sans MT" pitchFamily="34" charset="0"/>
            </a:endParaRPr>
          </a:p>
          <a:p>
            <a:pPr algn="r" eaLnBrk="0" fontAlgn="base" hangingPunct="0">
              <a:spcBef>
                <a:spcPct val="0"/>
              </a:spcBef>
              <a:spcAft>
                <a:spcPct val="0"/>
              </a:spcAft>
            </a:pPr>
            <a:r>
              <a:rPr lang="en-US" sz="1400" i="1" dirty="0" smtClean="0">
                <a:solidFill>
                  <a:srgbClr val="000000"/>
                </a:solidFill>
                <a:latin typeface="Garamond" pitchFamily="18" charset="0"/>
                <a:ea typeface="Times New Roman" pitchFamily="18" charset="0"/>
                <a:cs typeface="Gill Sans MT" pitchFamily="34" charset="0"/>
              </a:rPr>
              <a:t>Enabling good work</a:t>
            </a:r>
            <a:endParaRPr lang="da-DK" sz="1400" dirty="0" smtClean="0">
              <a:solidFill>
                <a:prstClr val="black"/>
              </a:solidFill>
              <a:latin typeface="Arial" pitchFamily="34" charset="0"/>
            </a:endParaRPr>
          </a:p>
        </p:txBody>
      </p:sp>
    </p:spTree>
    <p:extLst>
      <p:ext uri="{BB962C8B-B14F-4D97-AF65-F5344CB8AC3E}">
        <p14:creationId xmlns:p14="http://schemas.microsoft.com/office/powerpoint/2010/main" val="268208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THREE KINDS OF KNOWLEDGE</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600200"/>
            <a:ext cx="8229600" cy="4709120"/>
          </a:xfrm>
        </p:spPr>
        <p:txBody>
          <a:bodyPr anchor="ctr">
            <a:normAutofit/>
          </a:bodyPr>
          <a:lstStyle/>
          <a:p>
            <a:pPr marL="342000" indent="-457200">
              <a:spcBef>
                <a:spcPts val="600"/>
              </a:spcBef>
              <a:buNone/>
            </a:pPr>
            <a:r>
              <a:rPr lang="en-US" dirty="0" smtClean="0"/>
              <a:t>For a start, let me remind you that the late Danish philosopher David </a:t>
            </a:r>
            <a:r>
              <a:rPr lang="en-US" dirty="0" err="1" smtClean="0"/>
              <a:t>Favrholdt</a:t>
            </a:r>
            <a:r>
              <a:rPr lang="en-US" dirty="0" smtClean="0"/>
              <a:t> (1931-2012) was fond of distinguishing what he called three “kinds” of knowledge:</a:t>
            </a:r>
          </a:p>
          <a:p>
            <a:pPr>
              <a:spcBef>
                <a:spcPts val="600"/>
              </a:spcBef>
            </a:pPr>
            <a:r>
              <a:rPr lang="en-US" dirty="0" smtClean="0"/>
              <a:t>Knowing </a:t>
            </a:r>
            <a:r>
              <a:rPr lang="en-US" b="1" dirty="0" smtClean="0"/>
              <a:t>that,</a:t>
            </a:r>
          </a:p>
          <a:p>
            <a:pPr>
              <a:spcBef>
                <a:spcPts val="0"/>
              </a:spcBef>
            </a:pPr>
            <a:r>
              <a:rPr lang="en-US" dirty="0" smtClean="0"/>
              <a:t>knowing </a:t>
            </a:r>
            <a:r>
              <a:rPr lang="en-US" b="1" dirty="0" smtClean="0"/>
              <a:t>how</a:t>
            </a:r>
            <a:r>
              <a:rPr lang="en-US" dirty="0" smtClean="0"/>
              <a:t> ― and</a:t>
            </a:r>
          </a:p>
          <a:p>
            <a:pPr>
              <a:spcBef>
                <a:spcPts val="0"/>
              </a:spcBef>
            </a:pPr>
            <a:r>
              <a:rPr lang="en-US" dirty="0" smtClean="0"/>
              <a:t>knowing </a:t>
            </a:r>
            <a:r>
              <a:rPr lang="en-US" b="1" dirty="0" smtClean="0"/>
              <a:t>why.</a:t>
            </a:r>
          </a:p>
        </p:txBody>
      </p:sp>
      <p:sp>
        <p:nvSpPr>
          <p:cNvPr id="4" name="Pladsholder til diasnummer 3"/>
          <p:cNvSpPr>
            <a:spLocks noGrp="1"/>
          </p:cNvSpPr>
          <p:nvPr>
            <p:ph type="sldNum" sz="quarter" idx="12"/>
          </p:nvPr>
        </p:nvSpPr>
        <p:spPr/>
        <p:txBody>
          <a:bodyPr/>
          <a:lstStyle/>
          <a:p>
            <a:fld id="{81F0B4E5-BECD-454C-9372-AC309E3A521A}" type="slidenum">
              <a:rPr lang="da-DK">
                <a:solidFill>
                  <a:prstClr val="black">
                    <a:tint val="75000"/>
                  </a:prstClr>
                </a:solidFill>
              </a:rPr>
              <a:pPr/>
              <a:t>56</a:t>
            </a:fld>
            <a:endParaRPr lang="da-DK">
              <a:solidFill>
                <a:prstClr val="black">
                  <a:tint val="75000"/>
                </a:prstClr>
              </a:solidFill>
            </a:endParaRPr>
          </a:p>
        </p:txBody>
      </p:sp>
    </p:spTree>
    <p:extLst>
      <p:ext uri="{BB962C8B-B14F-4D97-AF65-F5344CB8AC3E}">
        <p14:creationId xmlns:p14="http://schemas.microsoft.com/office/powerpoint/2010/main" val="83132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CAUSAL EXPLANATION</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600200"/>
            <a:ext cx="8229600" cy="4709120"/>
          </a:xfrm>
        </p:spPr>
        <p:txBody>
          <a:bodyPr anchor="ctr">
            <a:normAutofit/>
          </a:bodyPr>
          <a:lstStyle/>
          <a:p>
            <a:pPr marL="342000" indent="-457200">
              <a:spcBef>
                <a:spcPts val="600"/>
              </a:spcBef>
              <a:buNone/>
            </a:pPr>
            <a:r>
              <a:rPr lang="en-US" dirty="0" smtClean="0"/>
              <a:t>We would not want to be without any of them, but: the latter ― i.e., </a:t>
            </a:r>
            <a:r>
              <a:rPr lang="en-US" b="1" dirty="0" smtClean="0"/>
              <a:t>causal explanation</a:t>
            </a:r>
            <a:r>
              <a:rPr lang="en-US" dirty="0" smtClean="0"/>
              <a:t> ― </a:t>
            </a:r>
          </a:p>
          <a:p>
            <a:pPr marL="342000" indent="-457200">
              <a:spcBef>
                <a:spcPts val="600"/>
              </a:spcBef>
              <a:buNone/>
            </a:pPr>
            <a:r>
              <a:rPr lang="en-US" dirty="0" smtClean="0"/>
              <a:t>is particularly crucial to the endeavor we have dubbed “science.”</a:t>
            </a:r>
            <a:endParaRPr lang="da-DK" dirty="0"/>
          </a:p>
        </p:txBody>
      </p:sp>
      <p:sp>
        <p:nvSpPr>
          <p:cNvPr id="4" name="Pladsholder til diasnummer 3"/>
          <p:cNvSpPr>
            <a:spLocks noGrp="1"/>
          </p:cNvSpPr>
          <p:nvPr>
            <p:ph type="sldNum" sz="quarter" idx="12"/>
          </p:nvPr>
        </p:nvSpPr>
        <p:spPr/>
        <p:txBody>
          <a:bodyPr/>
          <a:lstStyle/>
          <a:p>
            <a:fld id="{81F0B4E5-BECD-454C-9372-AC309E3A521A}" type="slidenum">
              <a:rPr lang="da-DK">
                <a:solidFill>
                  <a:prstClr val="black">
                    <a:tint val="75000"/>
                  </a:prstClr>
                </a:solidFill>
              </a:rPr>
              <a:pPr/>
              <a:t>57</a:t>
            </a:fld>
            <a:endParaRPr lang="da-DK">
              <a:solidFill>
                <a:prstClr val="black">
                  <a:tint val="75000"/>
                </a:prstClr>
              </a:solidFill>
            </a:endParaRPr>
          </a:p>
        </p:txBody>
      </p:sp>
    </p:spTree>
    <p:extLst>
      <p:ext uri="{BB962C8B-B14F-4D97-AF65-F5344CB8AC3E}">
        <p14:creationId xmlns:p14="http://schemas.microsoft.com/office/powerpoint/2010/main" val="23205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SIX VARIANTS OF EXPLANATION</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600200"/>
            <a:ext cx="8229600" cy="4709120"/>
          </a:xfrm>
        </p:spPr>
        <p:txBody>
          <a:bodyPr anchor="ctr">
            <a:normAutofit/>
          </a:bodyPr>
          <a:lstStyle/>
          <a:p>
            <a:pPr marL="342000" indent="-457200">
              <a:spcBef>
                <a:spcPts val="600"/>
              </a:spcBef>
              <a:buNone/>
            </a:pPr>
            <a:r>
              <a:rPr lang="en-US" dirty="0" smtClean="0"/>
              <a:t>Another Danish philosopher, Jan Faye (b. 1947), has listed six </a:t>
            </a:r>
            <a:r>
              <a:rPr lang="en-US" b="1" dirty="0" smtClean="0"/>
              <a:t>variants</a:t>
            </a:r>
            <a:r>
              <a:rPr lang="en-US" dirty="0" smtClean="0"/>
              <a:t> of explanation:</a:t>
            </a:r>
          </a:p>
          <a:p>
            <a:pPr marL="342000" indent="-457200">
              <a:spcBef>
                <a:spcPts val="600"/>
              </a:spcBef>
            </a:pPr>
            <a:r>
              <a:rPr lang="en-US" dirty="0" smtClean="0"/>
              <a:t>Causal </a:t>
            </a:r>
          </a:p>
          <a:p>
            <a:pPr marL="432000" indent="0">
              <a:spcBef>
                <a:spcPts val="0"/>
              </a:spcBef>
              <a:buNone/>
            </a:pPr>
            <a:r>
              <a:rPr lang="en-US" dirty="0" smtClean="0"/>
              <a:t>(or perhaps I should say: “causal proper”),</a:t>
            </a:r>
          </a:p>
          <a:p>
            <a:pPr marL="342000" indent="-457200">
              <a:spcBef>
                <a:spcPts val="0"/>
              </a:spcBef>
            </a:pPr>
            <a:r>
              <a:rPr lang="en-US" dirty="0" smtClean="0"/>
              <a:t>nominal,</a:t>
            </a:r>
          </a:p>
          <a:p>
            <a:pPr marL="342000" indent="-457200">
              <a:spcBef>
                <a:spcPts val="0"/>
              </a:spcBef>
            </a:pPr>
            <a:r>
              <a:rPr lang="en-US" dirty="0" smtClean="0"/>
              <a:t>functionalistic,</a:t>
            </a:r>
          </a:p>
          <a:p>
            <a:pPr marL="342000" indent="-457200">
              <a:spcBef>
                <a:spcPts val="0"/>
              </a:spcBef>
            </a:pPr>
            <a:r>
              <a:rPr lang="en-US" dirty="0" smtClean="0"/>
              <a:t>functional,</a:t>
            </a:r>
          </a:p>
          <a:p>
            <a:pPr marL="342000" indent="-457200">
              <a:spcBef>
                <a:spcPts val="0"/>
              </a:spcBef>
            </a:pPr>
            <a:r>
              <a:rPr lang="en-US" dirty="0" smtClean="0"/>
              <a:t>intentional, and</a:t>
            </a:r>
          </a:p>
          <a:p>
            <a:pPr marL="342000" indent="-457200">
              <a:spcBef>
                <a:spcPts val="0"/>
              </a:spcBef>
            </a:pPr>
            <a:r>
              <a:rPr lang="en-US" dirty="0" smtClean="0"/>
              <a:t>interpretative</a:t>
            </a:r>
          </a:p>
        </p:txBody>
      </p:sp>
      <p:sp>
        <p:nvSpPr>
          <p:cNvPr id="4" name="Pladsholder til diasnummer 3"/>
          <p:cNvSpPr>
            <a:spLocks noGrp="1"/>
          </p:cNvSpPr>
          <p:nvPr>
            <p:ph type="sldNum" sz="quarter" idx="12"/>
          </p:nvPr>
        </p:nvSpPr>
        <p:spPr/>
        <p:txBody>
          <a:bodyPr/>
          <a:lstStyle/>
          <a:p>
            <a:fld id="{81F0B4E5-BECD-454C-9372-AC309E3A521A}" type="slidenum">
              <a:rPr lang="da-DK">
                <a:solidFill>
                  <a:prstClr val="black">
                    <a:tint val="75000"/>
                  </a:prstClr>
                </a:solidFill>
              </a:rPr>
              <a:pPr/>
              <a:t>58</a:t>
            </a:fld>
            <a:endParaRPr lang="da-DK">
              <a:solidFill>
                <a:prstClr val="black">
                  <a:tint val="75000"/>
                </a:prstClr>
              </a:solidFill>
            </a:endParaRPr>
          </a:p>
        </p:txBody>
      </p:sp>
    </p:spTree>
    <p:extLst>
      <p:ext uri="{BB962C8B-B14F-4D97-AF65-F5344CB8AC3E}">
        <p14:creationId xmlns:p14="http://schemas.microsoft.com/office/powerpoint/2010/main" val="359504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smtClean="0">
                <a:latin typeface="Futura XBlk BT" panose="020B0903020204020204" pitchFamily="34" charset="0"/>
              </a:rPr>
              <a:t>WHAT IS “UNDERSTANDING”</a:t>
            </a:r>
            <a:br>
              <a:rPr lang="en-US" sz="3200" dirty="0" smtClean="0">
                <a:latin typeface="Futura XBlk BT" panose="020B0903020204020204" pitchFamily="34" charset="0"/>
              </a:rPr>
            </a:br>
            <a:r>
              <a:rPr lang="en-US" sz="3200" dirty="0" smtClean="0">
                <a:latin typeface="Futura XBlk BT" panose="020B0903020204020204" pitchFamily="34" charset="0"/>
              </a:rPr>
              <a:t>MADE OF?</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600200"/>
            <a:ext cx="8229600" cy="4709120"/>
          </a:xfrm>
        </p:spPr>
        <p:txBody>
          <a:bodyPr anchor="ctr">
            <a:normAutofit/>
          </a:bodyPr>
          <a:lstStyle/>
          <a:p>
            <a:pPr marL="342000" indent="-457200">
              <a:spcBef>
                <a:spcPts val="600"/>
              </a:spcBef>
              <a:buNone/>
            </a:pPr>
            <a:r>
              <a:rPr lang="en-US" dirty="0" smtClean="0"/>
              <a:t>… all of which I think should be highly relevant to the purposes of this learned society </a:t>
            </a:r>
            <a:r>
              <a:rPr lang="en-US" dirty="0" smtClean="0">
                <a:solidFill>
                  <a:srgbClr val="0070C0"/>
                </a:solidFill>
                <a:sym typeface="Wingdings" panose="05000000000000000000" pitchFamily="2" charset="2"/>
              </a:rPr>
              <a:t></a:t>
            </a:r>
            <a:r>
              <a:rPr lang="en-US" dirty="0" smtClean="0">
                <a:sym typeface="Wingdings" panose="05000000000000000000" pitchFamily="2" charset="2"/>
              </a:rPr>
              <a:t> </a:t>
            </a:r>
            <a:r>
              <a:rPr lang="en-US" dirty="0" smtClean="0"/>
              <a:t>―</a:t>
            </a:r>
          </a:p>
          <a:p>
            <a:pPr marL="342000" indent="-457200">
              <a:spcBef>
                <a:spcPts val="600"/>
              </a:spcBef>
              <a:buNone/>
            </a:pPr>
            <a:r>
              <a:rPr lang="en-US" dirty="0" smtClean="0"/>
              <a:t>as is, I believe, Faye’s crucial overall question: how can we at all define what it means to </a:t>
            </a:r>
            <a:r>
              <a:rPr lang="en-US" b="1" dirty="0" smtClean="0"/>
              <a:t>“understand”</a:t>
            </a:r>
            <a:r>
              <a:rPr lang="en-US" dirty="0" smtClean="0"/>
              <a:t> something?</a:t>
            </a:r>
          </a:p>
        </p:txBody>
      </p:sp>
      <p:sp>
        <p:nvSpPr>
          <p:cNvPr id="4" name="Pladsholder til diasnummer 3"/>
          <p:cNvSpPr>
            <a:spLocks noGrp="1"/>
          </p:cNvSpPr>
          <p:nvPr>
            <p:ph type="sldNum" sz="quarter" idx="12"/>
          </p:nvPr>
        </p:nvSpPr>
        <p:spPr/>
        <p:txBody>
          <a:bodyPr/>
          <a:lstStyle/>
          <a:p>
            <a:fld id="{81F0B4E5-BECD-454C-9372-AC309E3A521A}" type="slidenum">
              <a:rPr lang="da-DK">
                <a:solidFill>
                  <a:prstClr val="black">
                    <a:tint val="75000"/>
                  </a:prstClr>
                </a:solidFill>
              </a:rPr>
              <a:pPr/>
              <a:t>59</a:t>
            </a:fld>
            <a:endParaRPr lang="da-DK">
              <a:solidFill>
                <a:prstClr val="black">
                  <a:tint val="75000"/>
                </a:prstClr>
              </a:solidFill>
            </a:endParaRPr>
          </a:p>
        </p:txBody>
      </p:sp>
    </p:spTree>
    <p:extLst>
      <p:ext uri="{BB962C8B-B14F-4D97-AF65-F5344CB8AC3E}">
        <p14:creationId xmlns:p14="http://schemas.microsoft.com/office/powerpoint/2010/main" val="306280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a:solidFill>
                  <a:prstClr val="black"/>
                </a:solidFill>
                <a:latin typeface="Futura XBlk BT" panose="020B0903020204020204" pitchFamily="34" charset="0"/>
              </a:rPr>
              <a:t>OVERVIEW</a:t>
            </a:r>
            <a:endParaRPr lang="da-DK" dirty="0"/>
          </a:p>
        </p:txBody>
      </p:sp>
      <p:sp>
        <p:nvSpPr>
          <p:cNvPr id="3" name="Pladsholder til indhold 2"/>
          <p:cNvSpPr>
            <a:spLocks noGrp="1"/>
          </p:cNvSpPr>
          <p:nvPr>
            <p:ph idx="1"/>
          </p:nvPr>
        </p:nvSpPr>
        <p:spPr/>
        <p:txBody>
          <a:bodyPr anchor="ctr"/>
          <a:lstStyle/>
          <a:p>
            <a:pPr marL="0" lvl="0" indent="0" algn="ctr">
              <a:spcBef>
                <a:spcPts val="1200"/>
              </a:spcBef>
              <a:buNone/>
            </a:pPr>
            <a:r>
              <a:rPr lang="en-US" dirty="0">
                <a:solidFill>
                  <a:prstClr val="black"/>
                </a:solidFill>
                <a:latin typeface="Garamond" panose="02020404030301010803" pitchFamily="18" charset="0"/>
              </a:rPr>
              <a:t>Part III: Intricacies </a:t>
            </a:r>
          </a:p>
          <a:p>
            <a:pPr marL="0" lvl="0" indent="0" algn="ctr">
              <a:spcBef>
                <a:spcPts val="0"/>
              </a:spcBef>
              <a:buNone/>
            </a:pPr>
            <a:r>
              <a:rPr lang="en-US" dirty="0">
                <a:solidFill>
                  <a:prstClr val="black"/>
                </a:solidFill>
                <a:latin typeface="Garamond" panose="02020404030301010803" pitchFamily="18" charset="0"/>
              </a:rPr>
              <a:t>from evolutionary biology</a:t>
            </a:r>
          </a:p>
          <a:p>
            <a:pPr marL="514350" lvl="0" indent="-514350">
              <a:spcBef>
                <a:spcPts val="1800"/>
              </a:spcBef>
              <a:buFont typeface="+mj-lt"/>
              <a:buAutoNum type="arabicPeriod" startAt="10"/>
            </a:pPr>
            <a:r>
              <a:rPr lang="en-US" sz="3000" b="1" dirty="0" smtClean="0">
                <a:solidFill>
                  <a:prstClr val="black"/>
                </a:solidFill>
              </a:rPr>
              <a:t>Selection </a:t>
            </a:r>
            <a:r>
              <a:rPr lang="en-US" sz="3000" b="1" dirty="0">
                <a:solidFill>
                  <a:prstClr val="black"/>
                </a:solidFill>
              </a:rPr>
              <a:t>patterns, cost/benefit ratios of properties ― and other </a:t>
            </a:r>
            <a:r>
              <a:rPr lang="en-US" sz="3000" b="1" dirty="0" smtClean="0">
                <a:solidFill>
                  <a:prstClr val="black"/>
                </a:solidFill>
              </a:rPr>
              <a:t>ultimate drivers of within-species &amp; between-species differences</a:t>
            </a:r>
            <a:endParaRPr lang="en-US" sz="3000" b="1" dirty="0">
              <a:solidFill>
                <a:prstClr val="black"/>
              </a:solidFill>
            </a:endParaRPr>
          </a:p>
          <a:p>
            <a:pPr marL="514350" lvl="0" indent="-514350">
              <a:spcBef>
                <a:spcPts val="1200"/>
              </a:spcBef>
              <a:buFont typeface="+mj-lt"/>
              <a:buAutoNum type="arabicPeriod" startAt="10"/>
            </a:pPr>
            <a:r>
              <a:rPr lang="en-US" sz="3000" dirty="0">
                <a:solidFill>
                  <a:prstClr val="black"/>
                </a:solidFill>
              </a:rPr>
              <a:t>Hunter-gatherer </a:t>
            </a:r>
            <a:r>
              <a:rPr lang="en-US" sz="3000" dirty="0" err="1">
                <a:solidFill>
                  <a:prstClr val="black"/>
                </a:solidFill>
              </a:rPr>
              <a:t>Einsteins</a:t>
            </a:r>
            <a:r>
              <a:rPr lang="en-US" sz="3000" dirty="0">
                <a:solidFill>
                  <a:prstClr val="black"/>
                </a:solidFill>
              </a:rPr>
              <a:t>?! The evolutionary enigma of human cognitive </a:t>
            </a:r>
            <a:r>
              <a:rPr lang="en-US" sz="3000" dirty="0" smtClean="0">
                <a:solidFill>
                  <a:prstClr val="black"/>
                </a:solidFill>
              </a:rPr>
              <a:t>capability</a:t>
            </a:r>
          </a:p>
        </p:txBody>
      </p:sp>
      <p:sp>
        <p:nvSpPr>
          <p:cNvPr id="4" name="Pladsholder til diasnummer 3"/>
          <p:cNvSpPr>
            <a:spLocks noGrp="1"/>
          </p:cNvSpPr>
          <p:nvPr>
            <p:ph type="sldNum" sz="quarter" idx="12"/>
          </p:nvPr>
        </p:nvSpPr>
        <p:spPr/>
        <p:txBody>
          <a:bodyPr/>
          <a:lstStyle/>
          <a:p>
            <a:fld id="{8E15ED7A-7D97-43EF-A7D1-975E9F0ACDAC}" type="slidenum">
              <a:rPr lang="da-DK" smtClean="0"/>
              <a:t>6</a:t>
            </a:fld>
            <a:endParaRPr lang="da-DK" dirty="0"/>
          </a:p>
        </p:txBody>
      </p:sp>
    </p:spTree>
    <p:extLst>
      <p:ext uri="{BB962C8B-B14F-4D97-AF65-F5344CB8AC3E}">
        <p14:creationId xmlns:p14="http://schemas.microsoft.com/office/powerpoint/2010/main" val="73559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74638"/>
            <a:ext cx="8496944" cy="1143000"/>
          </a:xfrm>
        </p:spPr>
        <p:txBody>
          <a:bodyPr>
            <a:normAutofit/>
          </a:bodyPr>
          <a:lstStyle/>
          <a:p>
            <a:r>
              <a:rPr lang="da-DK" sz="3200" dirty="0" smtClean="0">
                <a:latin typeface="Futura XBlk BT" panose="020B0903020204020204" pitchFamily="34" charset="0"/>
              </a:rPr>
              <a:t>COMPONENTS,</a:t>
            </a:r>
            <a:br>
              <a:rPr lang="da-DK" sz="3200" dirty="0" smtClean="0">
                <a:latin typeface="Futura XBlk BT" panose="020B0903020204020204" pitchFamily="34" charset="0"/>
              </a:rPr>
            </a:br>
            <a:r>
              <a:rPr lang="da-DK" sz="3200" dirty="0" smtClean="0">
                <a:latin typeface="Futura XBlk BT" panose="020B0903020204020204" pitchFamily="34" charset="0"/>
              </a:rPr>
              <a:t>MECHANISMS, GENESIS (1)</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600200"/>
            <a:ext cx="8229600" cy="4709120"/>
          </a:xfrm>
        </p:spPr>
        <p:txBody>
          <a:bodyPr anchor="ctr">
            <a:normAutofit/>
          </a:bodyPr>
          <a:lstStyle/>
          <a:p>
            <a:pPr marL="514800" indent="-457200">
              <a:spcBef>
                <a:spcPts val="600"/>
              </a:spcBef>
              <a:buNone/>
            </a:pPr>
            <a:r>
              <a:rPr lang="en-US" dirty="0" smtClean="0"/>
              <a:t>Today, however, I will limit myself to mentioning that </a:t>
            </a:r>
            <a:r>
              <a:rPr lang="en-US" b="1" dirty="0" smtClean="0"/>
              <a:t>causal explanation proper</a:t>
            </a:r>
            <a:r>
              <a:rPr lang="en-US" dirty="0" smtClean="0"/>
              <a:t> comes in at least </a:t>
            </a:r>
            <a:r>
              <a:rPr lang="en-US" b="1" dirty="0" smtClean="0"/>
              <a:t>three variants:</a:t>
            </a:r>
          </a:p>
          <a:p>
            <a:pPr marL="514350" indent="-514350">
              <a:spcBef>
                <a:spcPts val="1200"/>
              </a:spcBef>
              <a:buFont typeface="+mj-lt"/>
              <a:buAutoNum type="arabicPeriod"/>
            </a:pPr>
            <a:r>
              <a:rPr lang="en-US" b="1" dirty="0" smtClean="0"/>
              <a:t>Components:</a:t>
            </a:r>
            <a:r>
              <a:rPr lang="en-US" dirty="0" smtClean="0"/>
              <a:t> We may </a:t>
            </a:r>
            <a:r>
              <a:rPr lang="en-US" dirty="0"/>
              <a:t>(in a “reductionist” fashion</a:t>
            </a:r>
            <a:r>
              <a:rPr lang="en-US" dirty="0" smtClean="0"/>
              <a:t>) ask what a phenomenon is </a:t>
            </a:r>
            <a:r>
              <a:rPr lang="en-US" b="1" dirty="0" smtClean="0"/>
              <a:t>made of</a:t>
            </a:r>
            <a:r>
              <a:rPr lang="en-US" dirty="0" smtClean="0"/>
              <a:t> ― ignoring, as it were, time. </a:t>
            </a:r>
          </a:p>
        </p:txBody>
      </p:sp>
      <p:sp>
        <p:nvSpPr>
          <p:cNvPr id="4" name="Pladsholder til diasnummer 3"/>
          <p:cNvSpPr>
            <a:spLocks noGrp="1"/>
          </p:cNvSpPr>
          <p:nvPr>
            <p:ph type="sldNum" sz="quarter" idx="12"/>
          </p:nvPr>
        </p:nvSpPr>
        <p:spPr/>
        <p:txBody>
          <a:bodyPr/>
          <a:lstStyle/>
          <a:p>
            <a:fld id="{81F0B4E5-BECD-454C-9372-AC309E3A521A}" type="slidenum">
              <a:rPr lang="da-DK">
                <a:solidFill>
                  <a:prstClr val="black">
                    <a:tint val="75000"/>
                  </a:prstClr>
                </a:solidFill>
              </a:rPr>
              <a:pPr/>
              <a:t>60</a:t>
            </a:fld>
            <a:endParaRPr lang="da-DK">
              <a:solidFill>
                <a:prstClr val="black">
                  <a:tint val="75000"/>
                </a:prstClr>
              </a:solidFill>
            </a:endParaRPr>
          </a:p>
        </p:txBody>
      </p:sp>
    </p:spTree>
    <p:extLst>
      <p:ext uri="{BB962C8B-B14F-4D97-AF65-F5344CB8AC3E}">
        <p14:creationId xmlns:p14="http://schemas.microsoft.com/office/powerpoint/2010/main" val="420466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74638"/>
            <a:ext cx="8496944" cy="1143000"/>
          </a:xfrm>
        </p:spPr>
        <p:txBody>
          <a:bodyPr>
            <a:normAutofit/>
          </a:bodyPr>
          <a:lstStyle/>
          <a:p>
            <a:r>
              <a:rPr lang="da-DK" sz="3200" dirty="0">
                <a:solidFill>
                  <a:prstClr val="black"/>
                </a:solidFill>
                <a:latin typeface="Futura XBlk BT" panose="020B0903020204020204" pitchFamily="34" charset="0"/>
              </a:rPr>
              <a:t>COMPONENTS,</a:t>
            </a:r>
            <a:br>
              <a:rPr lang="da-DK" sz="3200" dirty="0">
                <a:solidFill>
                  <a:prstClr val="black"/>
                </a:solidFill>
                <a:latin typeface="Futura XBlk BT" panose="020B0903020204020204" pitchFamily="34" charset="0"/>
              </a:rPr>
            </a:br>
            <a:r>
              <a:rPr lang="da-DK" sz="3200" dirty="0">
                <a:solidFill>
                  <a:prstClr val="black"/>
                </a:solidFill>
                <a:latin typeface="Futura XBlk BT" panose="020B0903020204020204" pitchFamily="34" charset="0"/>
              </a:rPr>
              <a:t>MECHANISMS, GENESIS </a:t>
            </a:r>
            <a:r>
              <a:rPr lang="da-DK" sz="3200" dirty="0" smtClean="0">
                <a:solidFill>
                  <a:prstClr val="black"/>
                </a:solidFill>
                <a:latin typeface="Futura XBlk BT" panose="020B0903020204020204" pitchFamily="34" charset="0"/>
              </a:rPr>
              <a:t>(2)</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600200"/>
            <a:ext cx="8229600" cy="4709120"/>
          </a:xfrm>
        </p:spPr>
        <p:txBody>
          <a:bodyPr anchor="ctr">
            <a:normAutofit/>
          </a:bodyPr>
          <a:lstStyle/>
          <a:p>
            <a:pPr marL="514350" indent="-514350">
              <a:spcBef>
                <a:spcPts val="600"/>
              </a:spcBef>
              <a:buFont typeface="+mj-lt"/>
              <a:buAutoNum type="arabicPeriod" startAt="2"/>
            </a:pPr>
            <a:r>
              <a:rPr lang="en-US" b="1" dirty="0" smtClean="0"/>
              <a:t>Mechanisms:</a:t>
            </a:r>
            <a:r>
              <a:rPr lang="en-US" dirty="0" smtClean="0"/>
              <a:t> We may ask how these components </a:t>
            </a:r>
            <a:r>
              <a:rPr lang="en-US" b="1" dirty="0" smtClean="0"/>
              <a:t>interact</a:t>
            </a:r>
            <a:r>
              <a:rPr lang="en-US" dirty="0"/>
              <a:t> ― </a:t>
            </a:r>
            <a:r>
              <a:rPr lang="en-US" dirty="0" smtClean="0"/>
              <a:t>“</a:t>
            </a:r>
            <a:r>
              <a:rPr lang="en-US" dirty="0"/>
              <a:t>in order to” </a:t>
            </a:r>
            <a:r>
              <a:rPr lang="en-US" dirty="0" smtClean="0"/>
              <a:t>produce the phenomenon we have observed.</a:t>
            </a:r>
          </a:p>
          <a:p>
            <a:pPr marL="514350" indent="-514350">
              <a:spcBef>
                <a:spcPts val="1200"/>
              </a:spcBef>
              <a:buFont typeface="+mj-lt"/>
              <a:buAutoNum type="arabicPeriod" startAt="2"/>
            </a:pPr>
            <a:r>
              <a:rPr lang="en-US" b="1" dirty="0" smtClean="0"/>
              <a:t>Genesis:</a:t>
            </a:r>
            <a:r>
              <a:rPr lang="en-US" dirty="0" smtClean="0"/>
              <a:t> We may ask how these components were </a:t>
            </a:r>
            <a:r>
              <a:rPr lang="en-US" dirty="0"/>
              <a:t>first </a:t>
            </a:r>
            <a:r>
              <a:rPr lang="en-US" dirty="0" smtClean="0"/>
              <a:t>“brought together,” i.e., how the </a:t>
            </a:r>
            <a:r>
              <a:rPr lang="en-US" dirty="0"/>
              <a:t>observed phenomenon </a:t>
            </a:r>
            <a:r>
              <a:rPr lang="en-US" dirty="0" smtClean="0"/>
              <a:t>was </a:t>
            </a:r>
            <a:r>
              <a:rPr lang="en-US" b="1" dirty="0" smtClean="0"/>
              <a:t>generated</a:t>
            </a:r>
            <a:r>
              <a:rPr lang="en-US" dirty="0" smtClean="0"/>
              <a:t> ― </a:t>
            </a:r>
          </a:p>
          <a:p>
            <a:pPr marL="514800" indent="0">
              <a:spcBef>
                <a:spcPts val="0"/>
              </a:spcBef>
              <a:buNone/>
            </a:pPr>
            <a:r>
              <a:rPr lang="en-US" dirty="0" smtClean="0"/>
              <a:t>thereby clearly applying a temporal perspective.</a:t>
            </a:r>
          </a:p>
        </p:txBody>
      </p:sp>
      <p:sp>
        <p:nvSpPr>
          <p:cNvPr id="4" name="Pladsholder til diasnummer 3"/>
          <p:cNvSpPr>
            <a:spLocks noGrp="1"/>
          </p:cNvSpPr>
          <p:nvPr>
            <p:ph type="sldNum" sz="quarter" idx="12"/>
          </p:nvPr>
        </p:nvSpPr>
        <p:spPr/>
        <p:txBody>
          <a:bodyPr/>
          <a:lstStyle/>
          <a:p>
            <a:fld id="{81F0B4E5-BECD-454C-9372-AC309E3A521A}" type="slidenum">
              <a:rPr lang="da-DK">
                <a:solidFill>
                  <a:prstClr val="black">
                    <a:tint val="75000"/>
                  </a:prstClr>
                </a:solidFill>
              </a:rPr>
              <a:pPr/>
              <a:t>61</a:t>
            </a:fld>
            <a:endParaRPr lang="da-DK">
              <a:solidFill>
                <a:prstClr val="black">
                  <a:tint val="75000"/>
                </a:prstClr>
              </a:solidFill>
            </a:endParaRPr>
          </a:p>
        </p:txBody>
      </p:sp>
    </p:spTree>
    <p:extLst>
      <p:ext uri="{BB962C8B-B14F-4D97-AF65-F5344CB8AC3E}">
        <p14:creationId xmlns:p14="http://schemas.microsoft.com/office/powerpoint/2010/main" val="171606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CHINESE BOXES</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a:t>Of course, outside </a:t>
            </a:r>
            <a:r>
              <a:rPr lang="en-US" dirty="0" smtClean="0"/>
              <a:t>the realm of </a:t>
            </a:r>
            <a:r>
              <a:rPr lang="en-US" dirty="0"/>
              <a:t>elementary particle </a:t>
            </a:r>
            <a:r>
              <a:rPr lang="en-US" dirty="0" smtClean="0"/>
              <a:t>physics, </a:t>
            </a:r>
            <a:r>
              <a:rPr lang="en-US" dirty="0"/>
              <a:t>reductionist “component causation” is a “Chinese Box” phenomenon:</a:t>
            </a:r>
          </a:p>
          <a:p>
            <a:pPr marL="342000" indent="-457200">
              <a:spcBef>
                <a:spcPts val="600"/>
              </a:spcBef>
              <a:buNone/>
            </a:pPr>
            <a:r>
              <a:rPr lang="en-US" dirty="0" smtClean="0"/>
              <a:t>For example, organisms </a:t>
            </a:r>
            <a:r>
              <a:rPr lang="en-US" dirty="0"/>
              <a:t>are made of organs, organs are made of cells, cells are made of </a:t>
            </a:r>
            <a:r>
              <a:rPr lang="en-US" dirty="0" smtClean="0"/>
              <a:t>membranes + </a:t>
            </a:r>
            <a:r>
              <a:rPr lang="en-US" dirty="0"/>
              <a:t>cytoplasm </a:t>
            </a:r>
            <a:r>
              <a:rPr lang="en-US" dirty="0" smtClean="0"/>
              <a:t>+ </a:t>
            </a:r>
            <a:r>
              <a:rPr lang="en-US" dirty="0"/>
              <a:t>organelles, and so on and so </a:t>
            </a:r>
            <a:r>
              <a:rPr lang="en-US" dirty="0" smtClean="0"/>
              <a:t>forth</a:t>
            </a:r>
          </a:p>
          <a:p>
            <a:pPr marL="342000" indent="-457200">
              <a:spcBef>
                <a:spcPts val="600"/>
              </a:spcBef>
              <a:buNone/>
            </a:pPr>
            <a:r>
              <a:rPr lang="en-US" dirty="0" smtClean="0"/>
              <a:t>― and </a:t>
            </a:r>
            <a:r>
              <a:rPr lang="en-US" dirty="0"/>
              <a:t>at some point we just have to stop</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62</a:t>
            </a:fld>
            <a:endParaRPr lang="da-DK">
              <a:solidFill>
                <a:prstClr val="black">
                  <a:tint val="75000"/>
                </a:prstClr>
              </a:solidFill>
            </a:endParaRPr>
          </a:p>
        </p:txBody>
      </p:sp>
    </p:spTree>
    <p:extLst>
      <p:ext uri="{BB962C8B-B14F-4D97-AF65-F5344CB8AC3E}">
        <p14:creationId xmlns:p14="http://schemas.microsoft.com/office/powerpoint/2010/main" val="155323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a:solidFill>
                  <a:prstClr val="black"/>
                </a:solidFill>
                <a:latin typeface="Futura XBlk BT" panose="020B0903020204020204" pitchFamily="34" charset="0"/>
              </a:rPr>
              <a:t>PROXIMATE </a:t>
            </a:r>
            <a:r>
              <a:rPr lang="da-DK" sz="4000" i="1" dirty="0">
                <a:solidFill>
                  <a:prstClr val="black"/>
                </a:solidFill>
                <a:latin typeface="Garamond" panose="02020404030301010803" pitchFamily="18" charset="0"/>
              </a:rPr>
              <a:t>&amp;</a:t>
            </a:r>
            <a:r>
              <a:rPr lang="da-DK" sz="3200" dirty="0">
                <a:solidFill>
                  <a:prstClr val="black"/>
                </a:solidFill>
                <a:latin typeface="Futura XBlk BT" panose="020B0903020204020204" pitchFamily="34" charset="0"/>
              </a:rPr>
              <a:t> ULTIMATE CAUSATION</a:t>
            </a:r>
            <a:endParaRPr lang="da-DK" dirty="0"/>
          </a:p>
        </p:txBody>
      </p:sp>
      <p:sp>
        <p:nvSpPr>
          <p:cNvPr id="3" name="Pladsholder til indhold 2"/>
          <p:cNvSpPr>
            <a:spLocks noGrp="1"/>
          </p:cNvSpPr>
          <p:nvPr>
            <p:ph idx="1"/>
          </p:nvPr>
        </p:nvSpPr>
        <p:spPr>
          <a:xfrm>
            <a:off x="457200" y="1412776"/>
            <a:ext cx="8229600" cy="4896544"/>
          </a:xfrm>
        </p:spPr>
        <p:txBody>
          <a:bodyPr anchor="ctr">
            <a:normAutofit/>
          </a:bodyPr>
          <a:lstStyle/>
          <a:p>
            <a:pPr marL="342000" indent="-457200">
              <a:spcBef>
                <a:spcPts val="600"/>
              </a:spcBef>
              <a:buNone/>
            </a:pPr>
            <a:r>
              <a:rPr lang="en-US" dirty="0" smtClean="0"/>
              <a:t>However, </a:t>
            </a:r>
            <a:r>
              <a:rPr lang="en-US" b="1" dirty="0" smtClean="0"/>
              <a:t>evolutionary </a:t>
            </a:r>
            <a:r>
              <a:rPr lang="en-US" b="1" dirty="0"/>
              <a:t>biology</a:t>
            </a:r>
            <a:r>
              <a:rPr lang="en-US" dirty="0"/>
              <a:t> also systematically applies two </a:t>
            </a:r>
            <a:r>
              <a:rPr lang="en-US" dirty="0" smtClean="0"/>
              <a:t>variants </a:t>
            </a:r>
            <a:r>
              <a:rPr lang="en-US" dirty="0"/>
              <a:t>of causal explanation:</a:t>
            </a:r>
          </a:p>
          <a:p>
            <a:pPr>
              <a:spcBef>
                <a:spcPts val="600"/>
              </a:spcBef>
            </a:pPr>
            <a:r>
              <a:rPr lang="en-US" b="1" dirty="0"/>
              <a:t>Proximate</a:t>
            </a:r>
            <a:r>
              <a:rPr lang="en-US" dirty="0"/>
              <a:t> causes ― and </a:t>
            </a:r>
          </a:p>
          <a:p>
            <a:pPr>
              <a:spcBef>
                <a:spcPts val="0"/>
              </a:spcBef>
            </a:pPr>
            <a:r>
              <a:rPr lang="en-US" b="1" dirty="0" smtClean="0"/>
              <a:t>ultimate</a:t>
            </a:r>
            <a:r>
              <a:rPr lang="en-US" dirty="0" smtClean="0"/>
              <a:t> causes.</a:t>
            </a:r>
          </a:p>
        </p:txBody>
      </p:sp>
      <p:sp>
        <p:nvSpPr>
          <p:cNvPr id="4" name="Pladsholder til diasnummer 3"/>
          <p:cNvSpPr>
            <a:spLocks noGrp="1"/>
          </p:cNvSpPr>
          <p:nvPr>
            <p:ph type="sldNum" sz="quarter" idx="12"/>
          </p:nvPr>
        </p:nvSpPr>
        <p:spPr/>
        <p:txBody>
          <a:bodyPr/>
          <a:lstStyle/>
          <a:p>
            <a:fld id="{8E15ED7A-7D97-43EF-A7D1-975E9F0ACDAC}" type="slidenum">
              <a:rPr lang="da-DK" smtClean="0"/>
              <a:t>63</a:t>
            </a:fld>
            <a:endParaRPr lang="da-DK"/>
          </a:p>
        </p:txBody>
      </p:sp>
    </p:spTree>
    <p:extLst>
      <p:ext uri="{BB962C8B-B14F-4D97-AF65-F5344CB8AC3E}">
        <p14:creationId xmlns:p14="http://schemas.microsoft.com/office/powerpoint/2010/main" val="20648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a:solidFill>
                  <a:prstClr val="black"/>
                </a:solidFill>
                <a:latin typeface="Futura XBlk BT" panose="020B0903020204020204" pitchFamily="34" charset="0"/>
              </a:rPr>
              <a:t>PROXIMATE </a:t>
            </a:r>
            <a:r>
              <a:rPr lang="da-DK" sz="4000" i="1" dirty="0">
                <a:solidFill>
                  <a:prstClr val="black"/>
                </a:solidFill>
                <a:latin typeface="Garamond" panose="02020404030301010803" pitchFamily="18" charset="0"/>
              </a:rPr>
              <a:t>&amp;</a:t>
            </a:r>
            <a:r>
              <a:rPr lang="da-DK" sz="3200" dirty="0">
                <a:solidFill>
                  <a:prstClr val="black"/>
                </a:solidFill>
                <a:latin typeface="Futura XBlk BT" panose="020B0903020204020204" pitchFamily="34" charset="0"/>
              </a:rPr>
              <a:t> ULTIMATE CAUSATION</a:t>
            </a:r>
            <a:endParaRPr lang="da-DK" dirty="0"/>
          </a:p>
        </p:txBody>
      </p:sp>
      <p:sp>
        <p:nvSpPr>
          <p:cNvPr id="3" name="Pladsholder til indhold 2"/>
          <p:cNvSpPr>
            <a:spLocks noGrp="1"/>
          </p:cNvSpPr>
          <p:nvPr>
            <p:ph idx="1"/>
          </p:nvPr>
        </p:nvSpPr>
        <p:spPr>
          <a:xfrm>
            <a:off x="457200" y="1412776"/>
            <a:ext cx="8229600" cy="4896544"/>
          </a:xfrm>
        </p:spPr>
        <p:txBody>
          <a:bodyPr anchor="ctr">
            <a:normAutofit fontScale="92500" lnSpcReduction="10000"/>
          </a:bodyPr>
          <a:lstStyle/>
          <a:p>
            <a:pPr marL="514800" indent="-457200">
              <a:spcBef>
                <a:spcPts val="600"/>
              </a:spcBef>
              <a:buNone/>
            </a:pPr>
            <a:r>
              <a:rPr lang="en-US" dirty="0" smtClean="0"/>
              <a:t>These </a:t>
            </a:r>
            <a:r>
              <a:rPr lang="en-US" dirty="0"/>
              <a:t>are somewhat pretentious (albeit highly useful) names for</a:t>
            </a:r>
          </a:p>
          <a:p>
            <a:pPr marL="514350" indent="-514350">
              <a:spcBef>
                <a:spcPts val="600"/>
              </a:spcBef>
              <a:buFont typeface="+mj-lt"/>
              <a:buAutoNum type="arabicPeriod"/>
            </a:pPr>
            <a:r>
              <a:rPr lang="en-US" b="1" dirty="0"/>
              <a:t>causes</a:t>
            </a:r>
            <a:r>
              <a:rPr lang="en-US" dirty="0"/>
              <a:t> that are active and can be observed </a:t>
            </a:r>
            <a:r>
              <a:rPr lang="en-US" b="1" dirty="0"/>
              <a:t>here-and-now </a:t>
            </a:r>
          </a:p>
          <a:p>
            <a:pPr marL="514800" indent="0">
              <a:spcBef>
                <a:spcPts val="600"/>
              </a:spcBef>
              <a:buNone/>
            </a:pPr>
            <a:r>
              <a:rPr lang="en-US" dirty="0"/>
              <a:t>(such as </a:t>
            </a:r>
            <a:r>
              <a:rPr lang="en-US" dirty="0" smtClean="0"/>
              <a:t>a </a:t>
            </a:r>
            <a:r>
              <a:rPr lang="en-US" dirty="0"/>
              <a:t>genetic </a:t>
            </a:r>
            <a:r>
              <a:rPr lang="en-US" dirty="0" smtClean="0"/>
              <a:t>recipe </a:t>
            </a:r>
            <a:r>
              <a:rPr lang="en-US" dirty="0"/>
              <a:t>that every cell in our body </a:t>
            </a:r>
            <a:r>
              <a:rPr lang="en-US" dirty="0" smtClean="0"/>
              <a:t>will apply </a:t>
            </a:r>
            <a:r>
              <a:rPr lang="en-US" dirty="0"/>
              <a:t>several times a day) and the </a:t>
            </a:r>
          </a:p>
          <a:p>
            <a:pPr marL="514350" indent="-514350">
              <a:spcBef>
                <a:spcPts val="600"/>
              </a:spcBef>
              <a:buFont typeface="+mj-lt"/>
              <a:buAutoNum type="arabicPeriod" startAt="2"/>
            </a:pPr>
            <a:r>
              <a:rPr lang="en-US" b="1" dirty="0"/>
              <a:t>causes</a:t>
            </a:r>
            <a:r>
              <a:rPr lang="en-US" dirty="0"/>
              <a:t> which </a:t>
            </a:r>
            <a:r>
              <a:rPr lang="en-US" b="1" dirty="0"/>
              <a:t>shaped those mechanisms</a:t>
            </a:r>
            <a:r>
              <a:rPr lang="en-US" dirty="0"/>
              <a:t> in the first place </a:t>
            </a:r>
            <a:r>
              <a:rPr lang="en-US" b="1" dirty="0"/>
              <a:t>in the</a:t>
            </a:r>
            <a:r>
              <a:rPr lang="en-US" dirty="0"/>
              <a:t> (sometimes distant) </a:t>
            </a:r>
            <a:r>
              <a:rPr lang="en-US" b="1" dirty="0"/>
              <a:t>past.</a:t>
            </a:r>
            <a:r>
              <a:rPr lang="en-US" dirty="0"/>
              <a:t> </a:t>
            </a:r>
            <a:endParaRPr lang="en-US" dirty="0" smtClean="0"/>
          </a:p>
          <a:p>
            <a:pPr marL="514800" indent="-457200">
              <a:spcBef>
                <a:spcPts val="600"/>
              </a:spcBef>
              <a:buNone/>
            </a:pPr>
            <a:r>
              <a:rPr lang="en-US" dirty="0" smtClean="0"/>
              <a:t>I </a:t>
            </a:r>
            <a:r>
              <a:rPr lang="en-US" dirty="0"/>
              <a:t>will </a:t>
            </a:r>
            <a:r>
              <a:rPr lang="en-US" dirty="0" smtClean="0"/>
              <a:t>discuss </a:t>
            </a:r>
            <a:r>
              <a:rPr lang="en-US" dirty="0"/>
              <a:t>an example in </a:t>
            </a:r>
            <a:r>
              <a:rPr lang="en-US" dirty="0" smtClean="0"/>
              <a:t>“chapter” 9 </a:t>
            </a:r>
            <a:r>
              <a:rPr lang="en-US" dirty="0"/>
              <a:t>of this presentation</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64</a:t>
            </a:fld>
            <a:endParaRPr lang="da-DK"/>
          </a:p>
        </p:txBody>
      </p:sp>
    </p:spTree>
    <p:extLst>
      <p:ext uri="{BB962C8B-B14F-4D97-AF65-F5344CB8AC3E}">
        <p14:creationId xmlns:p14="http://schemas.microsoft.com/office/powerpoint/2010/main" val="125009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QUESTIONS </a:t>
            </a:r>
            <a:r>
              <a:rPr lang="da-DK" sz="4000" i="1" dirty="0" smtClean="0">
                <a:latin typeface="Garamond" panose="02020404030301010803" pitchFamily="18" charset="0"/>
              </a:rPr>
              <a:t>&amp;</a:t>
            </a:r>
            <a:r>
              <a:rPr lang="da-DK" sz="3200" dirty="0" smtClean="0">
                <a:latin typeface="Futura XBlk BT" panose="020B0903020204020204" pitchFamily="34" charset="0"/>
              </a:rPr>
              <a:t> (SOME) ANSWERS</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600200"/>
            <a:ext cx="8229600" cy="4709120"/>
          </a:xfrm>
        </p:spPr>
        <p:txBody>
          <a:bodyPr anchor="ctr">
            <a:normAutofit lnSpcReduction="10000"/>
          </a:bodyPr>
          <a:lstStyle/>
          <a:p>
            <a:pPr marL="342000" indent="-457200">
              <a:spcBef>
                <a:spcPts val="600"/>
              </a:spcBef>
              <a:buNone/>
            </a:pPr>
            <a:r>
              <a:rPr lang="en-US" dirty="0"/>
              <a:t>B</a:t>
            </a:r>
            <a:r>
              <a:rPr lang="en-US" dirty="0" smtClean="0"/>
              <a:t>elow</a:t>
            </a:r>
            <a:r>
              <a:rPr lang="en-US" dirty="0"/>
              <a:t>, I will </a:t>
            </a:r>
            <a:r>
              <a:rPr lang="en-US" b="1" dirty="0" smtClean="0"/>
              <a:t>declare</a:t>
            </a:r>
            <a:r>
              <a:rPr lang="en-US" dirty="0" smtClean="0"/>
              <a:t> information according to </a:t>
            </a:r>
            <a:r>
              <a:rPr lang="en-US" dirty="0" err="1" smtClean="0"/>
              <a:t>Faurholdt’s</a:t>
            </a:r>
            <a:r>
              <a:rPr lang="en-US" dirty="0" smtClean="0"/>
              <a:t> </a:t>
            </a:r>
            <a:r>
              <a:rPr lang="en-US" dirty="0"/>
              <a:t>three </a:t>
            </a:r>
            <a:r>
              <a:rPr lang="en-US" dirty="0" smtClean="0"/>
              <a:t>categories </a:t>
            </a:r>
            <a:r>
              <a:rPr lang="en-US" dirty="0"/>
              <a:t>of knowledge</a:t>
            </a:r>
            <a:r>
              <a:rPr lang="en-US" dirty="0" smtClean="0"/>
              <a:t>, and then</a:t>
            </a:r>
          </a:p>
          <a:p>
            <a:pPr marL="342000" indent="-457200">
              <a:spcBef>
                <a:spcPts val="600"/>
              </a:spcBef>
              <a:buNone/>
            </a:pPr>
            <a:r>
              <a:rPr lang="en-US" b="1" dirty="0" smtClean="0"/>
              <a:t>ask</a:t>
            </a:r>
            <a:r>
              <a:rPr lang="en-US" dirty="0" smtClean="0"/>
              <a:t> about proximate and ultimate causes (for human cognitive ability),</a:t>
            </a:r>
            <a:endParaRPr lang="en-US" dirty="0"/>
          </a:p>
          <a:p>
            <a:pPr marL="342000" indent="-457200">
              <a:spcBef>
                <a:spcPts val="600"/>
              </a:spcBef>
              <a:buNone/>
            </a:pPr>
            <a:r>
              <a:rPr lang="en-US" dirty="0"/>
              <a:t>as well as about </a:t>
            </a:r>
            <a:r>
              <a:rPr lang="en-US" dirty="0" smtClean="0"/>
              <a:t>the components, mechanisms, and genesis of living entities in general ―</a:t>
            </a:r>
            <a:endParaRPr lang="en-US" dirty="0"/>
          </a:p>
          <a:p>
            <a:pPr marL="342000" indent="-457200">
              <a:spcBef>
                <a:spcPts val="600"/>
              </a:spcBef>
              <a:buNone/>
            </a:pPr>
            <a:r>
              <a:rPr lang="en-US" dirty="0" smtClean="0"/>
              <a:t>and </a:t>
            </a:r>
            <a:r>
              <a:rPr lang="en-US" b="1" dirty="0" smtClean="0"/>
              <a:t>try to answer some</a:t>
            </a:r>
            <a:r>
              <a:rPr lang="en-US" dirty="0" smtClean="0"/>
              <a:t> (but certainly not all) of them.</a:t>
            </a:r>
          </a:p>
        </p:txBody>
      </p:sp>
      <p:sp>
        <p:nvSpPr>
          <p:cNvPr id="4" name="Pladsholder til diasnummer 3"/>
          <p:cNvSpPr>
            <a:spLocks noGrp="1"/>
          </p:cNvSpPr>
          <p:nvPr>
            <p:ph type="sldNum" sz="quarter" idx="12"/>
          </p:nvPr>
        </p:nvSpPr>
        <p:spPr/>
        <p:txBody>
          <a:bodyPr/>
          <a:lstStyle/>
          <a:p>
            <a:fld id="{81F0B4E5-BECD-454C-9372-AC309E3A521A}" type="slidenum">
              <a:rPr lang="da-DK">
                <a:solidFill>
                  <a:prstClr val="black">
                    <a:tint val="75000"/>
                  </a:prstClr>
                </a:solidFill>
              </a:rPr>
              <a:pPr/>
              <a:t>65</a:t>
            </a:fld>
            <a:endParaRPr lang="da-DK">
              <a:solidFill>
                <a:prstClr val="black">
                  <a:tint val="75000"/>
                </a:prstClr>
              </a:solidFill>
            </a:endParaRPr>
          </a:p>
        </p:txBody>
      </p:sp>
    </p:spTree>
    <p:extLst>
      <p:ext uri="{BB962C8B-B14F-4D97-AF65-F5344CB8AC3E}">
        <p14:creationId xmlns:p14="http://schemas.microsoft.com/office/powerpoint/2010/main" val="213371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Extra Black BT" panose="020B0903020204020204" pitchFamily="34" charset="0"/>
              </a:rPr>
              <a:t>TERMINOLOGY</a:t>
            </a:r>
            <a:endParaRPr lang="da-DK" sz="32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a:t>Throughout this presentation the word </a:t>
            </a:r>
            <a:r>
              <a:rPr lang="en-US" b="1" dirty="0" smtClean="0"/>
              <a:t>behavior</a:t>
            </a:r>
            <a:r>
              <a:rPr lang="en-US" dirty="0" smtClean="0"/>
              <a:t> </a:t>
            </a:r>
            <a:r>
              <a:rPr lang="en-US" dirty="0"/>
              <a:t>will refer to </a:t>
            </a:r>
            <a:r>
              <a:rPr lang="en-US" b="1" dirty="0"/>
              <a:t>anything</a:t>
            </a:r>
            <a:r>
              <a:rPr lang="en-US" dirty="0"/>
              <a:t> a living entity </a:t>
            </a:r>
          </a:p>
          <a:p>
            <a:pPr marL="342000" indent="0">
              <a:spcBef>
                <a:spcPts val="0"/>
              </a:spcBef>
              <a:buNone/>
            </a:pPr>
            <a:r>
              <a:rPr lang="en-US" dirty="0"/>
              <a:t>(such as a cell, an organ, or an organism) </a:t>
            </a:r>
            <a:endParaRPr lang="en-US" dirty="0" smtClean="0"/>
          </a:p>
          <a:p>
            <a:pPr marL="342000" indent="0">
              <a:spcBef>
                <a:spcPts val="0"/>
              </a:spcBef>
              <a:buNone/>
            </a:pPr>
            <a:r>
              <a:rPr lang="en-US" b="1" dirty="0" smtClean="0"/>
              <a:t>does</a:t>
            </a:r>
            <a:r>
              <a:rPr lang="en-US" dirty="0" smtClean="0"/>
              <a:t> </a:t>
            </a:r>
            <a:r>
              <a:rPr lang="en-US" dirty="0"/>
              <a:t>―</a:t>
            </a:r>
          </a:p>
          <a:p>
            <a:pPr marL="342000" indent="-457200">
              <a:spcBef>
                <a:spcPts val="600"/>
              </a:spcBef>
              <a:buNone/>
            </a:pPr>
            <a:r>
              <a:rPr lang="en-US" dirty="0"/>
              <a:t>including, for example, silent human thought and thinking</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66</a:t>
            </a:fld>
            <a:endParaRPr lang="da-DK"/>
          </a:p>
        </p:txBody>
      </p:sp>
    </p:spTree>
    <p:extLst>
      <p:ext uri="{BB962C8B-B14F-4D97-AF65-F5344CB8AC3E}">
        <p14:creationId xmlns:p14="http://schemas.microsoft.com/office/powerpoint/2010/main" val="401433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23528" y="1500174"/>
            <a:ext cx="8496248" cy="4714908"/>
          </a:xfrm>
        </p:spPr>
        <p:txBody>
          <a:bodyPr>
            <a:noAutofit/>
          </a:bodyPr>
          <a:lstStyle/>
          <a:p>
            <a:pPr>
              <a:spcBef>
                <a:spcPts val="1800"/>
              </a:spcBef>
            </a:pPr>
            <a:r>
              <a:rPr lang="en-US" sz="4000" dirty="0" smtClean="0">
                <a:solidFill>
                  <a:prstClr val="black"/>
                </a:solidFill>
                <a:latin typeface="Garamond" panose="02020404030301010803" pitchFamily="18" charset="0"/>
              </a:rPr>
              <a:t>Part I</a:t>
            </a:r>
            <a:r>
              <a:rPr lang="en-US" sz="800" dirty="0" smtClean="0">
                <a:solidFill>
                  <a:prstClr val="black"/>
                </a:solidFill>
                <a:latin typeface="Futura XBlk BT" pitchFamily="34" charset="0"/>
              </a:rPr>
              <a:t/>
            </a:r>
            <a:br>
              <a:rPr lang="en-US" sz="800" dirty="0" smtClean="0">
                <a:solidFill>
                  <a:prstClr val="black"/>
                </a:solidFill>
                <a:latin typeface="Futura XBlk BT" pitchFamily="34" charset="0"/>
              </a:rPr>
            </a:br>
            <a:r>
              <a:rPr lang="en-US" sz="800" dirty="0" smtClean="0">
                <a:solidFill>
                  <a:prstClr val="black"/>
                </a:solidFill>
                <a:latin typeface="Futura XBlk BT" pitchFamily="34" charset="0"/>
              </a:rPr>
              <a:t/>
            </a:r>
            <a:br>
              <a:rPr lang="en-US" sz="800" dirty="0" smtClean="0">
                <a:solidFill>
                  <a:prstClr val="black"/>
                </a:solidFill>
                <a:latin typeface="Futura XBlk BT" pitchFamily="34" charset="0"/>
              </a:rPr>
            </a:br>
            <a:r>
              <a:rPr lang="en-US" sz="4000" dirty="0" smtClean="0">
                <a:solidFill>
                  <a:prstClr val="black"/>
                </a:solidFill>
                <a:latin typeface="Garamond" panose="02020404030301010803" pitchFamily="18" charset="0"/>
              </a:rPr>
              <a:t>THE “HISTORY” </a:t>
            </a:r>
            <a:r>
              <a:rPr lang="en-US" sz="4000" dirty="0">
                <a:solidFill>
                  <a:prstClr val="black"/>
                </a:solidFill>
                <a:latin typeface="Garamond" panose="02020404030301010803" pitchFamily="18" charset="0"/>
              </a:rPr>
              <a:t>SPECIES</a:t>
            </a:r>
            <a:br>
              <a:rPr lang="en-US" sz="4000" dirty="0">
                <a:solidFill>
                  <a:prstClr val="black"/>
                </a:solidFill>
                <a:latin typeface="Garamond" panose="02020404030301010803" pitchFamily="18" charset="0"/>
              </a:rPr>
            </a:br>
            <a:r>
              <a:rPr lang="en-US" sz="4000" dirty="0" smtClean="0">
                <a:solidFill>
                  <a:prstClr val="black"/>
                </a:solidFill>
                <a:latin typeface="Garamond" panose="02020404030301010803" pitchFamily="18" charset="0"/>
              </a:rPr>
              <a:t>― and </a:t>
            </a:r>
            <a:r>
              <a:rPr lang="en-US" sz="4000" dirty="0">
                <a:solidFill>
                  <a:prstClr val="black"/>
                </a:solidFill>
                <a:latin typeface="Garamond" panose="02020404030301010803" pitchFamily="18" charset="0"/>
              </a:rPr>
              <a:t>its 16 billion cortical neurons</a:t>
            </a:r>
            <a:endParaRPr lang="en-US" sz="4000" i="1" dirty="0">
              <a:latin typeface="Garamond" pitchFamily="18" charset="0"/>
            </a:endParaRPr>
          </a:p>
        </p:txBody>
      </p:sp>
      <p:sp>
        <p:nvSpPr>
          <p:cNvPr id="5" name="Pladsholder til diasnummer 4"/>
          <p:cNvSpPr>
            <a:spLocks noGrp="1"/>
          </p:cNvSpPr>
          <p:nvPr>
            <p:ph type="sldNum" sz="quarter" idx="12"/>
          </p:nvPr>
        </p:nvSpPr>
        <p:spPr/>
        <p:txBody>
          <a:bodyPr/>
          <a:lstStyle/>
          <a:p>
            <a:fld id="{ACEB7656-9849-4073-9CB9-EAB462FBDF4D}" type="slidenum">
              <a:rPr lang="da-DK" smtClean="0">
                <a:solidFill>
                  <a:prstClr val="black">
                    <a:tint val="75000"/>
                  </a:prstClr>
                </a:solidFill>
              </a:rPr>
              <a:pPr/>
              <a:t>67</a:t>
            </a:fld>
            <a:endParaRPr lang="da-DK">
              <a:solidFill>
                <a:prstClr val="black">
                  <a:tint val="75000"/>
                </a:prstClr>
              </a:solidFill>
            </a:endParaRPr>
          </a:p>
        </p:txBody>
      </p:sp>
      <p:sp>
        <p:nvSpPr>
          <p:cNvPr id="7" name="Rectangle 1"/>
          <p:cNvSpPr>
            <a:spLocks noChangeArrowheads="1"/>
          </p:cNvSpPr>
          <p:nvPr/>
        </p:nvSpPr>
        <p:spPr bwMode="auto">
          <a:xfrm>
            <a:off x="6264000" y="252000"/>
            <a:ext cx="255577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en-US" sz="1400" dirty="0" smtClean="0">
                <a:solidFill>
                  <a:srgbClr val="FF0000"/>
                </a:solidFill>
                <a:latin typeface="Futura XBlk BT" pitchFamily="34" charset="0"/>
                <a:ea typeface="Calibri" pitchFamily="34" charset="0"/>
                <a:cs typeface="Helvetica"/>
              </a:rPr>
              <a:t>C</a:t>
            </a:r>
            <a:r>
              <a:rPr lang="en-US" sz="1400" dirty="0" smtClean="0">
                <a:solidFill>
                  <a:srgbClr val="FFC000"/>
                </a:solidFill>
                <a:latin typeface="Futura XBlk BT" pitchFamily="34" charset="0"/>
                <a:ea typeface="Calibri" pitchFamily="34" charset="0"/>
                <a:cs typeface="Helvetica"/>
              </a:rPr>
              <a:t>A</a:t>
            </a:r>
            <a:r>
              <a:rPr lang="en-US" sz="1400" dirty="0" smtClean="0">
                <a:solidFill>
                  <a:srgbClr val="800080"/>
                </a:solidFill>
                <a:latin typeface="Futura XBlk BT" pitchFamily="34" charset="0"/>
                <a:ea typeface="Calibri" pitchFamily="34" charset="0"/>
                <a:cs typeface="Helvetica"/>
              </a:rPr>
              <a:t>P</a:t>
            </a:r>
            <a:r>
              <a:rPr lang="en-US" sz="1400" dirty="0" smtClean="0">
                <a:solidFill>
                  <a:srgbClr val="0000CC"/>
                </a:solidFill>
                <a:latin typeface="Futura XBlk BT" pitchFamily="34" charset="0"/>
                <a:ea typeface="Calibri" pitchFamily="34" charset="0"/>
                <a:cs typeface="Helvetica"/>
              </a:rPr>
              <a:t>A</a:t>
            </a:r>
            <a:r>
              <a:rPr lang="en-US" sz="1400" dirty="0" smtClean="0">
                <a:solidFill>
                  <a:srgbClr val="FF00FF"/>
                </a:solidFill>
                <a:latin typeface="Futura XBlk BT" pitchFamily="34" charset="0"/>
                <a:ea typeface="Calibri" pitchFamily="34" charset="0"/>
                <a:cs typeface="Helvetica"/>
              </a:rPr>
              <a:t>B</a:t>
            </a:r>
            <a:r>
              <a:rPr lang="en-US" sz="1400" dirty="0" smtClean="0">
                <a:solidFill>
                  <a:srgbClr val="FF3300"/>
                </a:solidFill>
                <a:latin typeface="Futura XBlk BT" pitchFamily="34" charset="0"/>
                <a:ea typeface="Calibri" pitchFamily="34" charset="0"/>
                <a:cs typeface="Helvetica"/>
              </a:rPr>
              <a:t>I</a:t>
            </a:r>
            <a:r>
              <a:rPr lang="en-US" sz="1400" dirty="0" smtClean="0">
                <a:solidFill>
                  <a:srgbClr val="FFC000"/>
                </a:solidFill>
                <a:latin typeface="Futura XBlk BT" pitchFamily="34" charset="0"/>
                <a:ea typeface="Calibri" pitchFamily="34" charset="0"/>
                <a:cs typeface="Helvetica"/>
              </a:rPr>
              <a:t>L</a:t>
            </a:r>
            <a:r>
              <a:rPr lang="en-US" sz="1400" dirty="0" smtClean="0">
                <a:solidFill>
                  <a:srgbClr val="800080"/>
                </a:solidFill>
                <a:latin typeface="Futura XBlk BT" pitchFamily="34" charset="0"/>
                <a:ea typeface="Calibri" pitchFamily="34" charset="0"/>
                <a:cs typeface="Helvetica"/>
              </a:rPr>
              <a:t>I</a:t>
            </a:r>
            <a:r>
              <a:rPr lang="en-US" sz="1400" dirty="0" smtClean="0">
                <a:solidFill>
                  <a:srgbClr val="0000CC"/>
                </a:solidFill>
                <a:latin typeface="Futura XBlk BT" pitchFamily="34" charset="0"/>
                <a:ea typeface="Calibri" pitchFamily="34" charset="0"/>
                <a:cs typeface="Helvetica"/>
              </a:rPr>
              <a:t>T</a:t>
            </a:r>
            <a:r>
              <a:rPr lang="en-US" sz="1400" dirty="0" smtClean="0">
                <a:solidFill>
                  <a:srgbClr val="FF33CC"/>
                </a:solidFill>
                <a:latin typeface="Futura XBlk BT" pitchFamily="34" charset="0"/>
                <a:ea typeface="Calibri" pitchFamily="34" charset="0"/>
                <a:cs typeface="Helvetica"/>
              </a:rPr>
              <a:t>Y</a:t>
            </a:r>
            <a:r>
              <a:rPr lang="en-US" sz="1400" dirty="0" smtClean="0">
                <a:solidFill>
                  <a:srgbClr val="FF33CC"/>
                </a:solidFill>
              </a:rPr>
              <a:t> </a:t>
            </a:r>
            <a:endParaRPr lang="en-US" sz="1400" i="1" dirty="0" smtClean="0">
              <a:solidFill>
                <a:srgbClr val="000000"/>
              </a:solidFill>
              <a:latin typeface="Garamond" pitchFamily="18" charset="0"/>
              <a:ea typeface="Times New Roman" pitchFamily="18" charset="0"/>
              <a:cs typeface="Gill Sans MT" pitchFamily="34" charset="0"/>
            </a:endParaRPr>
          </a:p>
          <a:p>
            <a:pPr algn="r" eaLnBrk="0" fontAlgn="base" hangingPunct="0">
              <a:spcBef>
                <a:spcPct val="0"/>
              </a:spcBef>
              <a:spcAft>
                <a:spcPct val="0"/>
              </a:spcAft>
            </a:pPr>
            <a:r>
              <a:rPr lang="en-US" sz="1400" i="1" dirty="0" smtClean="0">
                <a:solidFill>
                  <a:srgbClr val="000000"/>
                </a:solidFill>
                <a:latin typeface="Garamond" pitchFamily="18" charset="0"/>
                <a:ea typeface="Times New Roman" pitchFamily="18" charset="0"/>
                <a:cs typeface="Gill Sans MT" pitchFamily="34" charset="0"/>
              </a:rPr>
              <a:t>Enabling good work</a:t>
            </a:r>
            <a:endParaRPr lang="da-DK" sz="1400" dirty="0" smtClean="0">
              <a:solidFill>
                <a:prstClr val="black"/>
              </a:solidFill>
              <a:latin typeface="Arial" pitchFamily="34" charset="0"/>
            </a:endParaRPr>
          </a:p>
        </p:txBody>
      </p:sp>
    </p:spTree>
    <p:extLst>
      <p:ext uri="{BB962C8B-B14F-4D97-AF65-F5344CB8AC3E}">
        <p14:creationId xmlns:p14="http://schemas.microsoft.com/office/powerpoint/2010/main" val="238501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39552" y="1500174"/>
            <a:ext cx="8136904" cy="4714908"/>
          </a:xfrm>
        </p:spPr>
        <p:txBody>
          <a:bodyPr>
            <a:noAutofit/>
          </a:bodyPr>
          <a:lstStyle/>
          <a:p>
            <a:pPr>
              <a:spcBef>
                <a:spcPts val="1800"/>
              </a:spcBef>
            </a:pPr>
            <a:r>
              <a:rPr lang="en-US" sz="4000" dirty="0" smtClean="0">
                <a:solidFill>
                  <a:prstClr val="black"/>
                </a:solidFill>
                <a:latin typeface="Futura XBlk BT" pitchFamily="34" charset="0"/>
              </a:rPr>
              <a:t>4</a:t>
            </a:r>
            <a:r>
              <a:rPr lang="en-US" sz="800" dirty="0" smtClean="0">
                <a:solidFill>
                  <a:prstClr val="black"/>
                </a:solidFill>
                <a:latin typeface="Futura XBlk BT" pitchFamily="34" charset="0"/>
              </a:rPr>
              <a:t/>
            </a:r>
            <a:br>
              <a:rPr lang="en-US" sz="800" dirty="0" smtClean="0">
                <a:solidFill>
                  <a:prstClr val="black"/>
                </a:solidFill>
                <a:latin typeface="Futura XBlk BT" pitchFamily="34" charset="0"/>
              </a:rPr>
            </a:br>
            <a:r>
              <a:rPr lang="en-US" sz="800" dirty="0" smtClean="0">
                <a:solidFill>
                  <a:prstClr val="black"/>
                </a:solidFill>
                <a:latin typeface="Futura XBlk BT" pitchFamily="34" charset="0"/>
              </a:rPr>
              <a:t/>
            </a:r>
            <a:br>
              <a:rPr lang="en-US" sz="800" dirty="0" smtClean="0">
                <a:solidFill>
                  <a:prstClr val="black"/>
                </a:solidFill>
                <a:latin typeface="Futura XBlk BT" pitchFamily="34" charset="0"/>
              </a:rPr>
            </a:br>
            <a:r>
              <a:rPr lang="en-US" sz="4000" dirty="0" smtClean="0">
                <a:solidFill>
                  <a:prstClr val="black"/>
                </a:solidFill>
                <a:latin typeface="Futura XBlk BT" pitchFamily="34" charset="0"/>
              </a:rPr>
              <a:t>CHIMPS</a:t>
            </a:r>
            <a:r>
              <a:rPr lang="en-US" sz="3200" dirty="0" smtClean="0">
                <a:solidFill>
                  <a:prstClr val="black"/>
                </a:solidFill>
                <a:latin typeface="Futura XBlk BT" pitchFamily="34" charset="0"/>
              </a:rPr>
              <a:t> </a:t>
            </a:r>
            <a:r>
              <a:rPr lang="en-US" sz="4800" i="1" dirty="0" smtClean="0">
                <a:solidFill>
                  <a:prstClr val="black"/>
                </a:solidFill>
                <a:latin typeface="Garamond" panose="02020404030301010803" pitchFamily="18" charset="0"/>
              </a:rPr>
              <a:t>&amp;</a:t>
            </a:r>
            <a:r>
              <a:rPr lang="en-US" sz="3200" dirty="0" smtClean="0">
                <a:solidFill>
                  <a:prstClr val="black"/>
                </a:solidFill>
                <a:latin typeface="Futura XBlk BT" pitchFamily="34" charset="0"/>
              </a:rPr>
              <a:t> </a:t>
            </a:r>
            <a:r>
              <a:rPr lang="en-US" sz="4000" dirty="0" smtClean="0">
                <a:solidFill>
                  <a:prstClr val="black"/>
                </a:solidFill>
                <a:latin typeface="Futura XBlk BT" pitchFamily="34" charset="0"/>
              </a:rPr>
              <a:t>HUMANS</a:t>
            </a:r>
            <a:r>
              <a:rPr lang="en-US" sz="3200" dirty="0" smtClean="0">
                <a:solidFill>
                  <a:prstClr val="black"/>
                </a:solidFill>
                <a:latin typeface="Futura XBlk BT" pitchFamily="34" charset="0"/>
              </a:rPr>
              <a:t/>
            </a:r>
            <a:br>
              <a:rPr lang="en-US" sz="3200" dirty="0" smtClean="0">
                <a:solidFill>
                  <a:prstClr val="black"/>
                </a:solidFill>
                <a:latin typeface="Futura XBlk BT" pitchFamily="34" charset="0"/>
              </a:rPr>
            </a:br>
            <a:r>
              <a:rPr lang="en-US" sz="4000" i="1" dirty="0" smtClean="0">
                <a:solidFill>
                  <a:prstClr val="black"/>
                </a:solidFill>
                <a:latin typeface="Garamond" panose="02020404030301010803" pitchFamily="18" charset="0"/>
              </a:rPr>
              <a:t>Similarities</a:t>
            </a:r>
            <a:r>
              <a:rPr lang="en-US" sz="4000" dirty="0" smtClean="0">
                <a:solidFill>
                  <a:prstClr val="black"/>
                </a:solidFill>
                <a:latin typeface="Garamond" panose="02020404030301010803" pitchFamily="18" charset="0"/>
              </a:rPr>
              <a:t> </a:t>
            </a:r>
            <a:r>
              <a:rPr lang="en-US" sz="4000" i="1" dirty="0" smtClean="0">
                <a:solidFill>
                  <a:prstClr val="black"/>
                </a:solidFill>
                <a:latin typeface="Garamond" panose="02020404030301010803" pitchFamily="18" charset="0"/>
              </a:rPr>
              <a:t>&amp;</a:t>
            </a:r>
            <a:r>
              <a:rPr lang="en-US" sz="4000" dirty="0" smtClean="0">
                <a:solidFill>
                  <a:prstClr val="black"/>
                </a:solidFill>
                <a:latin typeface="Garamond" panose="02020404030301010803" pitchFamily="18" charset="0"/>
              </a:rPr>
              <a:t> </a:t>
            </a:r>
            <a:r>
              <a:rPr lang="en-US" sz="4000" i="1" dirty="0" smtClean="0">
                <a:solidFill>
                  <a:prstClr val="black"/>
                </a:solidFill>
                <a:latin typeface="Garamond" panose="02020404030301010803" pitchFamily="18" charset="0"/>
              </a:rPr>
              <a:t>differences</a:t>
            </a:r>
            <a:endParaRPr lang="en-US" sz="4000" i="1" dirty="0">
              <a:solidFill>
                <a:prstClr val="black"/>
              </a:solidFill>
              <a:latin typeface="Garamond" panose="02020404030301010803" pitchFamily="18" charset="0"/>
            </a:endParaRPr>
          </a:p>
        </p:txBody>
      </p:sp>
      <p:sp>
        <p:nvSpPr>
          <p:cNvPr id="5" name="Pladsholder til diasnummer 4"/>
          <p:cNvSpPr>
            <a:spLocks noGrp="1"/>
          </p:cNvSpPr>
          <p:nvPr>
            <p:ph type="sldNum" sz="quarter" idx="12"/>
          </p:nvPr>
        </p:nvSpPr>
        <p:spPr/>
        <p:txBody>
          <a:bodyPr/>
          <a:lstStyle/>
          <a:p>
            <a:fld id="{ACEB7656-9849-4073-9CB9-EAB462FBDF4D}" type="slidenum">
              <a:rPr lang="da-DK" smtClean="0">
                <a:solidFill>
                  <a:prstClr val="black">
                    <a:tint val="75000"/>
                  </a:prstClr>
                </a:solidFill>
              </a:rPr>
              <a:pPr/>
              <a:t>68</a:t>
            </a:fld>
            <a:endParaRPr lang="da-DK">
              <a:solidFill>
                <a:prstClr val="black">
                  <a:tint val="75000"/>
                </a:prstClr>
              </a:solidFill>
            </a:endParaRPr>
          </a:p>
        </p:txBody>
      </p:sp>
      <p:sp>
        <p:nvSpPr>
          <p:cNvPr id="7" name="Rectangle 1"/>
          <p:cNvSpPr>
            <a:spLocks noChangeArrowheads="1"/>
          </p:cNvSpPr>
          <p:nvPr/>
        </p:nvSpPr>
        <p:spPr bwMode="auto">
          <a:xfrm>
            <a:off x="6264000" y="252000"/>
            <a:ext cx="255577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en-US" sz="1400" dirty="0" smtClean="0">
                <a:solidFill>
                  <a:srgbClr val="FF0000"/>
                </a:solidFill>
                <a:latin typeface="Futura XBlk BT" pitchFamily="34" charset="0"/>
                <a:ea typeface="Calibri" pitchFamily="34" charset="0"/>
                <a:cs typeface="Helvetica"/>
              </a:rPr>
              <a:t>C</a:t>
            </a:r>
            <a:r>
              <a:rPr lang="en-US" sz="1400" dirty="0" smtClean="0">
                <a:solidFill>
                  <a:srgbClr val="FFC000"/>
                </a:solidFill>
                <a:latin typeface="Futura XBlk BT" pitchFamily="34" charset="0"/>
                <a:ea typeface="Calibri" pitchFamily="34" charset="0"/>
                <a:cs typeface="Helvetica"/>
              </a:rPr>
              <a:t>A</a:t>
            </a:r>
            <a:r>
              <a:rPr lang="en-US" sz="1400" dirty="0" smtClean="0">
                <a:solidFill>
                  <a:srgbClr val="800080"/>
                </a:solidFill>
                <a:latin typeface="Futura XBlk BT" pitchFamily="34" charset="0"/>
                <a:ea typeface="Calibri" pitchFamily="34" charset="0"/>
                <a:cs typeface="Helvetica"/>
              </a:rPr>
              <a:t>P</a:t>
            </a:r>
            <a:r>
              <a:rPr lang="en-US" sz="1400" dirty="0" smtClean="0">
                <a:solidFill>
                  <a:srgbClr val="0000CC"/>
                </a:solidFill>
                <a:latin typeface="Futura XBlk BT" pitchFamily="34" charset="0"/>
                <a:ea typeface="Calibri" pitchFamily="34" charset="0"/>
                <a:cs typeface="Helvetica"/>
              </a:rPr>
              <a:t>A</a:t>
            </a:r>
            <a:r>
              <a:rPr lang="en-US" sz="1400" dirty="0" smtClean="0">
                <a:solidFill>
                  <a:srgbClr val="FF00FF"/>
                </a:solidFill>
                <a:latin typeface="Futura XBlk BT" pitchFamily="34" charset="0"/>
                <a:ea typeface="Calibri" pitchFamily="34" charset="0"/>
                <a:cs typeface="Helvetica"/>
              </a:rPr>
              <a:t>B</a:t>
            </a:r>
            <a:r>
              <a:rPr lang="en-US" sz="1400" dirty="0" smtClean="0">
                <a:solidFill>
                  <a:srgbClr val="FF3300"/>
                </a:solidFill>
                <a:latin typeface="Futura XBlk BT" pitchFamily="34" charset="0"/>
                <a:ea typeface="Calibri" pitchFamily="34" charset="0"/>
                <a:cs typeface="Helvetica"/>
              </a:rPr>
              <a:t>I</a:t>
            </a:r>
            <a:r>
              <a:rPr lang="en-US" sz="1400" dirty="0" smtClean="0">
                <a:solidFill>
                  <a:srgbClr val="FFC000"/>
                </a:solidFill>
                <a:latin typeface="Futura XBlk BT" pitchFamily="34" charset="0"/>
                <a:ea typeface="Calibri" pitchFamily="34" charset="0"/>
                <a:cs typeface="Helvetica"/>
              </a:rPr>
              <a:t>L</a:t>
            </a:r>
            <a:r>
              <a:rPr lang="en-US" sz="1400" dirty="0" smtClean="0">
                <a:solidFill>
                  <a:srgbClr val="800080"/>
                </a:solidFill>
                <a:latin typeface="Futura XBlk BT" pitchFamily="34" charset="0"/>
                <a:ea typeface="Calibri" pitchFamily="34" charset="0"/>
                <a:cs typeface="Helvetica"/>
              </a:rPr>
              <a:t>I</a:t>
            </a:r>
            <a:r>
              <a:rPr lang="en-US" sz="1400" dirty="0" smtClean="0">
                <a:solidFill>
                  <a:srgbClr val="0000CC"/>
                </a:solidFill>
                <a:latin typeface="Futura XBlk BT" pitchFamily="34" charset="0"/>
                <a:ea typeface="Calibri" pitchFamily="34" charset="0"/>
                <a:cs typeface="Helvetica"/>
              </a:rPr>
              <a:t>T</a:t>
            </a:r>
            <a:r>
              <a:rPr lang="en-US" sz="1400" dirty="0" smtClean="0">
                <a:solidFill>
                  <a:srgbClr val="FF33CC"/>
                </a:solidFill>
                <a:latin typeface="Futura XBlk BT" pitchFamily="34" charset="0"/>
                <a:ea typeface="Calibri" pitchFamily="34" charset="0"/>
                <a:cs typeface="Helvetica"/>
              </a:rPr>
              <a:t>Y</a:t>
            </a:r>
            <a:r>
              <a:rPr lang="en-US" sz="1400" dirty="0" smtClean="0">
                <a:solidFill>
                  <a:srgbClr val="FF33CC"/>
                </a:solidFill>
              </a:rPr>
              <a:t> </a:t>
            </a:r>
            <a:endParaRPr lang="en-US" sz="1400" i="1" dirty="0" smtClean="0">
              <a:solidFill>
                <a:srgbClr val="000000"/>
              </a:solidFill>
              <a:latin typeface="Garamond" pitchFamily="18" charset="0"/>
              <a:ea typeface="Times New Roman" pitchFamily="18" charset="0"/>
              <a:cs typeface="Gill Sans MT" pitchFamily="34" charset="0"/>
            </a:endParaRPr>
          </a:p>
          <a:p>
            <a:pPr algn="r" eaLnBrk="0" fontAlgn="base" hangingPunct="0">
              <a:spcBef>
                <a:spcPct val="0"/>
              </a:spcBef>
              <a:spcAft>
                <a:spcPct val="0"/>
              </a:spcAft>
            </a:pPr>
            <a:r>
              <a:rPr lang="en-US" sz="1400" i="1" dirty="0" smtClean="0">
                <a:solidFill>
                  <a:srgbClr val="000000"/>
                </a:solidFill>
                <a:latin typeface="Garamond" pitchFamily="18" charset="0"/>
                <a:ea typeface="Times New Roman" pitchFamily="18" charset="0"/>
                <a:cs typeface="Gill Sans MT" pitchFamily="34" charset="0"/>
              </a:rPr>
              <a:t>Enabling good work</a:t>
            </a:r>
            <a:endParaRPr lang="da-DK" sz="1400" dirty="0" smtClean="0">
              <a:solidFill>
                <a:prstClr val="black"/>
              </a:solidFill>
              <a:latin typeface="Arial" pitchFamily="34" charset="0"/>
            </a:endParaRPr>
          </a:p>
        </p:txBody>
      </p:sp>
    </p:spTree>
    <p:extLst>
      <p:ext uri="{BB962C8B-B14F-4D97-AF65-F5344CB8AC3E}">
        <p14:creationId xmlns:p14="http://schemas.microsoft.com/office/powerpoint/2010/main" val="56525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CHIMPANZEE CULTURAL DIFFERENCES (1)</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600200"/>
            <a:ext cx="8229600" cy="4709120"/>
          </a:xfrm>
        </p:spPr>
        <p:txBody>
          <a:bodyPr anchor="ctr">
            <a:normAutofit/>
          </a:bodyPr>
          <a:lstStyle/>
          <a:p>
            <a:pPr marL="342000" indent="-457200">
              <a:spcBef>
                <a:spcPts val="600"/>
              </a:spcBef>
              <a:buNone/>
            </a:pPr>
            <a:r>
              <a:rPr lang="en-US" dirty="0"/>
              <a:t>I</a:t>
            </a:r>
            <a:r>
              <a:rPr lang="en-US" dirty="0" smtClean="0"/>
              <a:t>n nature and human social organization alike, many boundaries are “fuzzy.”</a:t>
            </a:r>
          </a:p>
          <a:p>
            <a:pPr marL="342000" indent="-457200">
              <a:spcBef>
                <a:spcPts val="600"/>
              </a:spcBef>
              <a:buNone/>
            </a:pPr>
            <a:r>
              <a:rPr lang="en-US" dirty="0" smtClean="0"/>
              <a:t>For example, primatologists have listed several </a:t>
            </a:r>
            <a:r>
              <a:rPr lang="en-US" b="1" dirty="0" smtClean="0"/>
              <a:t>differences</a:t>
            </a:r>
            <a:r>
              <a:rPr lang="en-US" dirty="0" smtClean="0"/>
              <a:t> between </a:t>
            </a:r>
            <a:r>
              <a:rPr lang="en-US" b="1" dirty="0" smtClean="0"/>
              <a:t>cultural practices</a:t>
            </a:r>
            <a:r>
              <a:rPr lang="en-US" dirty="0" smtClean="0"/>
              <a:t> of various </a:t>
            </a:r>
            <a:r>
              <a:rPr lang="en-US" b="1" dirty="0" smtClean="0"/>
              <a:t>chimpanzee communities</a:t>
            </a:r>
            <a:r>
              <a:rPr lang="en-US" dirty="0" smtClean="0"/>
              <a:t> </a:t>
            </a:r>
          </a:p>
          <a:p>
            <a:pPr marL="342000" indent="-457200">
              <a:spcBef>
                <a:spcPts val="600"/>
              </a:spcBef>
              <a:buNone/>
            </a:pPr>
            <a:r>
              <a:rPr lang="en-US" dirty="0" smtClean="0"/>
              <a:t>that appear quite similar to the kind of differences we can observe among diverging cultures created by our own species. </a:t>
            </a:r>
          </a:p>
        </p:txBody>
      </p:sp>
      <p:sp>
        <p:nvSpPr>
          <p:cNvPr id="4" name="Pladsholder til diasnummer 3"/>
          <p:cNvSpPr>
            <a:spLocks noGrp="1"/>
          </p:cNvSpPr>
          <p:nvPr>
            <p:ph type="sldNum" sz="quarter" idx="12"/>
          </p:nvPr>
        </p:nvSpPr>
        <p:spPr/>
        <p:txBody>
          <a:bodyPr/>
          <a:lstStyle/>
          <a:p>
            <a:fld id="{8E15ED7A-7D97-43EF-A7D1-975E9F0ACDAC}" type="slidenum">
              <a:rPr lang="da-DK" smtClean="0"/>
              <a:t>69</a:t>
            </a:fld>
            <a:endParaRPr lang="da-DK"/>
          </a:p>
        </p:txBody>
      </p:sp>
    </p:spTree>
    <p:extLst>
      <p:ext uri="{BB962C8B-B14F-4D97-AF65-F5344CB8AC3E}">
        <p14:creationId xmlns:p14="http://schemas.microsoft.com/office/powerpoint/2010/main" val="373362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smtClean="0">
                <a:latin typeface="Futura XBlk BT" panose="020B0903020204020204" pitchFamily="34" charset="0"/>
              </a:rPr>
              <a:t>OVERVIEW</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539552" y="1600200"/>
            <a:ext cx="8136904" cy="4525963"/>
          </a:xfrm>
        </p:spPr>
        <p:txBody>
          <a:bodyPr anchor="ctr">
            <a:normAutofit/>
          </a:bodyPr>
          <a:lstStyle/>
          <a:p>
            <a:pPr marL="514350" lvl="0" indent="-514350">
              <a:buFont typeface="+mj-lt"/>
              <a:buAutoNum type="arabicPeriod" startAt="12"/>
            </a:pPr>
            <a:r>
              <a:rPr lang="en-US" dirty="0">
                <a:solidFill>
                  <a:prstClr val="black"/>
                </a:solidFill>
              </a:rPr>
              <a:t>Geoffrey Miller’s year 2000 digression: Some human cognitive abilities must be the result of a sexual </a:t>
            </a:r>
            <a:r>
              <a:rPr lang="en-US" dirty="0" smtClean="0">
                <a:solidFill>
                  <a:prstClr val="black"/>
                </a:solidFill>
              </a:rPr>
              <a:t>selection</a:t>
            </a:r>
            <a:endParaRPr lang="en-US" dirty="0" smtClean="0"/>
          </a:p>
          <a:p>
            <a:pPr marL="514350" indent="-514350">
              <a:spcBef>
                <a:spcPts val="1200"/>
              </a:spcBef>
              <a:buFont typeface="+mj-lt"/>
              <a:buAutoNum type="arabicPeriod" startAt="12"/>
            </a:pPr>
            <a:r>
              <a:rPr lang="en-US" dirty="0" smtClean="0"/>
              <a:t>Coda: The “ultimate” mechanism that drove the cognitive evolution of the </a:t>
            </a:r>
            <a:r>
              <a:rPr lang="en-US" i="1" dirty="0" smtClean="0"/>
              <a:t>Genus homo</a:t>
            </a:r>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7</a:t>
            </a:fld>
            <a:endParaRPr lang="da-DK">
              <a:solidFill>
                <a:prstClr val="black">
                  <a:tint val="75000"/>
                </a:prstClr>
              </a:solidFill>
            </a:endParaRPr>
          </a:p>
        </p:txBody>
      </p:sp>
    </p:spTree>
    <p:extLst>
      <p:ext uri="{BB962C8B-B14F-4D97-AF65-F5344CB8AC3E}">
        <p14:creationId xmlns:p14="http://schemas.microsoft.com/office/powerpoint/2010/main" val="193892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t>70</a:t>
            </a:fld>
            <a:endParaRPr lang="da-DK"/>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80" y="1052736"/>
            <a:ext cx="7596844" cy="5064563"/>
          </a:xfrm>
          <a:prstGeom prst="rect">
            <a:avLst/>
          </a:prstGeom>
        </p:spPr>
      </p:pic>
    </p:spTree>
    <p:extLst>
      <p:ext uri="{BB962C8B-B14F-4D97-AF65-F5344CB8AC3E}">
        <p14:creationId xmlns:p14="http://schemas.microsoft.com/office/powerpoint/2010/main" val="38083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CHIMPANZEE CULTURAL DIFFERENCES (1): TOOLS</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600200"/>
            <a:ext cx="8229600" cy="4709120"/>
          </a:xfrm>
        </p:spPr>
        <p:txBody>
          <a:bodyPr anchor="ctr">
            <a:normAutofit/>
          </a:bodyPr>
          <a:lstStyle/>
          <a:p>
            <a:pPr marL="342000" indent="-457200">
              <a:spcBef>
                <a:spcPts val="600"/>
              </a:spcBef>
              <a:buNone/>
            </a:pPr>
            <a:r>
              <a:rPr lang="en-US" dirty="0" smtClean="0"/>
              <a:t>Here are three examples:</a:t>
            </a:r>
          </a:p>
          <a:p>
            <a:pPr marL="514350" indent="-514350">
              <a:spcBef>
                <a:spcPts val="600"/>
              </a:spcBef>
              <a:buFont typeface="+mj-lt"/>
              <a:buAutoNum type="arabicPeriod"/>
            </a:pPr>
            <a:r>
              <a:rPr lang="en-US" dirty="0"/>
              <a:t>S</a:t>
            </a:r>
            <a:r>
              <a:rPr lang="en-US" dirty="0" smtClean="0"/>
              <a:t>ome chimpanzee groups use </a:t>
            </a:r>
            <a:r>
              <a:rPr lang="en-US" b="1" dirty="0" smtClean="0"/>
              <a:t>sticks,</a:t>
            </a:r>
            <a:r>
              <a:rPr lang="en-US" dirty="0" smtClean="0"/>
              <a:t> while others prefer </a:t>
            </a:r>
            <a:r>
              <a:rPr lang="en-US" b="1" dirty="0" smtClean="0"/>
              <a:t>sponges</a:t>
            </a:r>
            <a:r>
              <a:rPr lang="en-US" dirty="0" smtClean="0"/>
              <a:t> (made from chewed leaves) when extracting honey from the log hives of bees,</a:t>
            </a:r>
          </a:p>
        </p:txBody>
      </p:sp>
      <p:sp>
        <p:nvSpPr>
          <p:cNvPr id="4" name="Pladsholder til diasnummer 3"/>
          <p:cNvSpPr>
            <a:spLocks noGrp="1"/>
          </p:cNvSpPr>
          <p:nvPr>
            <p:ph type="sldNum" sz="quarter" idx="12"/>
          </p:nvPr>
        </p:nvSpPr>
        <p:spPr/>
        <p:txBody>
          <a:bodyPr/>
          <a:lstStyle/>
          <a:p>
            <a:fld id="{8E15ED7A-7D97-43EF-A7D1-975E9F0ACDAC}" type="slidenum">
              <a:rPr lang="da-DK" smtClean="0"/>
              <a:t>71</a:t>
            </a:fld>
            <a:endParaRPr lang="da-DK"/>
          </a:p>
        </p:txBody>
      </p:sp>
    </p:spTree>
    <p:extLst>
      <p:ext uri="{BB962C8B-B14F-4D97-AF65-F5344CB8AC3E}">
        <p14:creationId xmlns:p14="http://schemas.microsoft.com/office/powerpoint/2010/main" val="294951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t>72</a:t>
            </a:fld>
            <a:endParaRPr lang="da-DK"/>
          </a:p>
        </p:txBody>
      </p:sp>
      <p:pic>
        <p:nvPicPr>
          <p:cNvPr id="4" name="Bille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123" y="642378"/>
            <a:ext cx="4393118" cy="5666942"/>
          </a:xfrm>
          <a:prstGeom prst="rect">
            <a:avLst/>
          </a:prstGeom>
        </p:spPr>
      </p:pic>
    </p:spTree>
    <p:extLst>
      <p:ext uri="{BB962C8B-B14F-4D97-AF65-F5344CB8AC3E}">
        <p14:creationId xmlns:p14="http://schemas.microsoft.com/office/powerpoint/2010/main" val="376179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CHIMPANZEE CULTURAL DIFFERENCES (2): MISS MANNERS</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600200"/>
            <a:ext cx="8229600" cy="4709120"/>
          </a:xfrm>
        </p:spPr>
        <p:txBody>
          <a:bodyPr anchor="ctr">
            <a:normAutofit/>
          </a:bodyPr>
          <a:lstStyle/>
          <a:p>
            <a:pPr marL="514350" lvl="0" indent="-514350">
              <a:buFont typeface="+mj-lt"/>
              <a:buAutoNum type="arabicPeriod" startAt="2"/>
            </a:pPr>
            <a:r>
              <a:rPr lang="en-US" dirty="0" smtClean="0">
                <a:solidFill>
                  <a:prstClr val="black"/>
                </a:solidFill>
              </a:rPr>
              <a:t>the </a:t>
            </a:r>
            <a:r>
              <a:rPr lang="en-US" b="1" dirty="0">
                <a:solidFill>
                  <a:prstClr val="black"/>
                </a:solidFill>
              </a:rPr>
              <a:t>manners and customs</a:t>
            </a:r>
            <a:r>
              <a:rPr lang="en-US" dirty="0">
                <a:solidFill>
                  <a:prstClr val="black"/>
                </a:solidFill>
              </a:rPr>
              <a:t> that appear to be considered </a:t>
            </a:r>
            <a:r>
              <a:rPr lang="en-US" b="1" dirty="0">
                <a:solidFill>
                  <a:prstClr val="black"/>
                </a:solidFill>
              </a:rPr>
              <a:t>socially appropriate,</a:t>
            </a:r>
            <a:r>
              <a:rPr lang="en-US" dirty="0">
                <a:solidFill>
                  <a:prstClr val="black"/>
                </a:solidFill>
              </a:rPr>
              <a:t> e.g. during grooming, can also be quite </a:t>
            </a:r>
            <a:r>
              <a:rPr lang="en-US" dirty="0" smtClean="0">
                <a:solidFill>
                  <a:prstClr val="black"/>
                </a:solidFill>
              </a:rPr>
              <a:t>different,</a:t>
            </a:r>
            <a:endParaRPr lang="en-US" dirty="0">
              <a:solidFill>
                <a:prstClr val="black"/>
              </a:solidFill>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t>73</a:t>
            </a:fld>
            <a:endParaRPr lang="da-DK"/>
          </a:p>
        </p:txBody>
      </p:sp>
    </p:spTree>
    <p:extLst>
      <p:ext uri="{BB962C8B-B14F-4D97-AF65-F5344CB8AC3E}">
        <p14:creationId xmlns:p14="http://schemas.microsoft.com/office/powerpoint/2010/main" val="94633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t>74</a:t>
            </a:fld>
            <a:endParaRPr lang="da-DK"/>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402" y="764704"/>
            <a:ext cx="7700704" cy="5381819"/>
          </a:xfrm>
          <a:prstGeom prst="rect">
            <a:avLst/>
          </a:prstGeom>
        </p:spPr>
      </p:pic>
    </p:spTree>
    <p:extLst>
      <p:ext uri="{BB962C8B-B14F-4D97-AF65-F5344CB8AC3E}">
        <p14:creationId xmlns:p14="http://schemas.microsoft.com/office/powerpoint/2010/main" val="394436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a:solidFill>
                  <a:prstClr val="black"/>
                </a:solidFill>
                <a:latin typeface="Futura XBlk BT" panose="020B0903020204020204" pitchFamily="34" charset="0"/>
              </a:rPr>
              <a:t>CHIMPANZEE CULTURAL DIFFERENCES </a:t>
            </a:r>
            <a:r>
              <a:rPr lang="da-DK" sz="3200" dirty="0" smtClean="0">
                <a:solidFill>
                  <a:prstClr val="black"/>
                </a:solidFill>
                <a:latin typeface="Futura XBlk BT" panose="020B0903020204020204" pitchFamily="34" charset="0"/>
              </a:rPr>
              <a:t>(3): DIALECTS</a:t>
            </a:r>
            <a:endParaRPr lang="da-DK" dirty="0"/>
          </a:p>
        </p:txBody>
      </p:sp>
      <p:sp>
        <p:nvSpPr>
          <p:cNvPr id="3" name="Pladsholder til indhold 2"/>
          <p:cNvSpPr>
            <a:spLocks noGrp="1"/>
          </p:cNvSpPr>
          <p:nvPr>
            <p:ph idx="1"/>
          </p:nvPr>
        </p:nvSpPr>
        <p:spPr/>
        <p:txBody>
          <a:bodyPr anchor="ctr">
            <a:normAutofit/>
          </a:bodyPr>
          <a:lstStyle/>
          <a:p>
            <a:pPr marL="0" indent="0">
              <a:buNone/>
            </a:pPr>
            <a:r>
              <a:rPr lang="en-US" dirty="0" smtClean="0"/>
              <a:t>… and</a:t>
            </a:r>
          </a:p>
          <a:p>
            <a:pPr marL="514350" indent="-514350">
              <a:buFont typeface="+mj-lt"/>
              <a:buAutoNum type="arabicPeriod" startAt="3"/>
            </a:pPr>
            <a:r>
              <a:rPr lang="en-US" dirty="0" smtClean="0"/>
              <a:t>different groups speak distinctly different </a:t>
            </a:r>
            <a:r>
              <a:rPr lang="en-US" b="1" dirty="0" smtClean="0"/>
              <a:t>dialects</a:t>
            </a:r>
            <a:r>
              <a:rPr lang="en-US" dirty="0" smtClean="0"/>
              <a:t> when </a:t>
            </a:r>
            <a:r>
              <a:rPr lang="en-US" b="1" dirty="0" smtClean="0"/>
              <a:t>pant-hooding</a:t>
            </a:r>
            <a:r>
              <a:rPr lang="en-US" dirty="0" smtClean="0"/>
              <a:t> (= long-distance vocalizations used for expressing excitement, e.g., when finding rich fruit trees, or greeting other members of the community, or staying in touch during travel).</a:t>
            </a:r>
          </a:p>
        </p:txBody>
      </p:sp>
      <p:sp>
        <p:nvSpPr>
          <p:cNvPr id="4" name="Pladsholder til diasnummer 3"/>
          <p:cNvSpPr>
            <a:spLocks noGrp="1"/>
          </p:cNvSpPr>
          <p:nvPr>
            <p:ph type="sldNum" sz="quarter" idx="12"/>
          </p:nvPr>
        </p:nvSpPr>
        <p:spPr/>
        <p:txBody>
          <a:bodyPr/>
          <a:lstStyle/>
          <a:p>
            <a:fld id="{8E15ED7A-7D97-43EF-A7D1-975E9F0ACDAC}" type="slidenum">
              <a:rPr lang="da-DK" smtClean="0"/>
              <a:t>75</a:t>
            </a:fld>
            <a:endParaRPr lang="da-DK"/>
          </a:p>
        </p:txBody>
      </p:sp>
    </p:spTree>
    <p:extLst>
      <p:ext uri="{BB962C8B-B14F-4D97-AF65-F5344CB8AC3E}">
        <p14:creationId xmlns:p14="http://schemas.microsoft.com/office/powerpoint/2010/main" val="56563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t>76</a:t>
            </a:fld>
            <a:endParaRPr lang="da-DK"/>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6" y="620688"/>
            <a:ext cx="3888432" cy="5832648"/>
          </a:xfrm>
          <a:prstGeom prst="rect">
            <a:avLst/>
          </a:prstGeom>
        </p:spPr>
      </p:pic>
    </p:spTree>
    <p:extLst>
      <p:ext uri="{BB962C8B-B14F-4D97-AF65-F5344CB8AC3E}">
        <p14:creationId xmlns:p14="http://schemas.microsoft.com/office/powerpoint/2010/main" val="389868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NURTURE, NOT NATURE</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b="1" dirty="0" smtClean="0"/>
              <a:t>None of these practices are “hardwired.”</a:t>
            </a:r>
            <a:r>
              <a:rPr lang="en-US" dirty="0" smtClean="0"/>
              <a:t> They are the results of a communal historical development ― results which, in turn, </a:t>
            </a:r>
          </a:p>
          <a:p>
            <a:pPr marL="342000" indent="-457200">
              <a:spcBef>
                <a:spcPts val="600"/>
              </a:spcBef>
              <a:buNone/>
            </a:pPr>
            <a:r>
              <a:rPr lang="en-US" dirty="0" smtClean="0"/>
              <a:t>young individuals </a:t>
            </a:r>
            <a:r>
              <a:rPr lang="en-US" b="1" dirty="0" smtClean="0"/>
              <a:t>acquire</a:t>
            </a:r>
            <a:r>
              <a:rPr lang="en-US" dirty="0" smtClean="0"/>
              <a:t> by means of a social learning process as they grow.</a:t>
            </a:r>
          </a:p>
        </p:txBody>
      </p:sp>
      <p:sp>
        <p:nvSpPr>
          <p:cNvPr id="4" name="Pladsholder til diasnummer 3"/>
          <p:cNvSpPr>
            <a:spLocks noGrp="1"/>
          </p:cNvSpPr>
          <p:nvPr>
            <p:ph type="sldNum" sz="quarter" idx="12"/>
          </p:nvPr>
        </p:nvSpPr>
        <p:spPr/>
        <p:txBody>
          <a:bodyPr/>
          <a:lstStyle/>
          <a:p>
            <a:fld id="{8E15ED7A-7D97-43EF-A7D1-975E9F0ACDAC}" type="slidenum">
              <a:rPr lang="da-DK" smtClean="0"/>
              <a:t>77</a:t>
            </a:fld>
            <a:endParaRPr lang="da-DK"/>
          </a:p>
        </p:txBody>
      </p:sp>
    </p:spTree>
    <p:extLst>
      <p:ext uri="{BB962C8B-B14F-4D97-AF65-F5344CB8AC3E}">
        <p14:creationId xmlns:p14="http://schemas.microsoft.com/office/powerpoint/2010/main" val="405382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210146"/>
          </a:xfrm>
        </p:spPr>
        <p:txBody>
          <a:bodyPr>
            <a:normAutofit fontScale="90000"/>
          </a:bodyPr>
          <a:lstStyle/>
          <a:p>
            <a:r>
              <a:rPr lang="da-DK" sz="3600" dirty="0" smtClean="0">
                <a:latin typeface="Futura Extra Black BT" panose="020B0903020204020204" pitchFamily="34" charset="0"/>
              </a:rPr>
              <a:t>THE DIFFERENTIAL </a:t>
            </a:r>
            <a:r>
              <a:rPr lang="el-GR" sz="4000" b="1" dirty="0" smtClean="0">
                <a:latin typeface="Garamond"/>
              </a:rPr>
              <a:t>Ψ</a:t>
            </a:r>
            <a:r>
              <a:rPr lang="da-DK" sz="4000" dirty="0" smtClean="0">
                <a:latin typeface="Garamond"/>
              </a:rPr>
              <a:t> </a:t>
            </a:r>
            <a:br>
              <a:rPr lang="da-DK" sz="4000" dirty="0" smtClean="0">
                <a:latin typeface="Garamond"/>
              </a:rPr>
            </a:br>
            <a:r>
              <a:rPr lang="da-DK" sz="3600" dirty="0" smtClean="0">
                <a:latin typeface="Futura Extra Black BT" panose="020B0903020204020204" pitchFamily="34" charset="0"/>
              </a:rPr>
              <a:t>OF CHIMPS</a:t>
            </a:r>
            <a:r>
              <a:rPr lang="da-DK" sz="3200" dirty="0" smtClean="0">
                <a:latin typeface="Futura Extra Black BT" panose="020B0903020204020204" pitchFamily="34" charset="0"/>
              </a:rPr>
              <a:t> </a:t>
            </a:r>
            <a:r>
              <a:rPr lang="da-DK" i="1" dirty="0" smtClean="0">
                <a:latin typeface="Garamond" panose="02020404030301010803" pitchFamily="18" charset="0"/>
              </a:rPr>
              <a:t>&amp;</a:t>
            </a:r>
            <a:r>
              <a:rPr lang="da-DK" sz="3200" dirty="0" smtClean="0">
                <a:latin typeface="Futura Extra Black BT" panose="020B0903020204020204" pitchFamily="34" charset="0"/>
              </a:rPr>
              <a:t> </a:t>
            </a:r>
            <a:r>
              <a:rPr lang="da-DK" sz="3600" dirty="0" smtClean="0">
                <a:latin typeface="Futura Extra Black BT" panose="020B0903020204020204" pitchFamily="34" charset="0"/>
              </a:rPr>
              <a:t>HUMANS (1)</a:t>
            </a:r>
            <a:endParaRPr lang="da-DK" sz="36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lvl="0" indent="-457200">
              <a:spcBef>
                <a:spcPts val="600"/>
              </a:spcBef>
              <a:buNone/>
            </a:pPr>
            <a:r>
              <a:rPr lang="en-US" dirty="0">
                <a:solidFill>
                  <a:prstClr val="black"/>
                </a:solidFill>
              </a:rPr>
              <a:t>What is true of between-group cultural differences,</a:t>
            </a:r>
          </a:p>
          <a:p>
            <a:pPr marL="342000" lvl="0" indent="-457200">
              <a:spcBef>
                <a:spcPts val="600"/>
              </a:spcBef>
              <a:buNone/>
            </a:pPr>
            <a:r>
              <a:rPr lang="en-US" dirty="0">
                <a:solidFill>
                  <a:prstClr val="black"/>
                </a:solidFill>
              </a:rPr>
              <a:t>no doubt also is true for within-group </a:t>
            </a:r>
            <a:r>
              <a:rPr lang="en-US" b="1" dirty="0">
                <a:solidFill>
                  <a:prstClr val="black"/>
                </a:solidFill>
              </a:rPr>
              <a:t>individual differences between single individuals</a:t>
            </a:r>
            <a:r>
              <a:rPr lang="en-US" dirty="0">
                <a:solidFill>
                  <a:prstClr val="black"/>
                </a:solidFill>
              </a:rPr>
              <a:t> ―</a:t>
            </a:r>
          </a:p>
          <a:p>
            <a:pPr marL="342000" lvl="0" indent="-457200">
              <a:spcBef>
                <a:spcPts val="600"/>
              </a:spcBef>
              <a:buNone/>
            </a:pPr>
            <a:r>
              <a:rPr lang="en-US" dirty="0">
                <a:solidFill>
                  <a:prstClr val="black"/>
                </a:solidFill>
              </a:rPr>
              <a:t>some of which, however, certainly are “hardwired” (rather than acquired):</a:t>
            </a:r>
          </a:p>
          <a:p>
            <a:pPr marL="342000" lvl="0" indent="-457200">
              <a:spcBef>
                <a:spcPts val="600"/>
              </a:spcBef>
              <a:buNone/>
            </a:pPr>
            <a:r>
              <a:rPr lang="en-US" b="1" dirty="0">
                <a:solidFill>
                  <a:prstClr val="black"/>
                </a:solidFill>
              </a:rPr>
              <a:t>Chimpanzees</a:t>
            </a:r>
            <a:r>
              <a:rPr lang="en-US" dirty="0">
                <a:solidFill>
                  <a:prstClr val="black"/>
                </a:solidFill>
              </a:rPr>
              <a:t> (like dogs) </a:t>
            </a:r>
            <a:r>
              <a:rPr lang="en-US" dirty="0" smtClean="0">
                <a:solidFill>
                  <a:prstClr val="black"/>
                </a:solidFill>
              </a:rPr>
              <a:t>do indeed </a:t>
            </a:r>
            <a:r>
              <a:rPr lang="en-US" b="1" dirty="0" smtClean="0">
                <a:solidFill>
                  <a:prstClr val="black"/>
                </a:solidFill>
              </a:rPr>
              <a:t>have </a:t>
            </a:r>
            <a:r>
              <a:rPr lang="en-US" b="1" dirty="0">
                <a:solidFill>
                  <a:prstClr val="black"/>
                </a:solidFill>
              </a:rPr>
              <a:t>different </a:t>
            </a:r>
            <a:r>
              <a:rPr lang="en-US" b="1" dirty="0" smtClean="0">
                <a:solidFill>
                  <a:prstClr val="black"/>
                </a:solidFill>
              </a:rPr>
              <a:t>personalities</a:t>
            </a:r>
            <a:r>
              <a:rPr lang="da-DK" b="1" dirty="0"/>
              <a:t>.</a:t>
            </a:r>
            <a:endParaRPr lang="en-US" b="1" dirty="0">
              <a:solidFill>
                <a:prstClr val="black"/>
              </a:solidFill>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t>78</a:t>
            </a:fld>
            <a:endParaRPr lang="da-DK"/>
          </a:p>
        </p:txBody>
      </p:sp>
    </p:spTree>
    <p:extLst>
      <p:ext uri="{BB962C8B-B14F-4D97-AF65-F5344CB8AC3E}">
        <p14:creationId xmlns:p14="http://schemas.microsoft.com/office/powerpoint/2010/main" val="157993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210146"/>
          </a:xfrm>
        </p:spPr>
        <p:txBody>
          <a:bodyPr>
            <a:normAutofit fontScale="90000"/>
          </a:bodyPr>
          <a:lstStyle/>
          <a:p>
            <a:r>
              <a:rPr lang="da-DK" sz="3600" dirty="0" smtClean="0">
                <a:latin typeface="Futura Extra Black BT" panose="020B0903020204020204" pitchFamily="34" charset="0"/>
              </a:rPr>
              <a:t>THE DIFFERENTIAL </a:t>
            </a:r>
            <a:r>
              <a:rPr lang="el-GR" sz="4000" b="1" dirty="0" smtClean="0">
                <a:latin typeface="Garamond"/>
              </a:rPr>
              <a:t>Ψ</a:t>
            </a:r>
            <a:r>
              <a:rPr lang="da-DK" sz="4000" dirty="0" smtClean="0">
                <a:latin typeface="Garamond"/>
              </a:rPr>
              <a:t> </a:t>
            </a:r>
            <a:br>
              <a:rPr lang="da-DK" sz="4000" dirty="0" smtClean="0">
                <a:latin typeface="Garamond"/>
              </a:rPr>
            </a:br>
            <a:r>
              <a:rPr lang="da-DK" sz="3600" dirty="0" smtClean="0">
                <a:latin typeface="Futura Extra Black BT" panose="020B0903020204020204" pitchFamily="34" charset="0"/>
              </a:rPr>
              <a:t>OF CHIMPS</a:t>
            </a:r>
            <a:r>
              <a:rPr lang="da-DK" sz="3200" dirty="0" smtClean="0">
                <a:latin typeface="Futura Extra Black BT" panose="020B0903020204020204" pitchFamily="34" charset="0"/>
              </a:rPr>
              <a:t> </a:t>
            </a:r>
            <a:r>
              <a:rPr lang="da-DK" i="1" dirty="0" smtClean="0">
                <a:latin typeface="Garamond" panose="02020404030301010803" pitchFamily="18" charset="0"/>
              </a:rPr>
              <a:t>&amp;</a:t>
            </a:r>
            <a:r>
              <a:rPr lang="da-DK" sz="3200" dirty="0" smtClean="0">
                <a:latin typeface="Futura Extra Black BT" panose="020B0903020204020204" pitchFamily="34" charset="0"/>
              </a:rPr>
              <a:t> </a:t>
            </a:r>
            <a:r>
              <a:rPr lang="da-DK" sz="3600" dirty="0" smtClean="0">
                <a:latin typeface="Futura Extra Black BT" panose="020B0903020204020204" pitchFamily="34" charset="0"/>
              </a:rPr>
              <a:t>HUMANS (2)</a:t>
            </a:r>
            <a:endParaRPr lang="da-DK" sz="36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smtClean="0"/>
              <a:t>But imagine </a:t>
            </a:r>
            <a:r>
              <a:rPr lang="en-US" dirty="0"/>
              <a:t>gathering the 100 most diverse chimpanzees from all of Africa</a:t>
            </a:r>
          </a:p>
          <a:p>
            <a:pPr marL="342000" indent="-457200">
              <a:spcBef>
                <a:spcPts val="600"/>
              </a:spcBef>
              <a:buNone/>
            </a:pPr>
            <a:r>
              <a:rPr lang="en-US" dirty="0"/>
              <a:t>plus the 100 most diverse human beings from the same continent.</a:t>
            </a:r>
          </a:p>
          <a:p>
            <a:pPr marL="342000" indent="-457200">
              <a:spcBef>
                <a:spcPts val="600"/>
              </a:spcBef>
              <a:buNone/>
            </a:pPr>
            <a:r>
              <a:rPr lang="en-US" dirty="0"/>
              <a:t>Generally speaking, I would expect to find much more divergence in the human </a:t>
            </a:r>
            <a:r>
              <a:rPr lang="en-US" dirty="0" smtClean="0"/>
              <a:t>sample.</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79</a:t>
            </a:fld>
            <a:endParaRPr lang="da-DK"/>
          </a:p>
        </p:txBody>
      </p:sp>
    </p:spTree>
    <p:extLst>
      <p:ext uri="{BB962C8B-B14F-4D97-AF65-F5344CB8AC3E}">
        <p14:creationId xmlns:p14="http://schemas.microsoft.com/office/powerpoint/2010/main" val="308857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39552" y="1500174"/>
            <a:ext cx="8136904" cy="4714908"/>
          </a:xfrm>
        </p:spPr>
        <p:txBody>
          <a:bodyPr>
            <a:noAutofit/>
          </a:bodyPr>
          <a:lstStyle/>
          <a:p>
            <a:pPr>
              <a:spcBef>
                <a:spcPts val="1800"/>
              </a:spcBef>
            </a:pPr>
            <a:r>
              <a:rPr lang="da-DK" sz="4000" dirty="0" smtClean="0">
                <a:solidFill>
                  <a:prstClr val="black"/>
                </a:solidFill>
                <a:latin typeface="Futura XBlk BT" pitchFamily="34" charset="0"/>
              </a:rPr>
              <a:t>1</a:t>
            </a:r>
            <a:r>
              <a:rPr lang="da-DK" sz="800" dirty="0" smtClean="0">
                <a:solidFill>
                  <a:prstClr val="black"/>
                </a:solidFill>
                <a:latin typeface="Futura XBlk BT" pitchFamily="34" charset="0"/>
              </a:rPr>
              <a:t/>
            </a:r>
            <a:br>
              <a:rPr lang="da-DK" sz="800" dirty="0" smtClean="0">
                <a:solidFill>
                  <a:prstClr val="black"/>
                </a:solidFill>
                <a:latin typeface="Futura XBlk BT" pitchFamily="34" charset="0"/>
              </a:rPr>
            </a:br>
            <a:r>
              <a:rPr lang="da-DK" sz="800" dirty="0" smtClean="0">
                <a:solidFill>
                  <a:prstClr val="black"/>
                </a:solidFill>
                <a:latin typeface="Futura XBlk BT" pitchFamily="34" charset="0"/>
              </a:rPr>
              <a:t/>
            </a:r>
            <a:br>
              <a:rPr lang="da-DK" sz="800" dirty="0" smtClean="0">
                <a:solidFill>
                  <a:prstClr val="black"/>
                </a:solidFill>
                <a:latin typeface="Futura XBlk BT" pitchFamily="34" charset="0"/>
              </a:rPr>
            </a:br>
            <a:r>
              <a:rPr lang="da-DK" sz="4000" dirty="0" smtClean="0">
                <a:solidFill>
                  <a:prstClr val="black"/>
                </a:solidFill>
                <a:latin typeface="Futura XBlk BT" pitchFamily="34" charset="0"/>
              </a:rPr>
              <a:t>SUMMARY </a:t>
            </a:r>
            <a:endParaRPr lang="en-US" sz="4800" i="1" dirty="0">
              <a:latin typeface="Garamond" pitchFamily="18" charset="0"/>
            </a:endParaRPr>
          </a:p>
        </p:txBody>
      </p:sp>
      <p:sp>
        <p:nvSpPr>
          <p:cNvPr id="5" name="Pladsholder til diasnummer 4"/>
          <p:cNvSpPr>
            <a:spLocks noGrp="1"/>
          </p:cNvSpPr>
          <p:nvPr>
            <p:ph type="sldNum" sz="quarter" idx="12"/>
          </p:nvPr>
        </p:nvSpPr>
        <p:spPr/>
        <p:txBody>
          <a:bodyPr/>
          <a:lstStyle/>
          <a:p>
            <a:fld id="{ACEB7656-9849-4073-9CB9-EAB462FBDF4D}" type="slidenum">
              <a:rPr lang="da-DK">
                <a:solidFill>
                  <a:prstClr val="black">
                    <a:tint val="75000"/>
                  </a:prstClr>
                </a:solidFill>
              </a:rPr>
              <a:pPr/>
              <a:t>8</a:t>
            </a:fld>
            <a:endParaRPr lang="da-DK">
              <a:solidFill>
                <a:prstClr val="black">
                  <a:tint val="75000"/>
                </a:prstClr>
              </a:solidFill>
            </a:endParaRPr>
          </a:p>
        </p:txBody>
      </p:sp>
      <p:sp>
        <p:nvSpPr>
          <p:cNvPr id="7" name="Rectangle 1"/>
          <p:cNvSpPr>
            <a:spLocks noChangeArrowheads="1"/>
          </p:cNvSpPr>
          <p:nvPr/>
        </p:nvSpPr>
        <p:spPr bwMode="auto">
          <a:xfrm>
            <a:off x="6264000" y="252000"/>
            <a:ext cx="255577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en-US" sz="1400" dirty="0" smtClean="0">
                <a:solidFill>
                  <a:srgbClr val="FF0000"/>
                </a:solidFill>
                <a:latin typeface="Futura XBlk BT" pitchFamily="34" charset="0"/>
                <a:ea typeface="Calibri" pitchFamily="34" charset="0"/>
                <a:cs typeface="Helvetica"/>
              </a:rPr>
              <a:t>C</a:t>
            </a:r>
            <a:r>
              <a:rPr lang="en-US" sz="1400" dirty="0" smtClean="0">
                <a:solidFill>
                  <a:srgbClr val="FFC000"/>
                </a:solidFill>
                <a:latin typeface="Futura XBlk BT" pitchFamily="34" charset="0"/>
                <a:ea typeface="Calibri" pitchFamily="34" charset="0"/>
                <a:cs typeface="Helvetica"/>
              </a:rPr>
              <a:t>A</a:t>
            </a:r>
            <a:r>
              <a:rPr lang="en-US" sz="1400" dirty="0" smtClean="0">
                <a:solidFill>
                  <a:srgbClr val="800080"/>
                </a:solidFill>
                <a:latin typeface="Futura XBlk BT" pitchFamily="34" charset="0"/>
                <a:ea typeface="Calibri" pitchFamily="34" charset="0"/>
                <a:cs typeface="Helvetica"/>
              </a:rPr>
              <a:t>P</a:t>
            </a:r>
            <a:r>
              <a:rPr lang="en-US" sz="1400" dirty="0" smtClean="0">
                <a:solidFill>
                  <a:srgbClr val="0000CC"/>
                </a:solidFill>
                <a:latin typeface="Futura XBlk BT" pitchFamily="34" charset="0"/>
                <a:ea typeface="Calibri" pitchFamily="34" charset="0"/>
                <a:cs typeface="Helvetica"/>
              </a:rPr>
              <a:t>A</a:t>
            </a:r>
            <a:r>
              <a:rPr lang="en-US" sz="1400" dirty="0" smtClean="0">
                <a:solidFill>
                  <a:srgbClr val="FF00FF"/>
                </a:solidFill>
                <a:latin typeface="Futura XBlk BT" pitchFamily="34" charset="0"/>
                <a:ea typeface="Calibri" pitchFamily="34" charset="0"/>
                <a:cs typeface="Helvetica"/>
              </a:rPr>
              <a:t>B</a:t>
            </a:r>
            <a:r>
              <a:rPr lang="en-US" sz="1400" dirty="0" smtClean="0">
                <a:solidFill>
                  <a:srgbClr val="FF3300"/>
                </a:solidFill>
                <a:latin typeface="Futura XBlk BT" pitchFamily="34" charset="0"/>
                <a:ea typeface="Calibri" pitchFamily="34" charset="0"/>
                <a:cs typeface="Helvetica"/>
              </a:rPr>
              <a:t>I</a:t>
            </a:r>
            <a:r>
              <a:rPr lang="en-US" sz="1400" dirty="0" smtClean="0">
                <a:solidFill>
                  <a:srgbClr val="FFC000"/>
                </a:solidFill>
                <a:latin typeface="Futura XBlk BT" pitchFamily="34" charset="0"/>
                <a:ea typeface="Calibri" pitchFamily="34" charset="0"/>
                <a:cs typeface="Helvetica"/>
              </a:rPr>
              <a:t>L</a:t>
            </a:r>
            <a:r>
              <a:rPr lang="en-US" sz="1400" dirty="0" smtClean="0">
                <a:solidFill>
                  <a:srgbClr val="800080"/>
                </a:solidFill>
                <a:latin typeface="Futura XBlk BT" pitchFamily="34" charset="0"/>
                <a:ea typeface="Calibri" pitchFamily="34" charset="0"/>
                <a:cs typeface="Helvetica"/>
              </a:rPr>
              <a:t>I</a:t>
            </a:r>
            <a:r>
              <a:rPr lang="en-US" sz="1400" dirty="0" smtClean="0">
                <a:solidFill>
                  <a:srgbClr val="0000CC"/>
                </a:solidFill>
                <a:latin typeface="Futura XBlk BT" pitchFamily="34" charset="0"/>
                <a:ea typeface="Calibri" pitchFamily="34" charset="0"/>
                <a:cs typeface="Helvetica"/>
              </a:rPr>
              <a:t>T</a:t>
            </a:r>
            <a:r>
              <a:rPr lang="en-US" sz="1400" dirty="0" smtClean="0">
                <a:solidFill>
                  <a:srgbClr val="FF33CC"/>
                </a:solidFill>
                <a:latin typeface="Futura XBlk BT" pitchFamily="34" charset="0"/>
                <a:ea typeface="Calibri" pitchFamily="34" charset="0"/>
                <a:cs typeface="Helvetica"/>
              </a:rPr>
              <a:t>Y</a:t>
            </a:r>
            <a:r>
              <a:rPr lang="en-US" sz="1400" dirty="0" smtClean="0">
                <a:solidFill>
                  <a:srgbClr val="FF33CC"/>
                </a:solidFill>
              </a:rPr>
              <a:t> </a:t>
            </a:r>
            <a:endParaRPr lang="en-US" sz="1400" i="1" dirty="0" smtClean="0">
              <a:solidFill>
                <a:srgbClr val="000000"/>
              </a:solidFill>
              <a:latin typeface="Garamond" pitchFamily="18" charset="0"/>
              <a:ea typeface="Times New Roman" pitchFamily="18" charset="0"/>
              <a:cs typeface="Gill Sans MT" pitchFamily="34" charset="0"/>
            </a:endParaRPr>
          </a:p>
          <a:p>
            <a:pPr algn="r" eaLnBrk="0" fontAlgn="base" hangingPunct="0">
              <a:spcBef>
                <a:spcPct val="0"/>
              </a:spcBef>
              <a:spcAft>
                <a:spcPct val="0"/>
              </a:spcAft>
            </a:pPr>
            <a:r>
              <a:rPr lang="en-US" sz="1400" i="1" dirty="0" smtClean="0">
                <a:solidFill>
                  <a:srgbClr val="000000"/>
                </a:solidFill>
                <a:latin typeface="Garamond" pitchFamily="18" charset="0"/>
                <a:ea typeface="Times New Roman" pitchFamily="18" charset="0"/>
                <a:cs typeface="Gill Sans MT" pitchFamily="34" charset="0"/>
              </a:rPr>
              <a:t>Enabling good work</a:t>
            </a:r>
            <a:endParaRPr lang="da-DK" sz="1400" dirty="0" smtClean="0">
              <a:solidFill>
                <a:prstClr val="black"/>
              </a:solidFill>
              <a:latin typeface="Arial" pitchFamily="34" charset="0"/>
            </a:endParaRPr>
          </a:p>
        </p:txBody>
      </p:sp>
    </p:spTree>
    <p:extLst>
      <p:ext uri="{BB962C8B-B14F-4D97-AF65-F5344CB8AC3E}">
        <p14:creationId xmlns:p14="http://schemas.microsoft.com/office/powerpoint/2010/main" val="102913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210146"/>
          </a:xfrm>
        </p:spPr>
        <p:txBody>
          <a:bodyPr>
            <a:normAutofit fontScale="90000"/>
          </a:bodyPr>
          <a:lstStyle/>
          <a:p>
            <a:r>
              <a:rPr lang="da-DK" sz="3600" dirty="0" smtClean="0">
                <a:latin typeface="Futura Extra Black BT" panose="020B0903020204020204" pitchFamily="34" charset="0"/>
              </a:rPr>
              <a:t>THE DIFFERENTIAL </a:t>
            </a:r>
            <a:r>
              <a:rPr lang="el-GR" sz="4000" b="1" dirty="0" smtClean="0">
                <a:latin typeface="Garamond"/>
              </a:rPr>
              <a:t>Ψ</a:t>
            </a:r>
            <a:r>
              <a:rPr lang="da-DK" sz="4000" dirty="0" smtClean="0">
                <a:latin typeface="Garamond"/>
              </a:rPr>
              <a:t> </a:t>
            </a:r>
            <a:br>
              <a:rPr lang="da-DK" sz="4000" dirty="0" smtClean="0">
                <a:latin typeface="Garamond"/>
              </a:rPr>
            </a:br>
            <a:r>
              <a:rPr lang="da-DK" sz="3600" dirty="0" smtClean="0">
                <a:latin typeface="Futura Extra Black BT" panose="020B0903020204020204" pitchFamily="34" charset="0"/>
              </a:rPr>
              <a:t>OF CHIMPS</a:t>
            </a:r>
            <a:r>
              <a:rPr lang="da-DK" sz="3200" dirty="0" smtClean="0">
                <a:latin typeface="Futura Extra Black BT" panose="020B0903020204020204" pitchFamily="34" charset="0"/>
              </a:rPr>
              <a:t> </a:t>
            </a:r>
            <a:r>
              <a:rPr lang="da-DK" i="1" dirty="0" smtClean="0">
                <a:latin typeface="Garamond" panose="02020404030301010803" pitchFamily="18" charset="0"/>
              </a:rPr>
              <a:t>&amp;</a:t>
            </a:r>
            <a:r>
              <a:rPr lang="da-DK" sz="3200" dirty="0" smtClean="0">
                <a:latin typeface="Futura Extra Black BT" panose="020B0903020204020204" pitchFamily="34" charset="0"/>
              </a:rPr>
              <a:t> </a:t>
            </a:r>
            <a:r>
              <a:rPr lang="da-DK" sz="3600" dirty="0" smtClean="0">
                <a:latin typeface="Futura Extra Black BT" panose="020B0903020204020204" pitchFamily="34" charset="0"/>
              </a:rPr>
              <a:t>HUMANS (3)</a:t>
            </a:r>
            <a:endParaRPr lang="da-DK" sz="3600" dirty="0">
              <a:latin typeface="Futura Extra Black BT" panose="020B0903020204020204" pitchFamily="34" charset="0"/>
            </a:endParaRPr>
          </a:p>
        </p:txBody>
      </p:sp>
      <p:sp>
        <p:nvSpPr>
          <p:cNvPr id="3" name="Pladsholder til indhold 2"/>
          <p:cNvSpPr>
            <a:spLocks noGrp="1"/>
          </p:cNvSpPr>
          <p:nvPr>
            <p:ph idx="1"/>
          </p:nvPr>
        </p:nvSpPr>
        <p:spPr/>
        <p:txBody>
          <a:bodyPr anchor="ctr"/>
          <a:lstStyle/>
          <a:p>
            <a:pPr marL="342000" indent="-457200">
              <a:spcBef>
                <a:spcPts val="600"/>
              </a:spcBef>
              <a:buNone/>
            </a:pPr>
            <a:r>
              <a:rPr lang="en-US" dirty="0" smtClean="0"/>
              <a:t>This difference, however, </a:t>
            </a:r>
            <a:r>
              <a:rPr lang="en-US" dirty="0"/>
              <a:t>would be most pronounced in the area of knowledge, skill, and cognitive ability ―</a:t>
            </a:r>
          </a:p>
          <a:p>
            <a:pPr marL="342000" indent="-457200">
              <a:spcBef>
                <a:spcPts val="600"/>
              </a:spcBef>
              <a:buNone/>
            </a:pPr>
            <a:r>
              <a:rPr lang="en-US" dirty="0"/>
              <a:t>and much less so in the area of spontaneous emotional reaction patterns (≈ temperament</a:t>
            </a:r>
            <a:r>
              <a:rPr lang="en-US" dirty="0" smtClean="0"/>
              <a:t>).</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80</a:t>
            </a:fld>
            <a:endParaRPr lang="da-DK"/>
          </a:p>
        </p:txBody>
      </p:sp>
    </p:spTree>
    <p:extLst>
      <p:ext uri="{BB962C8B-B14F-4D97-AF65-F5344CB8AC3E}">
        <p14:creationId xmlns:p14="http://schemas.microsoft.com/office/powerpoint/2010/main" val="318088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a:latin typeface="Futura XBlk BT" pitchFamily="34" charset="0"/>
              </a:rPr>
              <a:t>“NEUROTICISM”</a:t>
            </a:r>
            <a:endParaRPr lang="da-DK" sz="3200" i="1" dirty="0">
              <a:latin typeface="Garamond" pitchFamily="18" charset="0"/>
            </a:endParaRPr>
          </a:p>
        </p:txBody>
      </p:sp>
      <p:pic>
        <p:nvPicPr>
          <p:cNvPr id="5" name="Pladsholder til indhold 4" descr="00_Pil_og_kurve_v1.jpg"/>
          <p:cNvPicPr>
            <a:picLocks noGrp="1" noChangeAspect="1"/>
          </p:cNvPicPr>
          <p:nvPr>
            <p:ph idx="1"/>
          </p:nvPr>
        </p:nvPicPr>
        <p:blipFill>
          <a:blip r:embed="rId2" cstate="print"/>
          <a:stretch>
            <a:fillRect/>
          </a:stretch>
        </p:blipFill>
        <p:spPr>
          <a:xfrm>
            <a:off x="539552" y="1772816"/>
            <a:ext cx="8017098" cy="3126562"/>
          </a:xfrm>
        </p:spPr>
      </p:pic>
      <p:sp>
        <p:nvSpPr>
          <p:cNvPr id="4" name="Pladsholder til diasnummer 3"/>
          <p:cNvSpPr>
            <a:spLocks noGrp="1"/>
          </p:cNvSpPr>
          <p:nvPr>
            <p:ph type="sldNum" sz="quarter" idx="12"/>
          </p:nvPr>
        </p:nvSpPr>
        <p:spPr/>
        <p:txBody>
          <a:bodyPr/>
          <a:lstStyle/>
          <a:p>
            <a:fld id="{8EBBF2FF-BC4B-4A85-9EEF-814EB1C15F6B}" type="slidenum">
              <a:rPr lang="da-DK" smtClean="0">
                <a:solidFill>
                  <a:prstClr val="black">
                    <a:tint val="75000"/>
                  </a:prstClr>
                </a:solidFill>
              </a:rPr>
              <a:pPr/>
              <a:t>81</a:t>
            </a:fld>
            <a:endParaRPr lang="da-DK">
              <a:solidFill>
                <a:prstClr val="black">
                  <a:tint val="75000"/>
                </a:prstClr>
              </a:solidFill>
            </a:endParaRPr>
          </a:p>
        </p:txBody>
      </p:sp>
      <p:sp>
        <p:nvSpPr>
          <p:cNvPr id="6" name="Tekstboks 5"/>
          <p:cNvSpPr txBox="1"/>
          <p:nvPr/>
        </p:nvSpPr>
        <p:spPr>
          <a:xfrm>
            <a:off x="611560" y="4941168"/>
            <a:ext cx="3528392" cy="923330"/>
          </a:xfrm>
          <a:prstGeom prst="rect">
            <a:avLst/>
          </a:prstGeom>
          <a:noFill/>
        </p:spPr>
        <p:txBody>
          <a:bodyPr wrap="square" rtlCol="0">
            <a:spAutoFit/>
          </a:bodyPr>
          <a:lstStyle/>
          <a:p>
            <a:r>
              <a:rPr lang="da-DK" i="1" dirty="0" smtClean="0">
                <a:solidFill>
                  <a:prstClr val="black"/>
                </a:solidFill>
                <a:latin typeface="Garamond" pitchFamily="18" charset="0"/>
              </a:rPr>
              <a:t>From</a:t>
            </a:r>
          </a:p>
          <a:p>
            <a:r>
              <a:rPr lang="da-DK" dirty="0" smtClean="0">
                <a:solidFill>
                  <a:prstClr val="black"/>
                </a:solidFill>
                <a:latin typeface="Futura XBlk BT" pitchFamily="34" charset="0"/>
              </a:rPr>
              <a:t>ROBUST</a:t>
            </a:r>
          </a:p>
          <a:p>
            <a:r>
              <a:rPr lang="da-DK" dirty="0" smtClean="0">
                <a:solidFill>
                  <a:prstClr val="black"/>
                </a:solidFill>
                <a:latin typeface="Futura XBlk BT" pitchFamily="34" charset="0"/>
              </a:rPr>
              <a:t>THICK-SKINNED</a:t>
            </a:r>
          </a:p>
        </p:txBody>
      </p:sp>
      <p:sp>
        <p:nvSpPr>
          <p:cNvPr id="7" name="Tekstboks 6"/>
          <p:cNvSpPr txBox="1"/>
          <p:nvPr/>
        </p:nvSpPr>
        <p:spPr>
          <a:xfrm>
            <a:off x="5148064" y="4869160"/>
            <a:ext cx="3240360" cy="923330"/>
          </a:xfrm>
          <a:prstGeom prst="rect">
            <a:avLst/>
          </a:prstGeom>
          <a:noFill/>
        </p:spPr>
        <p:txBody>
          <a:bodyPr wrap="square" rtlCol="0">
            <a:spAutoFit/>
          </a:bodyPr>
          <a:lstStyle/>
          <a:p>
            <a:pPr algn="r">
              <a:tabLst>
                <a:tab pos="180340" algn="l"/>
              </a:tabLst>
            </a:pPr>
            <a:r>
              <a:rPr lang="da-DK" i="1" dirty="0" smtClean="0">
                <a:solidFill>
                  <a:srgbClr val="000000"/>
                </a:solidFill>
                <a:latin typeface="Garamond"/>
                <a:ea typeface="Calibri"/>
                <a:cs typeface="Times New Roman"/>
              </a:rPr>
              <a:t>To</a:t>
            </a:r>
            <a:endParaRPr lang="da-DK" sz="1400" dirty="0" smtClean="0">
              <a:solidFill>
                <a:srgbClr val="000000"/>
              </a:solidFill>
              <a:latin typeface="Garamond"/>
              <a:ea typeface="Calibri"/>
              <a:cs typeface="Times New Roman"/>
            </a:endParaRPr>
          </a:p>
          <a:p>
            <a:pPr algn="r">
              <a:tabLst>
                <a:tab pos="180340" algn="l"/>
              </a:tabLst>
            </a:pPr>
            <a:r>
              <a:rPr lang="da-DK" dirty="0" smtClean="0">
                <a:solidFill>
                  <a:srgbClr val="000000"/>
                </a:solidFill>
                <a:latin typeface="Futura XBlk BT"/>
                <a:ea typeface="Calibri"/>
                <a:cs typeface="Times New Roman"/>
              </a:rPr>
              <a:t>SENSITIVE</a:t>
            </a:r>
            <a:endParaRPr lang="da-DK" sz="1400" dirty="0" smtClean="0">
              <a:solidFill>
                <a:srgbClr val="000000"/>
              </a:solidFill>
              <a:latin typeface="Garamond"/>
              <a:ea typeface="Calibri"/>
              <a:cs typeface="Times New Roman"/>
            </a:endParaRPr>
          </a:p>
          <a:p>
            <a:pPr algn="r">
              <a:tabLst>
                <a:tab pos="180340" algn="l"/>
              </a:tabLst>
            </a:pPr>
            <a:r>
              <a:rPr lang="da-DK" dirty="0" smtClean="0">
                <a:solidFill>
                  <a:srgbClr val="000000"/>
                </a:solidFill>
                <a:latin typeface="Futura XBlk BT"/>
                <a:ea typeface="Calibri"/>
                <a:cs typeface="Times New Roman"/>
              </a:rPr>
              <a:t>THIN-SKINNED</a:t>
            </a:r>
            <a:endParaRPr lang="da-DK" sz="1400" dirty="0" smtClean="0">
              <a:solidFill>
                <a:srgbClr val="000000"/>
              </a:solidFill>
              <a:latin typeface="Garamond"/>
              <a:ea typeface="Calibri"/>
              <a:cs typeface="Times New Roman"/>
            </a:endParaRPr>
          </a:p>
        </p:txBody>
      </p:sp>
    </p:spTree>
    <p:extLst>
      <p:ext uri="{BB962C8B-B14F-4D97-AF65-F5344CB8AC3E}">
        <p14:creationId xmlns:p14="http://schemas.microsoft.com/office/powerpoint/2010/main" val="258930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CHIMPS: PAST = PRESENT</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smtClean="0"/>
              <a:t>So: </a:t>
            </a:r>
            <a:r>
              <a:rPr lang="en-US" dirty="0"/>
              <a:t>chimps do have “acquired” collective, cultural differentiation </a:t>
            </a:r>
            <a:r>
              <a:rPr lang="en-US" dirty="0" smtClean="0"/>
              <a:t>― and </a:t>
            </a:r>
            <a:r>
              <a:rPr lang="en-US" dirty="0"/>
              <a:t>individual personality ditto.</a:t>
            </a:r>
          </a:p>
          <a:p>
            <a:pPr marL="342000" indent="-457200">
              <a:spcBef>
                <a:spcPts val="600"/>
              </a:spcBef>
              <a:buNone/>
            </a:pPr>
            <a:r>
              <a:rPr lang="en-US" dirty="0" smtClean="0"/>
              <a:t>But to my knowledge, </a:t>
            </a:r>
            <a:r>
              <a:rPr lang="en-US" b="1" dirty="0" smtClean="0"/>
              <a:t>no evidence suggests that chimpanzees of today live a life essentially different </a:t>
            </a:r>
          </a:p>
          <a:p>
            <a:pPr marL="342000" indent="-457200">
              <a:spcBef>
                <a:spcPts val="600"/>
              </a:spcBef>
              <a:buNone/>
            </a:pPr>
            <a:r>
              <a:rPr lang="en-US" b="1" dirty="0" smtClean="0"/>
              <a:t>from the one their ancestors enjoyed,</a:t>
            </a:r>
            <a:r>
              <a:rPr lang="en-US" dirty="0" smtClean="0"/>
              <a:t> say, 500 or 10,000 years ago.</a:t>
            </a:r>
          </a:p>
        </p:txBody>
      </p:sp>
      <p:sp>
        <p:nvSpPr>
          <p:cNvPr id="4" name="Pladsholder til diasnummer 3"/>
          <p:cNvSpPr>
            <a:spLocks noGrp="1"/>
          </p:cNvSpPr>
          <p:nvPr>
            <p:ph type="sldNum" sz="quarter" idx="12"/>
          </p:nvPr>
        </p:nvSpPr>
        <p:spPr/>
        <p:txBody>
          <a:bodyPr/>
          <a:lstStyle/>
          <a:p>
            <a:fld id="{8E15ED7A-7D97-43EF-A7D1-975E9F0ACDAC}" type="slidenum">
              <a:rPr lang="da-DK" smtClean="0"/>
              <a:t>82</a:t>
            </a:fld>
            <a:endParaRPr lang="da-DK"/>
          </a:p>
        </p:txBody>
      </p:sp>
    </p:spTree>
    <p:extLst>
      <p:ext uri="{BB962C8B-B14F-4D97-AF65-F5344CB8AC3E}">
        <p14:creationId xmlns:p14="http://schemas.microsoft.com/office/powerpoint/2010/main" val="343425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8E15ED7A-7D97-43EF-A7D1-975E9F0ACDAC}" type="slidenum">
              <a:rPr lang="da-DK" smtClean="0"/>
              <a:t>83</a:t>
            </a:fld>
            <a:endParaRPr lang="da-DK"/>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556" y="1079739"/>
            <a:ext cx="8144908" cy="4581510"/>
          </a:xfrm>
          <a:prstGeom prst="rect">
            <a:avLst/>
          </a:prstGeom>
        </p:spPr>
      </p:pic>
    </p:spTree>
    <p:extLst>
      <p:ext uri="{BB962C8B-B14F-4D97-AF65-F5344CB8AC3E}">
        <p14:creationId xmlns:p14="http://schemas.microsoft.com/office/powerpoint/2010/main" val="208569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THE “HISTORY” SPECIES</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smtClean="0"/>
              <a:t>So in spite of the similarities outlined above, I consider it safe to say that </a:t>
            </a:r>
            <a:r>
              <a:rPr lang="en-US" b="1" i="1" dirty="0"/>
              <a:t>H</a:t>
            </a:r>
            <a:r>
              <a:rPr lang="en-US" b="1" i="1" dirty="0" smtClean="0"/>
              <a:t>omo sapiens</a:t>
            </a:r>
            <a:r>
              <a:rPr lang="en-US" b="1" dirty="0" smtClean="0"/>
              <a:t> remains the only species that has a</a:t>
            </a:r>
          </a:p>
          <a:p>
            <a:pPr marL="342000" indent="-457200">
              <a:spcBef>
                <a:spcPts val="600"/>
              </a:spcBef>
              <a:buNone/>
            </a:pPr>
            <a:r>
              <a:rPr lang="en-US" dirty="0" smtClean="0"/>
              <a:t>(technological, economic, cultural, social and, last but not least, military)</a:t>
            </a:r>
          </a:p>
          <a:p>
            <a:pPr marL="342000" indent="-457200">
              <a:spcBef>
                <a:spcPts val="600"/>
              </a:spcBef>
              <a:buNone/>
            </a:pPr>
            <a:r>
              <a:rPr lang="en-US" b="1" dirty="0" smtClean="0"/>
              <a:t>history proper.</a:t>
            </a:r>
          </a:p>
        </p:txBody>
      </p:sp>
      <p:sp>
        <p:nvSpPr>
          <p:cNvPr id="4" name="Pladsholder til diasnummer 3"/>
          <p:cNvSpPr>
            <a:spLocks noGrp="1"/>
          </p:cNvSpPr>
          <p:nvPr>
            <p:ph type="sldNum" sz="quarter" idx="12"/>
          </p:nvPr>
        </p:nvSpPr>
        <p:spPr/>
        <p:txBody>
          <a:bodyPr/>
          <a:lstStyle/>
          <a:p>
            <a:fld id="{8E15ED7A-7D97-43EF-A7D1-975E9F0ACDAC}" type="slidenum">
              <a:rPr lang="da-DK" smtClean="0"/>
              <a:t>84</a:t>
            </a:fld>
            <a:endParaRPr lang="da-DK"/>
          </a:p>
        </p:txBody>
      </p:sp>
    </p:spTree>
    <p:extLst>
      <p:ext uri="{BB962C8B-B14F-4D97-AF65-F5344CB8AC3E}">
        <p14:creationId xmlns:p14="http://schemas.microsoft.com/office/powerpoint/2010/main" val="175183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74638"/>
            <a:ext cx="8640960" cy="1143000"/>
          </a:xfrm>
        </p:spPr>
        <p:txBody>
          <a:bodyPr>
            <a:noAutofit/>
          </a:bodyPr>
          <a:lstStyle/>
          <a:p>
            <a:r>
              <a:rPr lang="da-DK" sz="3200" dirty="0" smtClean="0">
                <a:latin typeface="Futura XBlk BT" panose="020B0903020204020204" pitchFamily="34" charset="0"/>
              </a:rPr>
              <a:t>HISTORY </a:t>
            </a:r>
            <a:r>
              <a:rPr lang="da-DK" sz="4000" i="1" dirty="0" smtClean="0">
                <a:latin typeface="Garamond" panose="02020404030301010803" pitchFamily="18" charset="0"/>
              </a:rPr>
              <a:t>&amp;</a:t>
            </a:r>
            <a:r>
              <a:rPr lang="da-DK" sz="3200" dirty="0" smtClean="0">
                <a:latin typeface="Futura XBlk BT" panose="020B0903020204020204" pitchFamily="34" charset="0"/>
              </a:rPr>
              <a:t> LIFE ON THE DANISH ISLES</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600200"/>
            <a:ext cx="8229600" cy="4709120"/>
          </a:xfrm>
        </p:spPr>
        <p:txBody>
          <a:bodyPr anchor="ctr">
            <a:normAutofit/>
          </a:bodyPr>
          <a:lstStyle/>
          <a:p>
            <a:pPr marL="342000" indent="-457200">
              <a:spcBef>
                <a:spcPts val="600"/>
              </a:spcBef>
              <a:buNone/>
            </a:pPr>
            <a:r>
              <a:rPr lang="en-US" dirty="0" smtClean="0"/>
              <a:t>For example, there can be no denial that, generally speaking,</a:t>
            </a:r>
          </a:p>
          <a:p>
            <a:pPr marL="342000" indent="-457200">
              <a:spcBef>
                <a:spcPts val="600"/>
              </a:spcBef>
              <a:buNone/>
            </a:pPr>
            <a:r>
              <a:rPr lang="en-US" dirty="0" smtClean="0"/>
              <a:t>everyday human life on the Danish isles today </a:t>
            </a:r>
          </a:p>
          <a:p>
            <a:pPr marL="342000" indent="-457200">
              <a:spcBef>
                <a:spcPts val="600"/>
              </a:spcBef>
              <a:buNone/>
            </a:pPr>
            <a:r>
              <a:rPr lang="en-US" dirty="0" smtClean="0"/>
              <a:t>is vastly different from what it was, say, 5,000 years </a:t>
            </a:r>
            <a:r>
              <a:rPr lang="en-US" dirty="0"/>
              <a:t>ago </a:t>
            </a:r>
            <a:r>
              <a:rPr lang="en-US" dirty="0" smtClean="0"/>
              <a:t>― </a:t>
            </a:r>
          </a:p>
          <a:p>
            <a:pPr marL="342000" indent="-457200">
              <a:spcBef>
                <a:spcPts val="600"/>
              </a:spcBef>
              <a:buNone/>
            </a:pPr>
            <a:r>
              <a:rPr lang="en-US" dirty="0" smtClean="0"/>
              <a:t>during the late Neolithic period [</a:t>
            </a:r>
            <a:r>
              <a:rPr lang="en-US" dirty="0" err="1" smtClean="0"/>
              <a:t>bondestenalderen</a:t>
            </a:r>
            <a:r>
              <a:rPr lang="en-US" dirty="0" smtClean="0"/>
              <a:t>].</a:t>
            </a:r>
          </a:p>
        </p:txBody>
      </p:sp>
      <p:sp>
        <p:nvSpPr>
          <p:cNvPr id="4" name="Pladsholder til diasnummer 3"/>
          <p:cNvSpPr>
            <a:spLocks noGrp="1"/>
          </p:cNvSpPr>
          <p:nvPr>
            <p:ph type="sldNum" sz="quarter" idx="12"/>
          </p:nvPr>
        </p:nvSpPr>
        <p:spPr/>
        <p:txBody>
          <a:bodyPr/>
          <a:lstStyle/>
          <a:p>
            <a:fld id="{8E15ED7A-7D97-43EF-A7D1-975E9F0ACDAC}" type="slidenum">
              <a:rPr lang="da-DK">
                <a:solidFill>
                  <a:prstClr val="black">
                    <a:tint val="75000"/>
                  </a:prstClr>
                </a:solidFill>
              </a:rPr>
              <a:pPr/>
              <a:t>85</a:t>
            </a:fld>
            <a:endParaRPr lang="da-DK">
              <a:solidFill>
                <a:prstClr val="black">
                  <a:tint val="75000"/>
                </a:prstClr>
              </a:solidFill>
            </a:endParaRPr>
          </a:p>
        </p:txBody>
      </p:sp>
    </p:spTree>
    <p:extLst>
      <p:ext uri="{BB962C8B-B14F-4D97-AF65-F5344CB8AC3E}">
        <p14:creationId xmlns:p14="http://schemas.microsoft.com/office/powerpoint/2010/main" val="230951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a:latin typeface="Futura XBlk BT" panose="020B0903020204020204" pitchFamily="34" charset="0"/>
              </a:rPr>
              <a:t>BEFORE THE YAMNAY </a:t>
            </a:r>
            <a:r>
              <a:rPr lang="da-DK" sz="3200" dirty="0" smtClean="0">
                <a:latin typeface="Futura XBlk BT" panose="020B0903020204020204" pitchFamily="34" charset="0"/>
              </a:rPr>
              <a:t>INVASION:</a:t>
            </a:r>
            <a:r>
              <a:rPr lang="da-DK" sz="3200" dirty="0">
                <a:latin typeface="Futura XBlk BT" panose="020B0903020204020204" pitchFamily="34" charset="0"/>
              </a:rPr>
              <a:t/>
            </a:r>
            <a:br>
              <a:rPr lang="da-DK" sz="3200" dirty="0">
                <a:latin typeface="Futura XBlk BT" panose="020B0903020204020204" pitchFamily="34" charset="0"/>
              </a:rPr>
            </a:br>
            <a:r>
              <a:rPr lang="da-DK" sz="3200" dirty="0">
                <a:latin typeface="Futura XBlk BT" panose="020B0903020204020204" pitchFamily="34" charset="0"/>
              </a:rPr>
              <a:t>STONE </a:t>
            </a:r>
            <a:r>
              <a:rPr lang="da-DK" sz="3200" dirty="0" smtClean="0">
                <a:latin typeface="Futura XBlk BT" panose="020B0903020204020204" pitchFamily="34" charset="0"/>
              </a:rPr>
              <a:t>TOOLS</a:t>
            </a:r>
            <a:endParaRPr lang="da-DK" sz="3200" dirty="0">
              <a:latin typeface="Futura XBlk BT" panose="020B0903020204020204" pitchFamily="34" charset="0"/>
            </a:endParaRPr>
          </a:p>
        </p:txBody>
      </p:sp>
      <p:pic>
        <p:nvPicPr>
          <p:cNvPr id="5" name="Pladsholder til indhol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1220" y="1600200"/>
            <a:ext cx="6521560" cy="4525963"/>
          </a:xfrm>
        </p:spPr>
      </p:pic>
      <p:sp>
        <p:nvSpPr>
          <p:cNvPr id="4" name="Pladsholder til diasnummer 3"/>
          <p:cNvSpPr>
            <a:spLocks noGrp="1"/>
          </p:cNvSpPr>
          <p:nvPr>
            <p:ph type="sldNum" sz="quarter" idx="12"/>
          </p:nvPr>
        </p:nvSpPr>
        <p:spPr/>
        <p:txBody>
          <a:bodyPr/>
          <a:lstStyle/>
          <a:p>
            <a:fld id="{8E15ED7A-7D97-43EF-A7D1-975E9F0ACDAC}" type="slidenum">
              <a:rPr lang="da-DK" smtClean="0"/>
              <a:t>86</a:t>
            </a:fld>
            <a:endParaRPr lang="da-DK"/>
          </a:p>
        </p:txBody>
      </p:sp>
    </p:spTree>
    <p:extLst>
      <p:ext uri="{BB962C8B-B14F-4D97-AF65-F5344CB8AC3E}">
        <p14:creationId xmlns:p14="http://schemas.microsoft.com/office/powerpoint/2010/main" val="100095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AFTER </a:t>
            </a:r>
            <a:r>
              <a:rPr lang="da-DK" sz="3200" dirty="0">
                <a:latin typeface="Futura XBlk BT" panose="020B0903020204020204" pitchFamily="34" charset="0"/>
              </a:rPr>
              <a:t>THE </a:t>
            </a:r>
            <a:r>
              <a:rPr lang="da-DK" sz="3200" dirty="0" smtClean="0">
                <a:latin typeface="Futura XBlk BT" panose="020B0903020204020204" pitchFamily="34" charset="0"/>
              </a:rPr>
              <a:t>(2nd) YAMNAY INVASION:</a:t>
            </a:r>
            <a:r>
              <a:rPr lang="da-DK" sz="3200" dirty="0">
                <a:latin typeface="Futura XBlk BT" panose="020B0903020204020204" pitchFamily="34" charset="0"/>
              </a:rPr>
              <a:t/>
            </a:r>
            <a:br>
              <a:rPr lang="da-DK" sz="3200" dirty="0">
                <a:latin typeface="Futura XBlk BT" panose="020B0903020204020204" pitchFamily="34" charset="0"/>
              </a:rPr>
            </a:br>
            <a:r>
              <a:rPr lang="da-DK" sz="3200" dirty="0">
                <a:latin typeface="Futura XBlk BT" panose="020B0903020204020204" pitchFamily="34" charset="0"/>
              </a:rPr>
              <a:t>BRONZE </a:t>
            </a:r>
            <a:r>
              <a:rPr lang="da-DK" sz="3200" dirty="0" smtClean="0">
                <a:latin typeface="Futura XBlk BT" panose="020B0903020204020204" pitchFamily="34" charset="0"/>
              </a:rPr>
              <a:t>TOOLS</a:t>
            </a:r>
            <a:endParaRPr lang="da-DK" sz="3200" dirty="0">
              <a:latin typeface="Futura XBlk BT" panose="020B0903020204020204" pitchFamily="34" charset="0"/>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t>87</a:t>
            </a:fld>
            <a:endParaRPr lang="da-DK"/>
          </a:p>
        </p:txBody>
      </p:sp>
      <p:pic>
        <p:nvPicPr>
          <p:cNvPr id="6" name="Pladsholder til indhold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35023" y="1600200"/>
            <a:ext cx="5673954" cy="4525963"/>
          </a:xfrm>
        </p:spPr>
      </p:pic>
    </p:spTree>
    <p:extLst>
      <p:ext uri="{BB962C8B-B14F-4D97-AF65-F5344CB8AC3E}">
        <p14:creationId xmlns:p14="http://schemas.microsoft.com/office/powerpoint/2010/main" val="301483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IRON TOOLS</a:t>
            </a:r>
            <a:endParaRPr lang="da-DK" sz="3200" dirty="0">
              <a:latin typeface="Futura XBlk BT" panose="020B0903020204020204" pitchFamily="34" charset="0"/>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t>88</a:t>
            </a:fld>
            <a:endParaRPr lang="da-DK"/>
          </a:p>
        </p:txBody>
      </p:sp>
      <p:pic>
        <p:nvPicPr>
          <p:cNvPr id="5" name="Pladsholder til indhol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244561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39552" y="1500174"/>
            <a:ext cx="8136904" cy="4714908"/>
          </a:xfrm>
        </p:spPr>
        <p:txBody>
          <a:bodyPr>
            <a:noAutofit/>
          </a:bodyPr>
          <a:lstStyle/>
          <a:p>
            <a:pPr>
              <a:spcBef>
                <a:spcPts val="1800"/>
              </a:spcBef>
            </a:pPr>
            <a:r>
              <a:rPr lang="en-US" sz="4000" dirty="0" smtClean="0">
                <a:solidFill>
                  <a:prstClr val="black"/>
                </a:solidFill>
                <a:latin typeface="Futura XBlk BT" pitchFamily="34" charset="0"/>
              </a:rPr>
              <a:t>5</a:t>
            </a:r>
            <a:r>
              <a:rPr lang="en-US" sz="800" dirty="0" smtClean="0">
                <a:solidFill>
                  <a:prstClr val="black"/>
                </a:solidFill>
                <a:latin typeface="Futura XBlk BT" pitchFamily="34" charset="0"/>
              </a:rPr>
              <a:t/>
            </a:r>
            <a:br>
              <a:rPr lang="en-US" sz="800" dirty="0" smtClean="0">
                <a:solidFill>
                  <a:prstClr val="black"/>
                </a:solidFill>
                <a:latin typeface="Futura XBlk BT" pitchFamily="34" charset="0"/>
              </a:rPr>
            </a:br>
            <a:r>
              <a:rPr lang="en-US" sz="800" dirty="0" smtClean="0">
                <a:solidFill>
                  <a:prstClr val="black"/>
                </a:solidFill>
                <a:latin typeface="Futura XBlk BT" pitchFamily="34" charset="0"/>
              </a:rPr>
              <a:t/>
            </a:r>
            <a:br>
              <a:rPr lang="en-US" sz="800" dirty="0" smtClean="0">
                <a:solidFill>
                  <a:prstClr val="black"/>
                </a:solidFill>
                <a:latin typeface="Futura XBlk BT" pitchFamily="34" charset="0"/>
              </a:rPr>
            </a:br>
            <a:r>
              <a:rPr lang="en-US" sz="4000" dirty="0" smtClean="0">
                <a:solidFill>
                  <a:prstClr val="black"/>
                </a:solidFill>
                <a:latin typeface="Futura XBlk BT" pitchFamily="34" charset="0"/>
              </a:rPr>
              <a:t>HUMAN </a:t>
            </a:r>
            <a:r>
              <a:rPr lang="en-US" sz="4000" dirty="0">
                <a:solidFill>
                  <a:prstClr val="black"/>
                </a:solidFill>
                <a:latin typeface="Futura XBlk BT" pitchFamily="34" charset="0"/>
              </a:rPr>
              <a:t>HISTORY PROCEEDS</a:t>
            </a:r>
            <a:br>
              <a:rPr lang="en-US" sz="4000" dirty="0">
                <a:solidFill>
                  <a:prstClr val="black"/>
                </a:solidFill>
                <a:latin typeface="Futura XBlk BT" pitchFamily="34" charset="0"/>
              </a:rPr>
            </a:br>
            <a:r>
              <a:rPr lang="en-US" sz="4000" dirty="0">
                <a:solidFill>
                  <a:prstClr val="black"/>
                </a:solidFill>
                <a:latin typeface="Futura XBlk BT" pitchFamily="34" charset="0"/>
              </a:rPr>
              <a:t>AT DIFFERENT PACES </a:t>
            </a:r>
            <a:br>
              <a:rPr lang="en-US" sz="4000" dirty="0">
                <a:solidFill>
                  <a:prstClr val="black"/>
                </a:solidFill>
                <a:latin typeface="Futura XBlk BT" pitchFamily="34" charset="0"/>
              </a:rPr>
            </a:br>
            <a:r>
              <a:rPr lang="en-US" sz="4000" dirty="0">
                <a:solidFill>
                  <a:prstClr val="black"/>
                </a:solidFill>
                <a:latin typeface="Futura XBlk BT" pitchFamily="34" charset="0"/>
              </a:rPr>
              <a:t>IN DIFFERENT </a:t>
            </a:r>
            <a:r>
              <a:rPr lang="en-US" sz="4000" dirty="0" smtClean="0">
                <a:solidFill>
                  <a:prstClr val="black"/>
                </a:solidFill>
                <a:latin typeface="Futura XBlk BT" pitchFamily="34" charset="0"/>
              </a:rPr>
              <a:t>AREAS</a:t>
            </a:r>
            <a:r>
              <a:rPr lang="en-US" sz="3200" dirty="0" smtClean="0">
                <a:solidFill>
                  <a:prstClr val="black"/>
                </a:solidFill>
                <a:latin typeface="Futura XBlk BT" pitchFamily="34" charset="0"/>
              </a:rPr>
              <a:t/>
            </a:r>
            <a:br>
              <a:rPr lang="en-US" sz="3200" dirty="0" smtClean="0">
                <a:solidFill>
                  <a:prstClr val="black"/>
                </a:solidFill>
                <a:latin typeface="Futura XBlk BT" pitchFamily="34" charset="0"/>
              </a:rPr>
            </a:br>
            <a:r>
              <a:rPr lang="en-US" sz="4000" i="1" dirty="0" smtClean="0">
                <a:solidFill>
                  <a:prstClr val="black"/>
                </a:solidFill>
                <a:latin typeface="Garamond" panose="02020404030301010803" pitchFamily="18" charset="0"/>
              </a:rPr>
              <a:t>― </a:t>
            </a:r>
            <a:r>
              <a:rPr lang="en-US" sz="4000" i="1" dirty="0">
                <a:solidFill>
                  <a:prstClr val="black"/>
                </a:solidFill>
                <a:latin typeface="Garamond" panose="02020404030301010803" pitchFamily="18" charset="0"/>
              </a:rPr>
              <a:t>and there is a biological, </a:t>
            </a:r>
            <a:r>
              <a:rPr lang="en-US" sz="4000" i="1" dirty="0" smtClean="0">
                <a:solidFill>
                  <a:prstClr val="black"/>
                </a:solidFill>
                <a:latin typeface="Garamond" panose="02020404030301010803" pitchFamily="18" charset="0"/>
              </a:rPr>
              <a:t/>
            </a:r>
            <a:br>
              <a:rPr lang="en-US" sz="4000" i="1" dirty="0" smtClean="0">
                <a:solidFill>
                  <a:prstClr val="black"/>
                </a:solidFill>
                <a:latin typeface="Garamond" panose="02020404030301010803" pitchFamily="18" charset="0"/>
              </a:rPr>
            </a:br>
            <a:r>
              <a:rPr lang="en-US" sz="4000" i="1" dirty="0" smtClean="0">
                <a:solidFill>
                  <a:prstClr val="black"/>
                </a:solidFill>
                <a:latin typeface="Garamond" panose="02020404030301010803" pitchFamily="18" charset="0"/>
              </a:rPr>
              <a:t>evolutionary </a:t>
            </a:r>
            <a:r>
              <a:rPr lang="en-US" sz="4000" i="1" dirty="0">
                <a:solidFill>
                  <a:prstClr val="black"/>
                </a:solidFill>
                <a:latin typeface="Garamond" panose="02020404030301010803" pitchFamily="18" charset="0"/>
              </a:rPr>
              <a:t>reason why</a:t>
            </a:r>
            <a:r>
              <a:rPr lang="en-US" sz="4000" i="1" dirty="0" smtClean="0">
                <a:solidFill>
                  <a:prstClr val="black"/>
                </a:solidFill>
                <a:latin typeface="Garamond" panose="02020404030301010803" pitchFamily="18" charset="0"/>
              </a:rPr>
              <a:t>!</a:t>
            </a:r>
            <a:endParaRPr lang="en-US" sz="4000" i="1" dirty="0">
              <a:solidFill>
                <a:prstClr val="black"/>
              </a:solidFill>
              <a:latin typeface="Garamond" panose="02020404030301010803" pitchFamily="18" charset="0"/>
            </a:endParaRPr>
          </a:p>
        </p:txBody>
      </p:sp>
      <p:sp>
        <p:nvSpPr>
          <p:cNvPr id="5" name="Pladsholder til diasnummer 4"/>
          <p:cNvSpPr>
            <a:spLocks noGrp="1"/>
          </p:cNvSpPr>
          <p:nvPr>
            <p:ph type="sldNum" sz="quarter" idx="12"/>
          </p:nvPr>
        </p:nvSpPr>
        <p:spPr/>
        <p:txBody>
          <a:bodyPr/>
          <a:lstStyle/>
          <a:p>
            <a:fld id="{ACEB7656-9849-4073-9CB9-EAB462FBDF4D}" type="slidenum">
              <a:rPr lang="da-DK" smtClean="0">
                <a:solidFill>
                  <a:prstClr val="black">
                    <a:tint val="75000"/>
                  </a:prstClr>
                </a:solidFill>
              </a:rPr>
              <a:pPr/>
              <a:t>89</a:t>
            </a:fld>
            <a:endParaRPr lang="da-DK">
              <a:solidFill>
                <a:prstClr val="black">
                  <a:tint val="75000"/>
                </a:prstClr>
              </a:solidFill>
            </a:endParaRPr>
          </a:p>
        </p:txBody>
      </p:sp>
      <p:sp>
        <p:nvSpPr>
          <p:cNvPr id="7" name="Rectangle 1"/>
          <p:cNvSpPr>
            <a:spLocks noChangeArrowheads="1"/>
          </p:cNvSpPr>
          <p:nvPr/>
        </p:nvSpPr>
        <p:spPr bwMode="auto">
          <a:xfrm>
            <a:off x="6264000" y="252000"/>
            <a:ext cx="255577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en-US" sz="1400" dirty="0" smtClean="0">
                <a:solidFill>
                  <a:srgbClr val="FF0000"/>
                </a:solidFill>
                <a:latin typeface="Futura XBlk BT" pitchFamily="34" charset="0"/>
                <a:ea typeface="Calibri" pitchFamily="34" charset="0"/>
                <a:cs typeface="Helvetica"/>
              </a:rPr>
              <a:t>C</a:t>
            </a:r>
            <a:r>
              <a:rPr lang="en-US" sz="1400" dirty="0" smtClean="0">
                <a:solidFill>
                  <a:srgbClr val="FFC000"/>
                </a:solidFill>
                <a:latin typeface="Futura XBlk BT" pitchFamily="34" charset="0"/>
                <a:ea typeface="Calibri" pitchFamily="34" charset="0"/>
                <a:cs typeface="Helvetica"/>
              </a:rPr>
              <a:t>A</a:t>
            </a:r>
            <a:r>
              <a:rPr lang="en-US" sz="1400" dirty="0" smtClean="0">
                <a:solidFill>
                  <a:srgbClr val="800080"/>
                </a:solidFill>
                <a:latin typeface="Futura XBlk BT" pitchFamily="34" charset="0"/>
                <a:ea typeface="Calibri" pitchFamily="34" charset="0"/>
                <a:cs typeface="Helvetica"/>
              </a:rPr>
              <a:t>P</a:t>
            </a:r>
            <a:r>
              <a:rPr lang="en-US" sz="1400" dirty="0" smtClean="0">
                <a:solidFill>
                  <a:srgbClr val="0000CC"/>
                </a:solidFill>
                <a:latin typeface="Futura XBlk BT" pitchFamily="34" charset="0"/>
                <a:ea typeface="Calibri" pitchFamily="34" charset="0"/>
                <a:cs typeface="Helvetica"/>
              </a:rPr>
              <a:t>A</a:t>
            </a:r>
            <a:r>
              <a:rPr lang="en-US" sz="1400" dirty="0" smtClean="0">
                <a:solidFill>
                  <a:srgbClr val="FF00FF"/>
                </a:solidFill>
                <a:latin typeface="Futura XBlk BT" pitchFamily="34" charset="0"/>
                <a:ea typeface="Calibri" pitchFamily="34" charset="0"/>
                <a:cs typeface="Helvetica"/>
              </a:rPr>
              <a:t>B</a:t>
            </a:r>
            <a:r>
              <a:rPr lang="en-US" sz="1400" dirty="0" smtClean="0">
                <a:solidFill>
                  <a:srgbClr val="FF3300"/>
                </a:solidFill>
                <a:latin typeface="Futura XBlk BT" pitchFamily="34" charset="0"/>
                <a:ea typeface="Calibri" pitchFamily="34" charset="0"/>
                <a:cs typeface="Helvetica"/>
              </a:rPr>
              <a:t>I</a:t>
            </a:r>
            <a:r>
              <a:rPr lang="en-US" sz="1400" dirty="0" smtClean="0">
                <a:solidFill>
                  <a:srgbClr val="FFC000"/>
                </a:solidFill>
                <a:latin typeface="Futura XBlk BT" pitchFamily="34" charset="0"/>
                <a:ea typeface="Calibri" pitchFamily="34" charset="0"/>
                <a:cs typeface="Helvetica"/>
              </a:rPr>
              <a:t>L</a:t>
            </a:r>
            <a:r>
              <a:rPr lang="en-US" sz="1400" dirty="0" smtClean="0">
                <a:solidFill>
                  <a:srgbClr val="800080"/>
                </a:solidFill>
                <a:latin typeface="Futura XBlk BT" pitchFamily="34" charset="0"/>
                <a:ea typeface="Calibri" pitchFamily="34" charset="0"/>
                <a:cs typeface="Helvetica"/>
              </a:rPr>
              <a:t>I</a:t>
            </a:r>
            <a:r>
              <a:rPr lang="en-US" sz="1400" dirty="0" smtClean="0">
                <a:solidFill>
                  <a:srgbClr val="0000CC"/>
                </a:solidFill>
                <a:latin typeface="Futura XBlk BT" pitchFamily="34" charset="0"/>
                <a:ea typeface="Calibri" pitchFamily="34" charset="0"/>
                <a:cs typeface="Helvetica"/>
              </a:rPr>
              <a:t>T</a:t>
            </a:r>
            <a:r>
              <a:rPr lang="en-US" sz="1400" dirty="0" smtClean="0">
                <a:solidFill>
                  <a:srgbClr val="FF33CC"/>
                </a:solidFill>
                <a:latin typeface="Futura XBlk BT" pitchFamily="34" charset="0"/>
                <a:ea typeface="Calibri" pitchFamily="34" charset="0"/>
                <a:cs typeface="Helvetica"/>
              </a:rPr>
              <a:t>Y</a:t>
            </a:r>
            <a:r>
              <a:rPr lang="en-US" sz="1400" dirty="0" smtClean="0">
                <a:solidFill>
                  <a:srgbClr val="FF33CC"/>
                </a:solidFill>
              </a:rPr>
              <a:t> </a:t>
            </a:r>
            <a:endParaRPr lang="en-US" sz="1400" i="1" dirty="0" smtClean="0">
              <a:solidFill>
                <a:srgbClr val="000000"/>
              </a:solidFill>
              <a:latin typeface="Garamond" pitchFamily="18" charset="0"/>
              <a:ea typeface="Times New Roman" pitchFamily="18" charset="0"/>
              <a:cs typeface="Gill Sans MT" pitchFamily="34" charset="0"/>
            </a:endParaRPr>
          </a:p>
          <a:p>
            <a:pPr algn="r" eaLnBrk="0" fontAlgn="base" hangingPunct="0">
              <a:spcBef>
                <a:spcPct val="0"/>
              </a:spcBef>
              <a:spcAft>
                <a:spcPct val="0"/>
              </a:spcAft>
            </a:pPr>
            <a:r>
              <a:rPr lang="en-US" sz="1400" i="1" dirty="0" smtClean="0">
                <a:solidFill>
                  <a:srgbClr val="000000"/>
                </a:solidFill>
                <a:latin typeface="Garamond" pitchFamily="18" charset="0"/>
                <a:ea typeface="Times New Roman" pitchFamily="18" charset="0"/>
                <a:cs typeface="Gill Sans MT" pitchFamily="34" charset="0"/>
              </a:rPr>
              <a:t>Enabling good work</a:t>
            </a:r>
            <a:endParaRPr lang="da-DK" sz="1400" dirty="0" smtClean="0">
              <a:solidFill>
                <a:prstClr val="black"/>
              </a:solidFill>
              <a:latin typeface="Arial" pitchFamily="34" charset="0"/>
            </a:endParaRPr>
          </a:p>
        </p:txBody>
      </p:sp>
    </p:spTree>
    <p:extLst>
      <p:ext uri="{BB962C8B-B14F-4D97-AF65-F5344CB8AC3E}">
        <p14:creationId xmlns:p14="http://schemas.microsoft.com/office/powerpoint/2010/main" val="49572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TWO QUESTIONS (1)</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lstStyle/>
          <a:p>
            <a:pPr marL="0" indent="0">
              <a:spcBef>
                <a:spcPts val="600"/>
              </a:spcBef>
              <a:buNone/>
            </a:pPr>
            <a:r>
              <a:rPr lang="en-US" dirty="0"/>
              <a:t>I have two questions:</a:t>
            </a:r>
          </a:p>
          <a:p>
            <a:pPr>
              <a:spcBef>
                <a:spcPts val="600"/>
              </a:spcBef>
            </a:pPr>
            <a:r>
              <a:rPr lang="en-US" dirty="0"/>
              <a:t>The first has to do with </a:t>
            </a:r>
            <a:r>
              <a:rPr lang="en-US" b="1" dirty="0"/>
              <a:t>between</a:t>
            </a:r>
            <a:r>
              <a:rPr lang="en-US" dirty="0"/>
              <a:t>-species differences,</a:t>
            </a:r>
          </a:p>
          <a:p>
            <a:pPr>
              <a:spcBef>
                <a:spcPts val="600"/>
              </a:spcBef>
            </a:pPr>
            <a:r>
              <a:rPr lang="en-US" dirty="0"/>
              <a:t>the other with </a:t>
            </a:r>
            <a:r>
              <a:rPr lang="en-US" b="1" dirty="0"/>
              <a:t>within</a:t>
            </a:r>
            <a:r>
              <a:rPr lang="en-US" dirty="0"/>
              <a:t>-species differences (among ourselves: </a:t>
            </a:r>
            <a:r>
              <a:rPr lang="en-US" dirty="0" smtClean="0"/>
              <a:t>the human beings).</a:t>
            </a:r>
            <a:endParaRPr lang="en-US" dirty="0"/>
          </a:p>
        </p:txBody>
      </p:sp>
      <p:sp>
        <p:nvSpPr>
          <p:cNvPr id="4" name="Pladsholder til diasnummer 3"/>
          <p:cNvSpPr>
            <a:spLocks noGrp="1"/>
          </p:cNvSpPr>
          <p:nvPr>
            <p:ph type="sldNum" sz="quarter" idx="12"/>
          </p:nvPr>
        </p:nvSpPr>
        <p:spPr/>
        <p:txBody>
          <a:bodyPr/>
          <a:lstStyle/>
          <a:p>
            <a:fld id="{8E15ED7A-7D97-43EF-A7D1-975E9F0ACDAC}" type="slidenum">
              <a:rPr lang="da-DK" smtClean="0"/>
              <a:t>9</a:t>
            </a:fld>
            <a:endParaRPr lang="da-DK" dirty="0"/>
          </a:p>
        </p:txBody>
      </p:sp>
    </p:spTree>
    <p:extLst>
      <p:ext uri="{BB962C8B-B14F-4D97-AF65-F5344CB8AC3E}">
        <p14:creationId xmlns:p14="http://schemas.microsoft.com/office/powerpoint/2010/main" val="197933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74638"/>
            <a:ext cx="8640960" cy="1143000"/>
          </a:xfrm>
        </p:spPr>
        <p:txBody>
          <a:bodyPr>
            <a:normAutofit/>
          </a:bodyPr>
          <a:lstStyle/>
          <a:p>
            <a:r>
              <a:rPr lang="da-DK" sz="3200" dirty="0" smtClean="0">
                <a:latin typeface="Futura XBlk BT" panose="020B0903020204020204" pitchFamily="34" charset="0"/>
              </a:rPr>
              <a:t>UNEQUAL HISTORICAL</a:t>
            </a:r>
            <a:br>
              <a:rPr lang="da-DK" sz="3200" dirty="0" smtClean="0">
                <a:latin typeface="Futura XBlk BT" panose="020B0903020204020204" pitchFamily="34" charset="0"/>
              </a:rPr>
            </a:br>
            <a:r>
              <a:rPr lang="da-DK" sz="3200" dirty="0" smtClean="0">
                <a:latin typeface="Futura XBlk BT" panose="020B0903020204020204" pitchFamily="34" charset="0"/>
              </a:rPr>
              <a:t>DEVELOPMENT IN HUMAN AFFAIRS</a:t>
            </a:r>
            <a:endParaRPr lang="da-DK" sz="3200" dirty="0">
              <a:latin typeface="Futura XBlk BT" panose="020B0903020204020204" pitchFamily="34" charset="0"/>
            </a:endParaRPr>
          </a:p>
        </p:txBody>
      </p:sp>
      <p:sp>
        <p:nvSpPr>
          <p:cNvPr id="3" name="Pladsholder til indhold 2"/>
          <p:cNvSpPr>
            <a:spLocks noGrp="1"/>
          </p:cNvSpPr>
          <p:nvPr>
            <p:ph idx="1"/>
          </p:nvPr>
        </p:nvSpPr>
        <p:spPr/>
        <p:txBody>
          <a:bodyPr anchor="ctr">
            <a:normAutofit/>
          </a:bodyPr>
          <a:lstStyle/>
          <a:p>
            <a:pPr marL="342000" indent="-457200">
              <a:spcBef>
                <a:spcPts val="600"/>
              </a:spcBef>
              <a:buNone/>
            </a:pPr>
            <a:r>
              <a:rPr lang="en-US" dirty="0" smtClean="0"/>
              <a:t>I allow myself to add, though, that human </a:t>
            </a:r>
            <a:r>
              <a:rPr lang="en-US" b="1" dirty="0" smtClean="0"/>
              <a:t>history does appear to progress at very different paces,</a:t>
            </a:r>
          </a:p>
          <a:p>
            <a:pPr marL="342000" indent="-457200">
              <a:spcBef>
                <a:spcPts val="600"/>
              </a:spcBef>
              <a:buNone/>
            </a:pPr>
            <a:r>
              <a:rPr lang="en-US" dirty="0" smtClean="0"/>
              <a:t>not just in different geographical parts of the world, but also</a:t>
            </a:r>
          </a:p>
          <a:p>
            <a:pPr marL="342000" indent="-457200">
              <a:spcBef>
                <a:spcPts val="600"/>
              </a:spcBef>
              <a:buNone/>
            </a:pPr>
            <a:r>
              <a:rPr lang="en-US" dirty="0" smtClean="0"/>
              <a:t>	(and more importantly, I would argue)</a:t>
            </a:r>
          </a:p>
          <a:p>
            <a:pPr marL="342000" indent="-457200">
              <a:spcBef>
                <a:spcPts val="600"/>
              </a:spcBef>
              <a:buNone/>
            </a:pPr>
            <a:r>
              <a:rPr lang="en-US" b="1" dirty="0" smtClean="0"/>
              <a:t>in different domains of “human affairs.”</a:t>
            </a:r>
          </a:p>
        </p:txBody>
      </p:sp>
      <p:sp>
        <p:nvSpPr>
          <p:cNvPr id="4" name="Pladsholder til diasnummer 3"/>
          <p:cNvSpPr>
            <a:spLocks noGrp="1"/>
          </p:cNvSpPr>
          <p:nvPr>
            <p:ph type="sldNum" sz="quarter" idx="12"/>
          </p:nvPr>
        </p:nvSpPr>
        <p:spPr/>
        <p:txBody>
          <a:bodyPr/>
          <a:lstStyle/>
          <a:p>
            <a:fld id="{8E15ED7A-7D97-43EF-A7D1-975E9F0ACDAC}" type="slidenum">
              <a:rPr lang="da-DK" smtClean="0"/>
              <a:t>90</a:t>
            </a:fld>
            <a:endParaRPr lang="da-DK"/>
          </a:p>
        </p:txBody>
      </p:sp>
    </p:spTree>
    <p:extLst>
      <p:ext uri="{BB962C8B-B14F-4D97-AF65-F5344CB8AC3E}">
        <p14:creationId xmlns:p14="http://schemas.microsoft.com/office/powerpoint/2010/main" val="284212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a:solidFill>
                  <a:prstClr val="black"/>
                </a:solidFill>
                <a:latin typeface="Futura XBlk BT" panose="020B0903020204020204" pitchFamily="34" charset="0"/>
              </a:rPr>
              <a:t>THE FAST </a:t>
            </a:r>
            <a:r>
              <a:rPr lang="da-DK" sz="3200" dirty="0" smtClean="0">
                <a:solidFill>
                  <a:prstClr val="black"/>
                </a:solidFill>
                <a:latin typeface="Futura XBlk BT" panose="020B0903020204020204" pitchFamily="34" charset="0"/>
              </a:rPr>
              <a:t>LANE (1)</a:t>
            </a:r>
            <a:endParaRPr lang="da-DK" dirty="0"/>
          </a:p>
        </p:txBody>
      </p:sp>
      <p:sp>
        <p:nvSpPr>
          <p:cNvPr id="3" name="Pladsholder til indhold 2"/>
          <p:cNvSpPr>
            <a:spLocks noGrp="1"/>
          </p:cNvSpPr>
          <p:nvPr>
            <p:ph idx="1"/>
          </p:nvPr>
        </p:nvSpPr>
        <p:spPr>
          <a:xfrm>
            <a:off x="457200" y="1484784"/>
            <a:ext cx="8229600" cy="4824536"/>
          </a:xfrm>
        </p:spPr>
        <p:txBody>
          <a:bodyPr anchor="ctr">
            <a:normAutofit/>
          </a:bodyPr>
          <a:lstStyle/>
          <a:p>
            <a:pPr marL="342000" lvl="0" indent="-457200">
              <a:spcBef>
                <a:spcPts val="0"/>
              </a:spcBef>
              <a:buNone/>
            </a:pPr>
            <a:r>
              <a:rPr lang="en-US" dirty="0">
                <a:solidFill>
                  <a:prstClr val="black"/>
                </a:solidFill>
              </a:rPr>
              <a:t>Vehicles speeding up in “fast lane” of human history </a:t>
            </a:r>
            <a:r>
              <a:rPr lang="en-US" dirty="0" smtClean="0">
                <a:solidFill>
                  <a:prstClr val="black"/>
                </a:solidFill>
              </a:rPr>
              <a:t>include our understanding of the natural sciences:</a:t>
            </a:r>
            <a:endParaRPr lang="en-US" dirty="0">
              <a:solidFill>
                <a:prstClr val="black"/>
              </a:solidFill>
            </a:endParaRPr>
          </a:p>
          <a:p>
            <a:pPr lvl="0">
              <a:spcBef>
                <a:spcPts val="600"/>
              </a:spcBef>
            </a:pPr>
            <a:r>
              <a:rPr lang="en-US" dirty="0">
                <a:solidFill>
                  <a:prstClr val="black"/>
                </a:solidFill>
              </a:rPr>
              <a:t>physics</a:t>
            </a:r>
            <a:r>
              <a:rPr lang="en-US" dirty="0" smtClean="0">
                <a:solidFill>
                  <a:prstClr val="black"/>
                </a:solidFill>
              </a:rPr>
              <a:t>,</a:t>
            </a:r>
          </a:p>
          <a:p>
            <a:pPr lvl="0">
              <a:spcBef>
                <a:spcPts val="0"/>
              </a:spcBef>
            </a:pPr>
            <a:r>
              <a:rPr lang="en-US" dirty="0" smtClean="0">
                <a:solidFill>
                  <a:prstClr val="black"/>
                </a:solidFill>
              </a:rPr>
              <a:t>astronomy</a:t>
            </a:r>
            <a:r>
              <a:rPr lang="en-US" dirty="0">
                <a:solidFill>
                  <a:prstClr val="black"/>
                </a:solidFill>
              </a:rPr>
              <a:t>,</a:t>
            </a:r>
          </a:p>
          <a:p>
            <a:pPr lvl="0">
              <a:spcBef>
                <a:spcPts val="0"/>
              </a:spcBef>
            </a:pPr>
            <a:r>
              <a:rPr lang="en-US" dirty="0" smtClean="0">
                <a:solidFill>
                  <a:prstClr val="black"/>
                </a:solidFill>
              </a:rPr>
              <a:t>chemistry</a:t>
            </a:r>
            <a:r>
              <a:rPr lang="en-US" dirty="0">
                <a:solidFill>
                  <a:prstClr val="black"/>
                </a:solidFill>
              </a:rPr>
              <a:t>, </a:t>
            </a:r>
            <a:endParaRPr lang="en-US" dirty="0" smtClean="0">
              <a:solidFill>
                <a:prstClr val="black"/>
              </a:solidFill>
            </a:endParaRPr>
          </a:p>
          <a:p>
            <a:pPr lvl="0">
              <a:spcBef>
                <a:spcPts val="0"/>
              </a:spcBef>
            </a:pPr>
            <a:r>
              <a:rPr lang="en-US" dirty="0" smtClean="0">
                <a:solidFill>
                  <a:prstClr val="black"/>
                </a:solidFill>
              </a:rPr>
              <a:t>geology,</a:t>
            </a:r>
          </a:p>
          <a:p>
            <a:pPr lvl="0">
              <a:spcBef>
                <a:spcPts val="0"/>
              </a:spcBef>
            </a:pPr>
            <a:r>
              <a:rPr lang="en-US" dirty="0" smtClean="0">
                <a:solidFill>
                  <a:prstClr val="black"/>
                </a:solidFill>
              </a:rPr>
              <a:t>biochemistry</a:t>
            </a:r>
            <a:r>
              <a:rPr lang="en-US" dirty="0">
                <a:solidFill>
                  <a:prstClr val="black"/>
                </a:solidFill>
              </a:rPr>
              <a:t>, and </a:t>
            </a:r>
          </a:p>
          <a:p>
            <a:pPr lvl="0">
              <a:spcBef>
                <a:spcPts val="0"/>
              </a:spcBef>
            </a:pPr>
            <a:r>
              <a:rPr lang="en-US" dirty="0">
                <a:solidFill>
                  <a:prstClr val="black"/>
                </a:solidFill>
              </a:rPr>
              <a:t>biology ― </a:t>
            </a:r>
          </a:p>
        </p:txBody>
      </p:sp>
      <p:sp>
        <p:nvSpPr>
          <p:cNvPr id="4" name="Pladsholder til diasnummer 3"/>
          <p:cNvSpPr>
            <a:spLocks noGrp="1"/>
          </p:cNvSpPr>
          <p:nvPr>
            <p:ph type="sldNum" sz="quarter" idx="12"/>
          </p:nvPr>
        </p:nvSpPr>
        <p:spPr/>
        <p:txBody>
          <a:bodyPr/>
          <a:lstStyle/>
          <a:p>
            <a:fld id="{8E15ED7A-7D97-43EF-A7D1-975E9F0ACDAC}" type="slidenum">
              <a:rPr lang="da-DK" smtClean="0"/>
              <a:t>91</a:t>
            </a:fld>
            <a:endParaRPr lang="da-DK"/>
          </a:p>
        </p:txBody>
      </p:sp>
    </p:spTree>
    <p:extLst>
      <p:ext uri="{BB962C8B-B14F-4D97-AF65-F5344CB8AC3E}">
        <p14:creationId xmlns:p14="http://schemas.microsoft.com/office/powerpoint/2010/main" val="356317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a:solidFill>
                  <a:prstClr val="black"/>
                </a:solidFill>
                <a:latin typeface="Futura XBlk BT" panose="020B0903020204020204" pitchFamily="34" charset="0"/>
              </a:rPr>
              <a:t>THE FAST </a:t>
            </a:r>
            <a:r>
              <a:rPr lang="da-DK" sz="3200" dirty="0" smtClean="0">
                <a:solidFill>
                  <a:prstClr val="black"/>
                </a:solidFill>
                <a:latin typeface="Futura XBlk BT" panose="020B0903020204020204" pitchFamily="34" charset="0"/>
              </a:rPr>
              <a:t>LANE (2)</a:t>
            </a:r>
            <a:endParaRPr lang="da-DK" dirty="0"/>
          </a:p>
        </p:txBody>
      </p:sp>
      <p:sp>
        <p:nvSpPr>
          <p:cNvPr id="3" name="Pladsholder til indhold 2"/>
          <p:cNvSpPr>
            <a:spLocks noGrp="1"/>
          </p:cNvSpPr>
          <p:nvPr>
            <p:ph idx="1"/>
          </p:nvPr>
        </p:nvSpPr>
        <p:spPr/>
        <p:txBody>
          <a:bodyPr anchor="ctr">
            <a:normAutofit/>
          </a:bodyPr>
          <a:lstStyle/>
          <a:p>
            <a:pPr marL="0" lvl="0" indent="0">
              <a:spcBef>
                <a:spcPts val="600"/>
              </a:spcBef>
              <a:buNone/>
            </a:pPr>
            <a:r>
              <a:rPr lang="en-US" dirty="0" smtClean="0">
                <a:solidFill>
                  <a:prstClr val="black"/>
                </a:solidFill>
              </a:rPr>
              <a:t>… as </a:t>
            </a:r>
            <a:r>
              <a:rPr lang="en-US" dirty="0">
                <a:solidFill>
                  <a:prstClr val="black"/>
                </a:solidFill>
              </a:rPr>
              <a:t>well as their “applied” cousins in </a:t>
            </a:r>
          </a:p>
          <a:p>
            <a:pPr lvl="0">
              <a:spcBef>
                <a:spcPts val="600"/>
              </a:spcBef>
            </a:pPr>
            <a:r>
              <a:rPr lang="en-US" b="1" dirty="0">
                <a:solidFill>
                  <a:prstClr val="black"/>
                </a:solidFill>
              </a:rPr>
              <a:t>technology</a:t>
            </a:r>
            <a:r>
              <a:rPr lang="en-US" b="1" dirty="0" smtClean="0">
                <a:solidFill>
                  <a:prstClr val="black"/>
                </a:solidFill>
              </a:rPr>
              <a:t>.</a:t>
            </a:r>
            <a:endParaRPr lang="en-US" b="1" dirty="0">
              <a:solidFill>
                <a:prstClr val="black"/>
              </a:solidFill>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t>92</a:t>
            </a:fld>
            <a:endParaRPr lang="da-DK"/>
          </a:p>
        </p:txBody>
      </p:sp>
    </p:spTree>
    <p:extLst>
      <p:ext uri="{BB962C8B-B14F-4D97-AF65-F5344CB8AC3E}">
        <p14:creationId xmlns:p14="http://schemas.microsoft.com/office/powerpoint/2010/main" val="77672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smtClean="0">
                <a:solidFill>
                  <a:prstClr val="black"/>
                </a:solidFill>
                <a:latin typeface="Futura XBlk BT" panose="020B0903020204020204" pitchFamily="34" charset="0"/>
              </a:rPr>
              <a:t>ACCELERATING TECHNOLOGIES (1)</a:t>
            </a:r>
            <a:endParaRPr lang="da-DK" dirty="0"/>
          </a:p>
        </p:txBody>
      </p:sp>
      <p:sp>
        <p:nvSpPr>
          <p:cNvPr id="3" name="Pladsholder til indhold 2"/>
          <p:cNvSpPr>
            <a:spLocks noGrp="1"/>
          </p:cNvSpPr>
          <p:nvPr>
            <p:ph idx="1"/>
          </p:nvPr>
        </p:nvSpPr>
        <p:spPr/>
        <p:txBody>
          <a:bodyPr anchor="ctr">
            <a:normAutofit/>
          </a:bodyPr>
          <a:lstStyle/>
          <a:p>
            <a:pPr marL="342000" lvl="0" indent="-457200">
              <a:spcBef>
                <a:spcPts val="600"/>
              </a:spcBef>
              <a:buNone/>
            </a:pPr>
            <a:r>
              <a:rPr lang="en-US" dirty="0" smtClean="0">
                <a:solidFill>
                  <a:prstClr val="black"/>
                </a:solidFill>
              </a:rPr>
              <a:t>To illustrate: In 1984 </a:t>
            </a:r>
            <a:r>
              <a:rPr lang="en-US" dirty="0">
                <a:solidFill>
                  <a:prstClr val="black"/>
                </a:solidFill>
              </a:rPr>
              <a:t>the </a:t>
            </a:r>
            <a:r>
              <a:rPr lang="en-US" dirty="0" smtClean="0">
                <a:solidFill>
                  <a:prstClr val="black"/>
                </a:solidFill>
              </a:rPr>
              <a:t>late German </a:t>
            </a:r>
            <a:r>
              <a:rPr lang="en-US" dirty="0">
                <a:solidFill>
                  <a:prstClr val="black"/>
                </a:solidFill>
              </a:rPr>
              <a:t>philosopher </a:t>
            </a:r>
            <a:r>
              <a:rPr lang="en-US" dirty="0" err="1">
                <a:solidFill>
                  <a:prstClr val="black"/>
                </a:solidFill>
              </a:rPr>
              <a:t>Odo</a:t>
            </a:r>
            <a:r>
              <a:rPr lang="en-US" dirty="0">
                <a:solidFill>
                  <a:prstClr val="black"/>
                </a:solidFill>
              </a:rPr>
              <a:t> </a:t>
            </a:r>
            <a:r>
              <a:rPr lang="en-US" dirty="0" err="1">
                <a:solidFill>
                  <a:prstClr val="black"/>
                </a:solidFill>
              </a:rPr>
              <a:t>Marquard</a:t>
            </a:r>
            <a:r>
              <a:rPr lang="en-US" dirty="0">
                <a:solidFill>
                  <a:prstClr val="black"/>
                </a:solidFill>
              </a:rPr>
              <a:t> </a:t>
            </a:r>
            <a:r>
              <a:rPr lang="en-US" dirty="0" smtClean="0">
                <a:solidFill>
                  <a:prstClr val="black"/>
                </a:solidFill>
              </a:rPr>
              <a:t>wrote that: </a:t>
            </a:r>
          </a:p>
          <a:p>
            <a:pPr marL="342000" lvl="0" indent="-457200">
              <a:spcBef>
                <a:spcPts val="600"/>
              </a:spcBef>
              <a:buNone/>
            </a:pPr>
            <a:r>
              <a:rPr lang="de-DE" dirty="0" smtClean="0">
                <a:solidFill>
                  <a:prstClr val="black"/>
                </a:solidFill>
              </a:rPr>
              <a:t>“</a:t>
            </a:r>
            <a:r>
              <a:rPr lang="de-DE" dirty="0">
                <a:solidFill>
                  <a:prstClr val="black"/>
                </a:solidFill>
              </a:rPr>
              <a:t>Wo </a:t>
            </a:r>
            <a:r>
              <a:rPr lang="de-DE" dirty="0" smtClean="0">
                <a:solidFill>
                  <a:prstClr val="black"/>
                </a:solidFill>
              </a:rPr>
              <a:t>vor </a:t>
            </a:r>
            <a:r>
              <a:rPr lang="de-DE" dirty="0">
                <a:solidFill>
                  <a:prstClr val="black"/>
                </a:solidFill>
              </a:rPr>
              <a:t>2000 Jahren ein </a:t>
            </a:r>
            <a:r>
              <a:rPr lang="de-DE" i="1" dirty="0">
                <a:solidFill>
                  <a:prstClr val="black"/>
                </a:solidFill>
              </a:rPr>
              <a:t>Wald</a:t>
            </a:r>
            <a:r>
              <a:rPr lang="de-DE" dirty="0">
                <a:solidFill>
                  <a:prstClr val="black"/>
                </a:solidFill>
              </a:rPr>
              <a:t> war und </a:t>
            </a:r>
            <a:endParaRPr lang="de-DE" dirty="0" smtClean="0">
              <a:solidFill>
                <a:prstClr val="black"/>
              </a:solidFill>
            </a:endParaRPr>
          </a:p>
          <a:p>
            <a:pPr marL="742050" lvl="1" indent="-457200">
              <a:spcBef>
                <a:spcPts val="0"/>
              </a:spcBef>
              <a:buNone/>
            </a:pPr>
            <a:r>
              <a:rPr lang="de-DE" sz="3200" dirty="0" smtClean="0">
                <a:solidFill>
                  <a:prstClr val="black"/>
                </a:solidFill>
              </a:rPr>
              <a:t>vor </a:t>
            </a:r>
            <a:r>
              <a:rPr lang="de-DE" sz="3200" dirty="0">
                <a:solidFill>
                  <a:prstClr val="black"/>
                </a:solidFill>
              </a:rPr>
              <a:t>1000 Jahren ein </a:t>
            </a:r>
            <a:r>
              <a:rPr lang="de-DE" sz="3200" i="1" dirty="0">
                <a:solidFill>
                  <a:prstClr val="black"/>
                </a:solidFill>
              </a:rPr>
              <a:t>Feld</a:t>
            </a:r>
            <a:r>
              <a:rPr lang="de-DE" sz="3200" dirty="0">
                <a:solidFill>
                  <a:prstClr val="black"/>
                </a:solidFill>
              </a:rPr>
              <a:t> und </a:t>
            </a:r>
            <a:endParaRPr lang="de-DE" sz="3200" dirty="0" smtClean="0">
              <a:solidFill>
                <a:prstClr val="black"/>
              </a:solidFill>
            </a:endParaRPr>
          </a:p>
          <a:p>
            <a:pPr marL="742050" lvl="1" indent="-457200">
              <a:spcBef>
                <a:spcPts val="0"/>
              </a:spcBef>
              <a:buNone/>
            </a:pPr>
            <a:r>
              <a:rPr lang="de-DE" sz="3200" dirty="0" smtClean="0">
                <a:solidFill>
                  <a:prstClr val="black"/>
                </a:solidFill>
              </a:rPr>
              <a:t>vor </a:t>
            </a:r>
            <a:r>
              <a:rPr lang="de-DE" sz="3200" dirty="0">
                <a:solidFill>
                  <a:prstClr val="black"/>
                </a:solidFill>
              </a:rPr>
              <a:t>500 Jahren ein </a:t>
            </a:r>
            <a:r>
              <a:rPr lang="de-DE" sz="3200" i="1" dirty="0">
                <a:solidFill>
                  <a:prstClr val="black"/>
                </a:solidFill>
              </a:rPr>
              <a:t>Haus, </a:t>
            </a:r>
            <a:endParaRPr lang="de-DE" sz="3200" i="1" dirty="0" smtClean="0">
              <a:solidFill>
                <a:prstClr val="black"/>
              </a:solidFill>
            </a:endParaRPr>
          </a:p>
          <a:p>
            <a:pPr marL="342000" lvl="0" indent="-457200">
              <a:spcBef>
                <a:spcPts val="600"/>
              </a:spcBef>
              <a:buNone/>
            </a:pPr>
            <a:r>
              <a:rPr lang="de-DE" dirty="0" smtClean="0">
                <a:solidFill>
                  <a:prstClr val="black"/>
                </a:solidFill>
              </a:rPr>
              <a:t>stand </a:t>
            </a:r>
            <a:r>
              <a:rPr lang="de-DE" dirty="0">
                <a:solidFill>
                  <a:prstClr val="black"/>
                </a:solidFill>
              </a:rPr>
              <a:t>vor 150 Jahren ein </a:t>
            </a:r>
            <a:r>
              <a:rPr lang="de-DE" i="1" dirty="0">
                <a:solidFill>
                  <a:prstClr val="black"/>
                </a:solidFill>
              </a:rPr>
              <a:t>Weberei</a:t>
            </a:r>
            <a:r>
              <a:rPr lang="de-DE" i="1" dirty="0" smtClean="0">
                <a:solidFill>
                  <a:prstClr val="black"/>
                </a:solidFill>
              </a:rPr>
              <a:t>,</a:t>
            </a:r>
          </a:p>
          <a:p>
            <a:pPr marL="742050" lvl="1" indent="-457200">
              <a:spcBef>
                <a:spcPts val="0"/>
              </a:spcBef>
              <a:buNone/>
            </a:pPr>
            <a:r>
              <a:rPr lang="de-DE" sz="3200" dirty="0" smtClean="0">
                <a:solidFill>
                  <a:prstClr val="black"/>
                </a:solidFill>
              </a:rPr>
              <a:t>vor </a:t>
            </a:r>
            <a:r>
              <a:rPr lang="de-DE" sz="3200" dirty="0">
                <a:solidFill>
                  <a:prstClr val="black"/>
                </a:solidFill>
              </a:rPr>
              <a:t>75 ein </a:t>
            </a:r>
            <a:r>
              <a:rPr lang="de-DE" sz="3200" i="1" dirty="0">
                <a:solidFill>
                  <a:prstClr val="black"/>
                </a:solidFill>
              </a:rPr>
              <a:t>Bahnhof, </a:t>
            </a:r>
            <a:endParaRPr lang="de-DE" sz="3200" i="1" dirty="0" smtClean="0">
              <a:solidFill>
                <a:prstClr val="black"/>
              </a:solidFill>
            </a:endParaRPr>
          </a:p>
          <a:p>
            <a:pPr marL="742050" lvl="1" indent="-457200">
              <a:spcBef>
                <a:spcPts val="0"/>
              </a:spcBef>
              <a:buNone/>
            </a:pPr>
            <a:r>
              <a:rPr lang="de-DE" sz="3200" dirty="0">
                <a:solidFill>
                  <a:prstClr val="black"/>
                </a:solidFill>
              </a:rPr>
              <a:t>vor 25 ein </a:t>
            </a:r>
            <a:r>
              <a:rPr lang="de-DE" sz="3200" i="1" dirty="0">
                <a:solidFill>
                  <a:prstClr val="black"/>
                </a:solidFill>
              </a:rPr>
              <a:t>Flugplatz</a:t>
            </a:r>
            <a:r>
              <a:rPr lang="de-DE" sz="3200" dirty="0">
                <a:solidFill>
                  <a:prstClr val="black"/>
                </a:solidFill>
              </a:rPr>
              <a:t> </a:t>
            </a:r>
            <a:r>
              <a:rPr lang="de-DE" sz="3200" dirty="0" smtClean="0">
                <a:solidFill>
                  <a:prstClr val="black"/>
                </a:solidFill>
              </a:rPr>
              <a:t>…</a:t>
            </a:r>
          </a:p>
        </p:txBody>
      </p:sp>
      <p:sp>
        <p:nvSpPr>
          <p:cNvPr id="4" name="Pladsholder til diasnummer 3"/>
          <p:cNvSpPr>
            <a:spLocks noGrp="1"/>
          </p:cNvSpPr>
          <p:nvPr>
            <p:ph type="sldNum" sz="quarter" idx="12"/>
          </p:nvPr>
        </p:nvSpPr>
        <p:spPr/>
        <p:txBody>
          <a:bodyPr/>
          <a:lstStyle/>
          <a:p>
            <a:fld id="{8E15ED7A-7D97-43EF-A7D1-975E9F0ACDAC}" type="slidenum">
              <a:rPr lang="da-DK" smtClean="0"/>
              <a:t>93</a:t>
            </a:fld>
            <a:endParaRPr lang="da-DK"/>
          </a:p>
        </p:txBody>
      </p:sp>
    </p:spTree>
    <p:extLst>
      <p:ext uri="{BB962C8B-B14F-4D97-AF65-F5344CB8AC3E}">
        <p14:creationId xmlns:p14="http://schemas.microsoft.com/office/powerpoint/2010/main" val="328680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smtClean="0">
                <a:solidFill>
                  <a:prstClr val="black"/>
                </a:solidFill>
                <a:latin typeface="Futura XBlk BT" panose="020B0903020204020204" pitchFamily="34" charset="0"/>
              </a:rPr>
              <a:t>ACCELERATING </a:t>
            </a:r>
            <a:r>
              <a:rPr lang="da-DK" sz="3200" dirty="0">
                <a:solidFill>
                  <a:prstClr val="black"/>
                </a:solidFill>
                <a:latin typeface="Futura XBlk BT" panose="020B0903020204020204" pitchFamily="34" charset="0"/>
              </a:rPr>
              <a:t>TECHNOLOGIES </a:t>
            </a:r>
            <a:r>
              <a:rPr lang="da-DK" sz="3200" dirty="0" smtClean="0">
                <a:solidFill>
                  <a:prstClr val="black"/>
                </a:solidFill>
                <a:latin typeface="Futura XBlk BT" panose="020B0903020204020204" pitchFamily="34" charset="0"/>
              </a:rPr>
              <a:t>(2)</a:t>
            </a:r>
            <a:endParaRPr lang="da-DK" dirty="0"/>
          </a:p>
        </p:txBody>
      </p:sp>
      <p:sp>
        <p:nvSpPr>
          <p:cNvPr id="3" name="Pladsholder til indhold 2"/>
          <p:cNvSpPr>
            <a:spLocks noGrp="1"/>
          </p:cNvSpPr>
          <p:nvPr>
            <p:ph idx="1"/>
          </p:nvPr>
        </p:nvSpPr>
        <p:spPr/>
        <p:txBody>
          <a:bodyPr anchor="ctr">
            <a:normAutofit/>
          </a:bodyPr>
          <a:lstStyle/>
          <a:p>
            <a:pPr marL="342000" lvl="0" indent="-457200">
              <a:spcBef>
                <a:spcPts val="0"/>
              </a:spcBef>
              <a:buNone/>
            </a:pPr>
            <a:r>
              <a:rPr lang="de-DE" dirty="0" smtClean="0">
                <a:solidFill>
                  <a:prstClr val="black"/>
                </a:solidFill>
              </a:rPr>
              <a:t>… und </a:t>
            </a:r>
            <a:r>
              <a:rPr lang="de-DE" dirty="0">
                <a:solidFill>
                  <a:prstClr val="black"/>
                </a:solidFill>
              </a:rPr>
              <a:t>steht heute ein </a:t>
            </a:r>
            <a:r>
              <a:rPr lang="de-DE" i="1" dirty="0">
                <a:solidFill>
                  <a:prstClr val="black"/>
                </a:solidFill>
              </a:rPr>
              <a:t>Weltraumsatellitenterminal</a:t>
            </a:r>
            <a:r>
              <a:rPr lang="de-DE" dirty="0">
                <a:solidFill>
                  <a:prstClr val="black"/>
                </a:solidFill>
              </a:rPr>
              <a:t> </a:t>
            </a:r>
            <a:r>
              <a:rPr lang="de-DE" dirty="0" smtClean="0">
                <a:solidFill>
                  <a:prstClr val="black"/>
                </a:solidFill>
              </a:rPr>
              <a:t>― </a:t>
            </a:r>
          </a:p>
          <a:p>
            <a:pPr marL="342000" lvl="0" indent="-457200">
              <a:spcBef>
                <a:spcPts val="600"/>
              </a:spcBef>
              <a:buNone/>
            </a:pPr>
            <a:r>
              <a:rPr lang="de-DE" dirty="0" smtClean="0">
                <a:solidFill>
                  <a:prstClr val="black"/>
                </a:solidFill>
              </a:rPr>
              <a:t>und </a:t>
            </a:r>
            <a:r>
              <a:rPr lang="de-DE" dirty="0">
                <a:solidFill>
                  <a:prstClr val="black"/>
                </a:solidFill>
              </a:rPr>
              <a:t>was dort in 10 Jahren stehen wird: </a:t>
            </a:r>
            <a:endParaRPr lang="de-DE" dirty="0" smtClean="0">
              <a:solidFill>
                <a:prstClr val="black"/>
              </a:solidFill>
            </a:endParaRPr>
          </a:p>
          <a:p>
            <a:pPr marL="742050" lvl="1" indent="-457200">
              <a:spcBef>
                <a:spcPts val="0"/>
              </a:spcBef>
              <a:buNone/>
            </a:pPr>
            <a:r>
              <a:rPr lang="de-DE" sz="3200" dirty="0" smtClean="0">
                <a:solidFill>
                  <a:prstClr val="black"/>
                </a:solidFill>
              </a:rPr>
              <a:t>das </a:t>
            </a:r>
            <a:r>
              <a:rPr lang="de-DE" sz="3200" dirty="0">
                <a:solidFill>
                  <a:prstClr val="black"/>
                </a:solidFill>
              </a:rPr>
              <a:t>wissen wir </a:t>
            </a:r>
            <a:r>
              <a:rPr lang="de-DE" sz="3200" dirty="0" smtClean="0">
                <a:solidFill>
                  <a:prstClr val="black"/>
                </a:solidFill>
              </a:rPr>
              <a:t>noch </a:t>
            </a:r>
            <a:r>
              <a:rPr lang="de-DE" sz="3200" dirty="0">
                <a:solidFill>
                  <a:prstClr val="black"/>
                </a:solidFill>
              </a:rPr>
              <a:t>nicht</a:t>
            </a:r>
            <a:r>
              <a:rPr lang="de-DE" sz="3200" dirty="0" smtClean="0">
                <a:solidFill>
                  <a:prstClr val="black"/>
                </a:solidFill>
              </a:rPr>
              <a:t>.”</a:t>
            </a:r>
          </a:p>
          <a:p>
            <a:pPr marL="342000" indent="-457200">
              <a:spcBef>
                <a:spcPts val="600"/>
              </a:spcBef>
              <a:buNone/>
            </a:pPr>
            <a:r>
              <a:rPr lang="en-US" dirty="0">
                <a:solidFill>
                  <a:prstClr val="black"/>
                </a:solidFill>
              </a:rPr>
              <a:t>He concluded that </a:t>
            </a:r>
            <a:endParaRPr lang="en-US" dirty="0" smtClean="0">
              <a:solidFill>
                <a:prstClr val="black"/>
              </a:solidFill>
            </a:endParaRPr>
          </a:p>
          <a:p>
            <a:pPr marL="342000" indent="-457200">
              <a:spcBef>
                <a:spcPts val="0"/>
              </a:spcBef>
              <a:buNone/>
            </a:pPr>
            <a:r>
              <a:rPr lang="en-US" dirty="0" smtClean="0">
                <a:solidFill>
                  <a:prstClr val="black"/>
                </a:solidFill>
              </a:rPr>
              <a:t>	(</a:t>
            </a:r>
            <a:r>
              <a:rPr lang="en-US" dirty="0">
                <a:solidFill>
                  <a:prstClr val="black"/>
                </a:solidFill>
              </a:rPr>
              <a:t>contrary to </a:t>
            </a:r>
            <a:r>
              <a:rPr lang="en-US" dirty="0" smtClean="0">
                <a:solidFill>
                  <a:prstClr val="black"/>
                </a:solidFill>
              </a:rPr>
              <a:t>what some 18th </a:t>
            </a:r>
            <a:r>
              <a:rPr lang="en-US" dirty="0">
                <a:solidFill>
                  <a:prstClr val="black"/>
                </a:solidFill>
              </a:rPr>
              <a:t>century </a:t>
            </a:r>
            <a:r>
              <a:rPr lang="en-US" dirty="0" smtClean="0">
                <a:solidFill>
                  <a:prstClr val="black"/>
                </a:solidFill>
              </a:rPr>
              <a:t>philosophers had complained about in their day) … </a:t>
            </a:r>
            <a:endParaRPr lang="en-US" dirty="0">
              <a:solidFill>
                <a:prstClr val="black"/>
              </a:solidFill>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t>94</a:t>
            </a:fld>
            <a:endParaRPr lang="da-DK"/>
          </a:p>
        </p:txBody>
      </p:sp>
    </p:spTree>
    <p:extLst>
      <p:ext uri="{BB962C8B-B14F-4D97-AF65-F5344CB8AC3E}">
        <p14:creationId xmlns:p14="http://schemas.microsoft.com/office/powerpoint/2010/main" val="124367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sz="3600" dirty="0" smtClean="0">
                <a:solidFill>
                  <a:prstClr val="black"/>
                </a:solidFill>
                <a:latin typeface="Futura XBlk BT" panose="020B0903020204020204" pitchFamily="34" charset="0"/>
              </a:rPr>
              <a:t>“FORCES”</a:t>
            </a:r>
            <a:r>
              <a:rPr lang="da-DK" sz="3200" dirty="0" smtClean="0">
                <a:solidFill>
                  <a:prstClr val="black"/>
                </a:solidFill>
                <a:latin typeface="Futura XBlk BT" panose="020B0903020204020204" pitchFamily="34" charset="0"/>
              </a:rPr>
              <a:t> </a:t>
            </a:r>
            <a:r>
              <a:rPr lang="da-DK" i="1" dirty="0" smtClean="0">
                <a:solidFill>
                  <a:prstClr val="black"/>
                </a:solidFill>
                <a:latin typeface="Garamond" panose="02020404030301010803" pitchFamily="18" charset="0"/>
              </a:rPr>
              <a:t>versus </a:t>
            </a:r>
            <a:r>
              <a:rPr lang="da-DK" sz="3200" dirty="0" smtClean="0">
                <a:solidFill>
                  <a:prstClr val="black"/>
                </a:solidFill>
                <a:latin typeface="Futura XBlk BT" panose="020B0903020204020204" pitchFamily="34" charset="0"/>
              </a:rPr>
              <a:t> </a:t>
            </a:r>
            <a:r>
              <a:rPr lang="da-DK" sz="3600" dirty="0" smtClean="0">
                <a:solidFill>
                  <a:prstClr val="black"/>
                </a:solidFill>
                <a:latin typeface="Futura XBlk BT" panose="020B0903020204020204" pitchFamily="34" charset="0"/>
              </a:rPr>
              <a:t>“RELATIONS”</a:t>
            </a:r>
            <a:br>
              <a:rPr lang="da-DK" sz="3600" dirty="0" smtClean="0">
                <a:solidFill>
                  <a:prstClr val="black"/>
                </a:solidFill>
                <a:latin typeface="Futura XBlk BT" panose="020B0903020204020204" pitchFamily="34" charset="0"/>
              </a:rPr>
            </a:br>
            <a:r>
              <a:rPr lang="da-DK" sz="3600" dirty="0" smtClean="0">
                <a:solidFill>
                  <a:prstClr val="black"/>
                </a:solidFill>
                <a:latin typeface="Futura XBlk BT" panose="020B0903020204020204" pitchFamily="34" charset="0"/>
              </a:rPr>
              <a:t>OF PRODUCTION?</a:t>
            </a:r>
            <a:endParaRPr lang="da-DK" sz="3600" dirty="0"/>
          </a:p>
        </p:txBody>
      </p:sp>
      <p:sp>
        <p:nvSpPr>
          <p:cNvPr id="3" name="Pladsholder til indhold 2"/>
          <p:cNvSpPr>
            <a:spLocks noGrp="1"/>
          </p:cNvSpPr>
          <p:nvPr>
            <p:ph idx="1"/>
          </p:nvPr>
        </p:nvSpPr>
        <p:spPr/>
        <p:txBody>
          <a:bodyPr anchor="ctr">
            <a:normAutofit/>
          </a:bodyPr>
          <a:lstStyle/>
          <a:p>
            <a:pPr marL="342000" lvl="0" indent="-457200">
              <a:spcBef>
                <a:spcPts val="0"/>
              </a:spcBef>
              <a:buNone/>
            </a:pPr>
            <a:r>
              <a:rPr lang="en-US" dirty="0" smtClean="0">
                <a:solidFill>
                  <a:prstClr val="black"/>
                </a:solidFill>
              </a:rPr>
              <a:t>… </a:t>
            </a:r>
            <a:r>
              <a:rPr lang="en-US" dirty="0">
                <a:solidFill>
                  <a:prstClr val="black"/>
                </a:solidFill>
              </a:rPr>
              <a:t>no “relations of production” </a:t>
            </a:r>
            <a:r>
              <a:rPr lang="en-US" dirty="0" smtClean="0">
                <a:solidFill>
                  <a:prstClr val="black"/>
                </a:solidFill>
              </a:rPr>
              <a:t>[</a:t>
            </a:r>
            <a:r>
              <a:rPr lang="en-US" dirty="0" err="1" smtClean="0">
                <a:solidFill>
                  <a:prstClr val="black"/>
                </a:solidFill>
              </a:rPr>
              <a:t>produktionsforhold</a:t>
            </a:r>
            <a:r>
              <a:rPr lang="en-US" dirty="0" smtClean="0">
                <a:solidFill>
                  <a:prstClr val="black"/>
                </a:solidFill>
              </a:rPr>
              <a:t>] </a:t>
            </a:r>
          </a:p>
          <a:p>
            <a:pPr marL="342000" lvl="0" indent="-457200">
              <a:spcBef>
                <a:spcPts val="0"/>
              </a:spcBef>
              <a:buNone/>
            </a:pPr>
            <a:r>
              <a:rPr lang="en-US" dirty="0" smtClean="0">
                <a:solidFill>
                  <a:prstClr val="black"/>
                </a:solidFill>
              </a:rPr>
              <a:t>(such as pre-revolutionary feudal guilds, or the absolutist state)</a:t>
            </a:r>
          </a:p>
          <a:p>
            <a:pPr marL="342000" lvl="0" indent="-457200">
              <a:spcBef>
                <a:spcPts val="0"/>
              </a:spcBef>
              <a:buNone/>
            </a:pPr>
            <a:r>
              <a:rPr lang="en-US" dirty="0">
                <a:solidFill>
                  <a:prstClr val="black"/>
                </a:solidFill>
              </a:rPr>
              <a:t>appear to </a:t>
            </a:r>
            <a:r>
              <a:rPr lang="en-US" dirty="0" smtClean="0">
                <a:solidFill>
                  <a:prstClr val="black"/>
                </a:solidFill>
              </a:rPr>
              <a:t>be at all holding back the free </a:t>
            </a:r>
            <a:r>
              <a:rPr lang="en-US" dirty="0">
                <a:solidFill>
                  <a:prstClr val="black"/>
                </a:solidFill>
              </a:rPr>
              <a:t>development of the “forces of production</a:t>
            </a:r>
            <a:r>
              <a:rPr lang="en-US" dirty="0" smtClean="0">
                <a:solidFill>
                  <a:prstClr val="black"/>
                </a:solidFill>
              </a:rPr>
              <a:t>” [</a:t>
            </a:r>
            <a:r>
              <a:rPr lang="en-US" dirty="0" err="1" smtClean="0">
                <a:solidFill>
                  <a:prstClr val="black"/>
                </a:solidFill>
              </a:rPr>
              <a:t>produktivkræfterne</a:t>
            </a:r>
            <a:r>
              <a:rPr lang="en-US" dirty="0" smtClean="0">
                <a:solidFill>
                  <a:prstClr val="black"/>
                </a:solidFill>
              </a:rPr>
              <a:t>] any more.</a:t>
            </a:r>
            <a:endParaRPr lang="en-US" dirty="0">
              <a:solidFill>
                <a:prstClr val="black"/>
              </a:solidFill>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t>95</a:t>
            </a:fld>
            <a:endParaRPr lang="da-DK" dirty="0"/>
          </a:p>
        </p:txBody>
      </p:sp>
    </p:spTree>
    <p:extLst>
      <p:ext uri="{BB962C8B-B14F-4D97-AF65-F5344CB8AC3E}">
        <p14:creationId xmlns:p14="http://schemas.microsoft.com/office/powerpoint/2010/main" val="70168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smtClean="0">
                <a:solidFill>
                  <a:prstClr val="black"/>
                </a:solidFill>
                <a:latin typeface="Futura XBlk BT" panose="020B0903020204020204" pitchFamily="34" charset="0"/>
              </a:rPr>
              <a:t>… </a:t>
            </a:r>
            <a:r>
              <a:rPr lang="da-DK" sz="3200" dirty="0">
                <a:solidFill>
                  <a:prstClr val="black"/>
                </a:solidFill>
                <a:latin typeface="Futura XBlk BT" panose="020B0903020204020204" pitchFamily="34" charset="0"/>
              </a:rPr>
              <a:t>AND “ACCELERATION </a:t>
            </a:r>
            <a:r>
              <a:rPr lang="da-DK" sz="3200" dirty="0" smtClean="0">
                <a:solidFill>
                  <a:prstClr val="black"/>
                </a:solidFill>
                <a:latin typeface="Futura XBlk BT" panose="020B0903020204020204" pitchFamily="34" charset="0"/>
              </a:rPr>
              <a:t>SOCIETY”</a:t>
            </a:r>
            <a:endParaRPr lang="da-DK" dirty="0"/>
          </a:p>
        </p:txBody>
      </p:sp>
      <p:sp>
        <p:nvSpPr>
          <p:cNvPr id="3" name="Pladsholder til indhold 2"/>
          <p:cNvSpPr>
            <a:spLocks noGrp="1"/>
          </p:cNvSpPr>
          <p:nvPr>
            <p:ph idx="1"/>
          </p:nvPr>
        </p:nvSpPr>
        <p:spPr/>
        <p:txBody>
          <a:bodyPr anchor="ctr">
            <a:normAutofit/>
          </a:bodyPr>
          <a:lstStyle/>
          <a:p>
            <a:pPr marL="342000" lvl="0" indent="-457200">
              <a:spcBef>
                <a:spcPts val="0"/>
              </a:spcBef>
              <a:buNone/>
            </a:pPr>
            <a:r>
              <a:rPr lang="en-US" dirty="0" smtClean="0">
                <a:solidFill>
                  <a:prstClr val="black"/>
                </a:solidFill>
              </a:rPr>
              <a:t>On the contrary, we seem to live amidst an unstoppable, permanent </a:t>
            </a:r>
            <a:r>
              <a:rPr lang="en-US" dirty="0">
                <a:solidFill>
                  <a:prstClr val="black"/>
                </a:solidFill>
              </a:rPr>
              <a:t>technological revolution </a:t>
            </a:r>
            <a:r>
              <a:rPr lang="en-US" dirty="0" smtClean="0">
                <a:solidFill>
                  <a:prstClr val="black"/>
                </a:solidFill>
              </a:rPr>
              <a:t>― </a:t>
            </a:r>
          </a:p>
          <a:p>
            <a:pPr marL="342000" lvl="0" indent="-457200">
              <a:spcBef>
                <a:spcPts val="600"/>
              </a:spcBef>
              <a:buNone/>
            </a:pPr>
            <a:r>
              <a:rPr lang="en-US" dirty="0">
                <a:solidFill>
                  <a:prstClr val="black"/>
                </a:solidFill>
              </a:rPr>
              <a:t>and </a:t>
            </a:r>
            <a:r>
              <a:rPr lang="en-US" dirty="0" err="1" smtClean="0">
                <a:solidFill>
                  <a:prstClr val="black"/>
                </a:solidFill>
              </a:rPr>
              <a:t>Marquard</a:t>
            </a:r>
            <a:r>
              <a:rPr lang="en-US" dirty="0" smtClean="0">
                <a:solidFill>
                  <a:prstClr val="black"/>
                </a:solidFill>
              </a:rPr>
              <a:t> dubbed </a:t>
            </a:r>
            <a:r>
              <a:rPr lang="en-US" dirty="0">
                <a:solidFill>
                  <a:prstClr val="black"/>
                </a:solidFill>
              </a:rPr>
              <a:t>the result of this </a:t>
            </a:r>
            <a:r>
              <a:rPr lang="en-US" dirty="0" smtClean="0">
                <a:solidFill>
                  <a:prstClr val="black"/>
                </a:solidFill>
              </a:rPr>
              <a:t>(new?) </a:t>
            </a:r>
            <a:r>
              <a:rPr lang="en-US" dirty="0">
                <a:solidFill>
                  <a:prstClr val="black"/>
                </a:solidFill>
              </a:rPr>
              <a:t>state of affairs: </a:t>
            </a:r>
            <a:r>
              <a:rPr lang="en-US" dirty="0" smtClean="0">
                <a:solidFill>
                  <a:prstClr val="black"/>
                </a:solidFill>
              </a:rPr>
              <a:t>the </a:t>
            </a:r>
            <a:r>
              <a:rPr lang="en-US" b="1" dirty="0" smtClean="0">
                <a:solidFill>
                  <a:prstClr val="black"/>
                </a:solidFill>
              </a:rPr>
              <a:t>“acceleration </a:t>
            </a:r>
            <a:r>
              <a:rPr lang="en-US" b="1" dirty="0">
                <a:solidFill>
                  <a:prstClr val="black"/>
                </a:solidFill>
              </a:rPr>
              <a:t>society”</a:t>
            </a:r>
            <a:r>
              <a:rPr lang="en-US" dirty="0">
                <a:solidFill>
                  <a:prstClr val="black"/>
                </a:solidFill>
              </a:rPr>
              <a:t> </a:t>
            </a:r>
            <a:endParaRPr lang="en-US" dirty="0" smtClean="0">
              <a:solidFill>
                <a:prstClr val="black"/>
              </a:solidFill>
            </a:endParaRPr>
          </a:p>
          <a:p>
            <a:pPr marL="342000" lvl="0" indent="-457200">
              <a:spcBef>
                <a:spcPts val="0"/>
              </a:spcBef>
              <a:buNone/>
            </a:pPr>
            <a:r>
              <a:rPr lang="en-US" dirty="0">
                <a:solidFill>
                  <a:prstClr val="black"/>
                </a:solidFill>
              </a:rPr>
              <a:t>	</a:t>
            </a:r>
            <a:r>
              <a:rPr lang="en-US" dirty="0" smtClean="0">
                <a:solidFill>
                  <a:prstClr val="black"/>
                </a:solidFill>
              </a:rPr>
              <a:t>[</a:t>
            </a:r>
            <a:r>
              <a:rPr lang="en-US" dirty="0">
                <a:solidFill>
                  <a:prstClr val="black"/>
                </a:solidFill>
              </a:rPr>
              <a:t>das Beschleunigungsgesellschaft].</a:t>
            </a:r>
          </a:p>
        </p:txBody>
      </p:sp>
      <p:sp>
        <p:nvSpPr>
          <p:cNvPr id="4" name="Pladsholder til diasnummer 3"/>
          <p:cNvSpPr>
            <a:spLocks noGrp="1"/>
          </p:cNvSpPr>
          <p:nvPr>
            <p:ph type="sldNum" sz="quarter" idx="12"/>
          </p:nvPr>
        </p:nvSpPr>
        <p:spPr/>
        <p:txBody>
          <a:bodyPr/>
          <a:lstStyle/>
          <a:p>
            <a:fld id="{8E15ED7A-7D97-43EF-A7D1-975E9F0ACDAC}" type="slidenum">
              <a:rPr lang="da-DK" smtClean="0"/>
              <a:t>96</a:t>
            </a:fld>
            <a:endParaRPr lang="da-DK" dirty="0"/>
          </a:p>
        </p:txBody>
      </p:sp>
    </p:spTree>
    <p:extLst>
      <p:ext uri="{BB962C8B-B14F-4D97-AF65-F5344CB8AC3E}">
        <p14:creationId xmlns:p14="http://schemas.microsoft.com/office/powerpoint/2010/main" val="194820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a:solidFill>
                  <a:prstClr val="black"/>
                </a:solidFill>
                <a:latin typeface="Futura XBlk BT" panose="020B0903020204020204" pitchFamily="34" charset="0"/>
              </a:rPr>
              <a:t>THE </a:t>
            </a:r>
            <a:r>
              <a:rPr lang="da-DK" sz="3200" dirty="0" smtClean="0">
                <a:solidFill>
                  <a:prstClr val="black"/>
                </a:solidFill>
                <a:latin typeface="Futura XBlk BT" panose="020B0903020204020204" pitchFamily="34" charset="0"/>
              </a:rPr>
              <a:t>SLOW LANE (1)</a:t>
            </a:r>
            <a:endParaRPr lang="da-DK" dirty="0"/>
          </a:p>
        </p:txBody>
      </p:sp>
      <p:sp>
        <p:nvSpPr>
          <p:cNvPr id="3" name="Pladsholder til indhold 2"/>
          <p:cNvSpPr>
            <a:spLocks noGrp="1"/>
          </p:cNvSpPr>
          <p:nvPr>
            <p:ph idx="1"/>
          </p:nvPr>
        </p:nvSpPr>
        <p:spPr/>
        <p:txBody>
          <a:bodyPr anchor="ctr"/>
          <a:lstStyle/>
          <a:p>
            <a:pPr marL="342000" lvl="0" indent="-457200">
              <a:spcBef>
                <a:spcPts val="600"/>
              </a:spcBef>
              <a:buNone/>
            </a:pPr>
            <a:r>
              <a:rPr lang="en-US" dirty="0" smtClean="0">
                <a:solidFill>
                  <a:prstClr val="black"/>
                </a:solidFill>
              </a:rPr>
              <a:t>But I, for one, doubt </a:t>
            </a:r>
            <a:r>
              <a:rPr lang="en-US" dirty="0">
                <a:solidFill>
                  <a:prstClr val="black"/>
                </a:solidFill>
              </a:rPr>
              <a:t>that, </a:t>
            </a:r>
            <a:r>
              <a:rPr lang="en-US" dirty="0" smtClean="0">
                <a:solidFill>
                  <a:prstClr val="black"/>
                </a:solidFill>
              </a:rPr>
              <a:t>for instance, </a:t>
            </a:r>
            <a:endParaRPr lang="en-US" dirty="0">
              <a:solidFill>
                <a:prstClr val="black"/>
              </a:solidFill>
            </a:endParaRPr>
          </a:p>
          <a:p>
            <a:pPr>
              <a:spcBef>
                <a:spcPts val="600"/>
              </a:spcBef>
            </a:pPr>
            <a:r>
              <a:rPr lang="en-US" dirty="0">
                <a:solidFill>
                  <a:prstClr val="black"/>
                </a:solidFill>
              </a:rPr>
              <a:t>the way </a:t>
            </a:r>
            <a:r>
              <a:rPr lang="en-US" dirty="0" smtClean="0">
                <a:solidFill>
                  <a:prstClr val="black"/>
                </a:solidFill>
              </a:rPr>
              <a:t>we human </a:t>
            </a:r>
            <a:r>
              <a:rPr lang="en-US" dirty="0">
                <a:solidFill>
                  <a:prstClr val="black"/>
                </a:solidFill>
              </a:rPr>
              <a:t>beings experience and express </a:t>
            </a:r>
            <a:r>
              <a:rPr lang="en-US" b="1" dirty="0">
                <a:solidFill>
                  <a:prstClr val="black"/>
                </a:solidFill>
              </a:rPr>
              <a:t>emotion</a:t>
            </a:r>
            <a:r>
              <a:rPr lang="en-US" dirty="0">
                <a:solidFill>
                  <a:prstClr val="black"/>
                </a:solidFill>
              </a:rPr>
              <a:t> in everyday life, </a:t>
            </a:r>
            <a:r>
              <a:rPr lang="en-US" dirty="0" smtClean="0">
                <a:solidFill>
                  <a:prstClr val="black"/>
                </a:solidFill>
              </a:rPr>
              <a:t>or</a:t>
            </a:r>
          </a:p>
          <a:p>
            <a:pPr>
              <a:spcBef>
                <a:spcPts val="600"/>
              </a:spcBef>
            </a:pPr>
            <a:r>
              <a:rPr lang="en-US" dirty="0" smtClean="0">
                <a:solidFill>
                  <a:prstClr val="black"/>
                </a:solidFill>
              </a:rPr>
              <a:t>the </a:t>
            </a:r>
            <a:r>
              <a:rPr lang="en-US" dirty="0">
                <a:solidFill>
                  <a:prstClr val="black"/>
                </a:solidFill>
              </a:rPr>
              <a:t>essential joys and sorrows inherent in </a:t>
            </a:r>
            <a:r>
              <a:rPr lang="en-US" dirty="0" smtClean="0">
                <a:solidFill>
                  <a:prstClr val="black"/>
                </a:solidFill>
              </a:rPr>
              <a:t> </a:t>
            </a:r>
            <a:r>
              <a:rPr lang="en-US" b="1" dirty="0">
                <a:solidFill>
                  <a:prstClr val="black"/>
                </a:solidFill>
              </a:rPr>
              <a:t>love relations among adults</a:t>
            </a:r>
          </a:p>
          <a:p>
            <a:pPr marL="342000" lvl="0" indent="-457200">
              <a:spcBef>
                <a:spcPts val="600"/>
              </a:spcBef>
              <a:buNone/>
            </a:pPr>
            <a:r>
              <a:rPr lang="en-US" dirty="0">
                <a:solidFill>
                  <a:prstClr val="black"/>
                </a:solidFill>
              </a:rPr>
              <a:t>have developed </a:t>
            </a:r>
            <a:r>
              <a:rPr lang="en-US" dirty="0" smtClean="0">
                <a:solidFill>
                  <a:prstClr val="black"/>
                </a:solidFill>
              </a:rPr>
              <a:t>as </a:t>
            </a:r>
            <a:r>
              <a:rPr lang="en-US" dirty="0">
                <a:solidFill>
                  <a:prstClr val="black"/>
                </a:solidFill>
              </a:rPr>
              <a:t>dramatically since Antiquity as have our physics- and chemistry-based </a:t>
            </a:r>
            <a:r>
              <a:rPr lang="en-US" dirty="0" smtClean="0">
                <a:solidFill>
                  <a:prstClr val="black"/>
                </a:solidFill>
              </a:rPr>
              <a:t>technologies</a:t>
            </a:r>
            <a:r>
              <a:rPr lang="en-US" dirty="0">
                <a:solidFill>
                  <a:prstClr val="black"/>
                </a:solidFill>
              </a:rPr>
              <a:t> </a:t>
            </a:r>
            <a:r>
              <a:rPr lang="en-US" dirty="0" smtClean="0">
                <a:solidFill>
                  <a:prstClr val="black"/>
                </a:solidFill>
              </a:rPr>
              <a:t>…</a:t>
            </a:r>
            <a:endParaRPr lang="en-US" dirty="0">
              <a:solidFill>
                <a:prstClr val="black"/>
              </a:solidFill>
            </a:endParaRPr>
          </a:p>
        </p:txBody>
      </p:sp>
      <p:sp>
        <p:nvSpPr>
          <p:cNvPr id="4" name="Pladsholder til diasnummer 3"/>
          <p:cNvSpPr>
            <a:spLocks noGrp="1"/>
          </p:cNvSpPr>
          <p:nvPr>
            <p:ph type="sldNum" sz="quarter" idx="12"/>
          </p:nvPr>
        </p:nvSpPr>
        <p:spPr/>
        <p:txBody>
          <a:bodyPr/>
          <a:lstStyle/>
          <a:p>
            <a:fld id="{8E15ED7A-7D97-43EF-A7D1-975E9F0ACDAC}" type="slidenum">
              <a:rPr lang="da-DK" smtClean="0">
                <a:solidFill>
                  <a:prstClr val="black">
                    <a:tint val="75000"/>
                  </a:prstClr>
                </a:solidFill>
              </a:rPr>
              <a:pPr/>
              <a:t>97</a:t>
            </a:fld>
            <a:endParaRPr lang="da-DK">
              <a:solidFill>
                <a:prstClr val="black">
                  <a:tint val="75000"/>
                </a:prstClr>
              </a:solidFill>
            </a:endParaRPr>
          </a:p>
        </p:txBody>
      </p:sp>
    </p:spTree>
    <p:extLst>
      <p:ext uri="{BB962C8B-B14F-4D97-AF65-F5344CB8AC3E}">
        <p14:creationId xmlns:p14="http://schemas.microsoft.com/office/powerpoint/2010/main" val="405615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smtClean="0">
                <a:latin typeface="Futura XBlk BT" panose="020B0903020204020204" pitchFamily="34" charset="0"/>
              </a:rPr>
              <a:t>THE SLOW LANE (2)</a:t>
            </a:r>
            <a:endParaRPr lang="da-DK" sz="3200" dirty="0">
              <a:latin typeface="Futura XBlk BT" panose="020B0903020204020204" pitchFamily="34" charset="0"/>
            </a:endParaRPr>
          </a:p>
        </p:txBody>
      </p:sp>
      <p:sp>
        <p:nvSpPr>
          <p:cNvPr id="3" name="Pladsholder til indhold 2"/>
          <p:cNvSpPr>
            <a:spLocks noGrp="1"/>
          </p:cNvSpPr>
          <p:nvPr>
            <p:ph idx="1"/>
          </p:nvPr>
        </p:nvSpPr>
        <p:spPr>
          <a:xfrm>
            <a:off x="457200" y="1600200"/>
            <a:ext cx="8229600" cy="4709120"/>
          </a:xfrm>
        </p:spPr>
        <p:txBody>
          <a:bodyPr anchor="ctr">
            <a:normAutofit/>
          </a:bodyPr>
          <a:lstStyle/>
          <a:p>
            <a:pPr marL="342000" indent="-457200">
              <a:spcBef>
                <a:spcPts val="600"/>
              </a:spcBef>
              <a:buNone/>
            </a:pPr>
            <a:r>
              <a:rPr lang="en-US" dirty="0" smtClean="0"/>
              <a:t>… and offer, as an example, Aristotle’s book on </a:t>
            </a:r>
            <a:r>
              <a:rPr lang="en-US" i="1" dirty="0" smtClean="0">
                <a:solidFill>
                  <a:prstClr val="black"/>
                </a:solidFill>
              </a:rPr>
              <a:t>Rhetoric:</a:t>
            </a:r>
            <a:r>
              <a:rPr lang="en-US" dirty="0" smtClean="0">
                <a:solidFill>
                  <a:prstClr val="black"/>
                </a:solidFill>
              </a:rPr>
              <a:t> </a:t>
            </a:r>
            <a:endParaRPr lang="en-US" dirty="0" smtClean="0"/>
          </a:p>
          <a:p>
            <a:pPr marL="342000" indent="-457200">
              <a:spcBef>
                <a:spcPts val="600"/>
              </a:spcBef>
              <a:buNone/>
            </a:pPr>
            <a:r>
              <a:rPr lang="en-US" dirty="0" smtClean="0"/>
              <a:t>We can apply all of his basic concepts, his entire theory, and all of his practical advice “as is” today, without any difficulty</a:t>
            </a:r>
          </a:p>
          <a:p>
            <a:pPr marL="342000" indent="-457200">
              <a:spcBef>
                <a:spcPts val="600"/>
              </a:spcBef>
              <a:buNone/>
            </a:pPr>
            <a:r>
              <a:rPr lang="en-US" dirty="0" smtClean="0"/>
              <a:t>when working out speeches or lectures.</a:t>
            </a:r>
          </a:p>
        </p:txBody>
      </p:sp>
      <p:sp>
        <p:nvSpPr>
          <p:cNvPr id="4" name="Pladsholder til diasnummer 3"/>
          <p:cNvSpPr>
            <a:spLocks noGrp="1"/>
          </p:cNvSpPr>
          <p:nvPr>
            <p:ph type="sldNum" sz="quarter" idx="12"/>
          </p:nvPr>
        </p:nvSpPr>
        <p:spPr/>
        <p:txBody>
          <a:bodyPr/>
          <a:lstStyle/>
          <a:p>
            <a:fld id="{8E15ED7A-7D97-43EF-A7D1-975E9F0ACDAC}" type="slidenum">
              <a:rPr lang="da-DK" smtClean="0"/>
              <a:t>98</a:t>
            </a:fld>
            <a:endParaRPr lang="da-DK" dirty="0"/>
          </a:p>
        </p:txBody>
      </p:sp>
    </p:spTree>
    <p:extLst>
      <p:ext uri="{BB962C8B-B14F-4D97-AF65-F5344CB8AC3E}">
        <p14:creationId xmlns:p14="http://schemas.microsoft.com/office/powerpoint/2010/main" val="171771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i="1" dirty="0" err="1">
                <a:latin typeface="Garamond" panose="02020404030301010803" pitchFamily="18" charset="0"/>
              </a:rPr>
              <a:t>Aristotle</a:t>
            </a:r>
            <a:r>
              <a:rPr lang="da-DK" sz="3200" dirty="0">
                <a:latin typeface="Garamond" panose="02020404030301010803" pitchFamily="18" charset="0"/>
              </a:rPr>
              <a:t> [</a:t>
            </a:r>
            <a:r>
              <a:rPr lang="el-GR" sz="3200" dirty="0">
                <a:latin typeface="Garamond" panose="02020404030301010803" pitchFamily="18" charset="0"/>
              </a:rPr>
              <a:t>Ἀριστοτέλης], </a:t>
            </a:r>
            <a:r>
              <a:rPr lang="el-GR" sz="3200" i="1" dirty="0">
                <a:latin typeface="Garamond" panose="02020404030301010803" pitchFamily="18" charset="0"/>
              </a:rPr>
              <a:t>384–322 </a:t>
            </a:r>
            <a:r>
              <a:rPr lang="da-DK" sz="3200" i="1" dirty="0">
                <a:latin typeface="Garamond" panose="02020404030301010803" pitchFamily="18" charset="0"/>
              </a:rPr>
              <a:t>BC</a:t>
            </a:r>
          </a:p>
        </p:txBody>
      </p:sp>
      <p:pic>
        <p:nvPicPr>
          <p:cNvPr id="5" name="Pladsholder til indhol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80981" y="1600200"/>
            <a:ext cx="3382038" cy="4525963"/>
          </a:xfrm>
        </p:spPr>
      </p:pic>
      <p:sp>
        <p:nvSpPr>
          <p:cNvPr id="4" name="Pladsholder til diasnummer 3"/>
          <p:cNvSpPr>
            <a:spLocks noGrp="1"/>
          </p:cNvSpPr>
          <p:nvPr>
            <p:ph type="sldNum" sz="quarter" idx="12"/>
          </p:nvPr>
        </p:nvSpPr>
        <p:spPr/>
        <p:txBody>
          <a:bodyPr/>
          <a:lstStyle/>
          <a:p>
            <a:fld id="{8E15ED7A-7D97-43EF-A7D1-975E9F0ACDAC}" type="slidenum">
              <a:rPr lang="da-DK" smtClean="0"/>
              <a:t>99</a:t>
            </a:fld>
            <a:endParaRPr lang="da-DK"/>
          </a:p>
        </p:txBody>
      </p:sp>
    </p:spTree>
    <p:extLst>
      <p:ext uri="{BB962C8B-B14F-4D97-AF65-F5344CB8AC3E}">
        <p14:creationId xmlns:p14="http://schemas.microsoft.com/office/powerpoint/2010/main" val="72208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4695</TotalTime>
  <Words>15855</Words>
  <Application>Microsoft Office PowerPoint</Application>
  <PresentationFormat>Skærmshow (4:3)</PresentationFormat>
  <Paragraphs>1778</Paragraphs>
  <Slides>390</Slides>
  <Notes>1</Notes>
  <HiddenSlides>0</HiddenSlides>
  <MMClips>0</MMClips>
  <ScaleCrop>false</ScaleCrop>
  <HeadingPairs>
    <vt:vector size="4" baseType="variant">
      <vt:variant>
        <vt:lpstr>Tema</vt:lpstr>
      </vt:variant>
      <vt:variant>
        <vt:i4>8</vt:i4>
      </vt:variant>
      <vt:variant>
        <vt:lpstr>Diastitler</vt:lpstr>
      </vt:variant>
      <vt:variant>
        <vt:i4>390</vt:i4>
      </vt:variant>
    </vt:vector>
  </HeadingPairs>
  <TitlesOfParts>
    <vt:vector size="398" baseType="lpstr">
      <vt:lpstr>Kontortema</vt:lpstr>
      <vt:lpstr>1_Kontortema</vt:lpstr>
      <vt:lpstr>7_Kontortema</vt:lpstr>
      <vt:lpstr>6_Kontortema</vt:lpstr>
      <vt:lpstr>3_Kontortema</vt:lpstr>
      <vt:lpstr>2_Kontortema</vt:lpstr>
      <vt:lpstr>4_Kontortema</vt:lpstr>
      <vt:lpstr>5_Kontortema</vt:lpstr>
      <vt:lpstr>PowerPoint-præsentation</vt:lpstr>
      <vt:lpstr>  “Swiss Army Knife” and/or “General Purpose Computer”?  WHAT A PIECE OF WORK IS MAN!  Evolution &amp; Human Cognitive Ability    PSF, Danish Psychological Association April 4, 2022    ©  2022 Nikolaj Lunøe  •  chartered psychologist.  •  Overgaden neden Vandet  5 B  •  DK 1414  København K  •  Danmark •  +45 4046 1221  •  nikolaj@capability.dk</vt:lpstr>
      <vt:lpstr>OVERVIEW</vt:lpstr>
      <vt:lpstr>OVERVIEW</vt:lpstr>
      <vt:lpstr>OVERVIEW</vt:lpstr>
      <vt:lpstr>OVERVIEW</vt:lpstr>
      <vt:lpstr>OVERVIEW</vt:lpstr>
      <vt:lpstr>1  SUMMARY </vt:lpstr>
      <vt:lpstr>TWO QUESTIONS (1)</vt:lpstr>
      <vt:lpstr>TWO QUESTIONS (2)</vt:lpstr>
      <vt:lpstr>“PROXIMATE” &amp; “ULTIMATE” ANSWERS</vt:lpstr>
      <vt:lpstr>PROXIMATE ANSWER TO FIRST QUESTION</vt:lpstr>
      <vt:lpstr>“UNGLEICHZEITIGKEIT” IN THE BRAIN?</vt:lpstr>
      <vt:lpstr>PowerPoint-præsentation</vt:lpstr>
      <vt:lpstr>PowerPoint-præsentation</vt:lpstr>
      <vt:lpstr>SWITCHES &amp; SUPER-SWITCHES</vt:lpstr>
      <vt:lpstr>QUANTIFIER GENES &amp;  SIZES OF ORGANS, ORGANISMS &amp; BEHAVIOR</vt:lpstr>
      <vt:lpstr>GENES &amp; ACUITY</vt:lpstr>
      <vt:lpstr>PROXIMATE ANSWER TO SECOND QUESTION (1)</vt:lpstr>
      <vt:lpstr>PROXIMATE ANSWER TO SECOND QUESTION (2)</vt:lpstr>
      <vt:lpstr>PROXIMATE ANSWER TO SECOND QUESTION (3)</vt:lpstr>
      <vt:lpstr>THE JURY IS STILL OUT, THOUGH</vt:lpstr>
      <vt:lpstr>NO GPU IN THE BRAIN</vt:lpstr>
      <vt:lpstr>g IS A FACTOR, NOT A MODULE</vt:lpstr>
      <vt:lpstr>“HYPOTACTIC” COORDINATION ≠ GPU</vt:lpstr>
      <vt:lpstr>PowerPoint-præsentation</vt:lpstr>
      <vt:lpstr>ULTIMATE ANSWER TO FIRST QUESTION (1)</vt:lpstr>
      <vt:lpstr>ULTIMATE ANSWER TO FIRST QUESTION (2)</vt:lpstr>
      <vt:lpstr>ULTIMATE ANSWER TO SECOND QUESTION?</vt:lpstr>
      <vt:lpstr>PowerPoint-præsentation</vt:lpstr>
      <vt:lpstr>2  MASSIVE MODULARITY &amp; BEYOND ― plus a few words about this presentation</vt:lpstr>
      <vt:lpstr>MY POINT OF DEPARTURE</vt:lpstr>
      <vt:lpstr>MASSIVE MODULARITY IS A FACT (1)</vt:lpstr>
      <vt:lpstr>MASSIVE MODULARITY IS A FACT (2)</vt:lpstr>
      <vt:lpstr>HJERNENS DJØF’er? </vt:lpstr>
      <vt:lpstr>MOST MODULES ARE DOMAIN-SPECIFIC (1)</vt:lpstr>
      <vt:lpstr>MOST MODULES ARE DOMAIN-SPECIFIC (2)</vt:lpstr>
      <vt:lpstr>MOST MODULES ARE “ANSWERS” TO SPECIFIC ASPECTS OF ENVIRONMENTS</vt:lpstr>
      <vt:lpstr>PowerPoint-præsentation</vt:lpstr>
      <vt:lpstr>THE “SWISS ARMY KNIFE” HYPOTHESIS</vt:lpstr>
      <vt:lpstr>TOOLS &amp; ABILITIES MAY  WORK AS “EXAPTATIONS”</vt:lpstr>
      <vt:lpstr>NO “GENERAL PURPOSE TOOL”</vt:lpstr>
      <vt:lpstr>PowerPoint-præsentation</vt:lpstr>
      <vt:lpstr>MY PROBLEM</vt:lpstr>
      <vt:lpstr>THE DIFFERENCE  BETWEEN CHIMP &amp; HUMAN BRAINS IS NOT ONE OF “ADDED MODULES” …</vt:lpstr>
      <vt:lpstr>… THE DIFFERENCE IS ONE OF NEURONS ADDED TO MODULES</vt:lpstr>
      <vt:lpstr>MY QUESTION</vt:lpstr>
      <vt:lpstr>CRITERIA A CANDIDATE MUST MEET</vt:lpstr>
      <vt:lpstr>WHY NOT MAKE IT SHORT &amp; SWEET?</vt:lpstr>
      <vt:lpstr>SOMETIMES APPRECIATION REQUIRES KNOWLEDGE (1)</vt:lpstr>
      <vt:lpstr>SOMETIMES APPRECIATION REQUIRES KNOWLEDGE (2)</vt:lpstr>
      <vt:lpstr>ENTHYMEME</vt:lpstr>
      <vt:lpstr>CAVE: AN “ENTHYMEMATIC” PRESENTATION (1)</vt:lpstr>
      <vt:lpstr>CAVE: AN “ENTHYMEMATIC” PRESENTATION (2)</vt:lpstr>
      <vt:lpstr>3  VARIETIES OF CAUSATION &amp; EXPLANATION</vt:lpstr>
      <vt:lpstr>THREE KINDS OF KNOWLEDGE</vt:lpstr>
      <vt:lpstr>CAUSAL EXPLANATION</vt:lpstr>
      <vt:lpstr>SIX VARIANTS OF EXPLANATION</vt:lpstr>
      <vt:lpstr>WHAT IS “UNDERSTANDING” MADE OF?</vt:lpstr>
      <vt:lpstr>COMPONENTS, MECHANISMS, GENESIS (1)</vt:lpstr>
      <vt:lpstr>COMPONENTS, MECHANISMS, GENESIS (2)</vt:lpstr>
      <vt:lpstr>CHINESE BOXES</vt:lpstr>
      <vt:lpstr>PROXIMATE &amp; ULTIMATE CAUSATION</vt:lpstr>
      <vt:lpstr>PROXIMATE &amp; ULTIMATE CAUSATION</vt:lpstr>
      <vt:lpstr>QUESTIONS &amp; (SOME) ANSWERS</vt:lpstr>
      <vt:lpstr>TERMINOLOGY</vt:lpstr>
      <vt:lpstr>Part I  THE “HISTORY” SPECIES ― and its 16 billion cortical neurons</vt:lpstr>
      <vt:lpstr>4  CHIMPS &amp; HUMANS Similarities &amp; differences</vt:lpstr>
      <vt:lpstr>CHIMPANZEE CULTURAL DIFFERENCES (1)</vt:lpstr>
      <vt:lpstr>PowerPoint-præsentation</vt:lpstr>
      <vt:lpstr>CHIMPANZEE CULTURAL DIFFERENCES (1): TOOLS</vt:lpstr>
      <vt:lpstr>PowerPoint-præsentation</vt:lpstr>
      <vt:lpstr>CHIMPANZEE CULTURAL DIFFERENCES (2): MISS MANNERS</vt:lpstr>
      <vt:lpstr>PowerPoint-præsentation</vt:lpstr>
      <vt:lpstr>CHIMPANZEE CULTURAL DIFFERENCES (3): DIALECTS</vt:lpstr>
      <vt:lpstr>PowerPoint-præsentation</vt:lpstr>
      <vt:lpstr>NURTURE, NOT NATURE</vt:lpstr>
      <vt:lpstr>THE DIFFERENTIAL Ψ  OF CHIMPS &amp; HUMANS (1)</vt:lpstr>
      <vt:lpstr>THE DIFFERENTIAL Ψ  OF CHIMPS &amp; HUMANS (2)</vt:lpstr>
      <vt:lpstr>THE DIFFERENTIAL Ψ  OF CHIMPS &amp; HUMANS (3)</vt:lpstr>
      <vt:lpstr>“NEUROTICISM”</vt:lpstr>
      <vt:lpstr>CHIMPS: PAST = PRESENT</vt:lpstr>
      <vt:lpstr>PowerPoint-præsentation</vt:lpstr>
      <vt:lpstr>THE “HISTORY” SPECIES</vt:lpstr>
      <vt:lpstr>HISTORY &amp; LIFE ON THE DANISH ISLES</vt:lpstr>
      <vt:lpstr>BEFORE THE YAMNAY INVASION: STONE TOOLS</vt:lpstr>
      <vt:lpstr>AFTER THE (2nd) YAMNAY INVASION: BRONZE TOOLS</vt:lpstr>
      <vt:lpstr>IRON TOOLS</vt:lpstr>
      <vt:lpstr>5  HUMAN HISTORY PROCEEDS AT DIFFERENT PACES  IN DIFFERENT AREAS ― and there is a biological,  evolutionary reason why!</vt:lpstr>
      <vt:lpstr>UNEQUAL HISTORICAL DEVELOPMENT IN HUMAN AFFAIRS</vt:lpstr>
      <vt:lpstr>THE FAST LANE (1)</vt:lpstr>
      <vt:lpstr>THE FAST LANE (2)</vt:lpstr>
      <vt:lpstr>ACCELERATING TECHNOLOGIES (1)</vt:lpstr>
      <vt:lpstr>ACCELERATING TECHNOLOGIES (2)</vt:lpstr>
      <vt:lpstr>“FORCES” versus  “RELATIONS” OF PRODUCTION?</vt:lpstr>
      <vt:lpstr>… AND “ACCELERATION SOCIETY”</vt:lpstr>
      <vt:lpstr>THE SLOW LANE (1)</vt:lpstr>
      <vt:lpstr>THE SLOW LANE (2)</vt:lpstr>
      <vt:lpstr>Aristotle [Ἀριστοτέλης], 384–322 BC</vt:lpstr>
      <vt:lpstr>THE SLOW LANE (3)</vt:lpstr>
      <vt:lpstr>THE SLOW LANE (4)</vt:lpstr>
      <vt:lpstr>ANSWER TO MARX?</vt:lpstr>
      <vt:lpstr>“SUB SPECIE AETERNITATIS”</vt:lpstr>
      <vt:lpstr>FROM KNOWING “THAT” TO KNOWING “WHY”</vt:lpstr>
      <vt:lpstr>BRAIN-BASED ROOTS OF UNEQUAL HISTORICAL DEVELOPMENT?</vt:lpstr>
      <vt:lpstr>EVOLUTION EXPLAINS  PACE OF HUMAN HISTORY</vt:lpstr>
      <vt:lpstr>PowerPoint-præsentation</vt:lpstr>
      <vt:lpstr>PowerPoint-præsentation</vt:lpstr>
      <vt:lpstr>IMMENSE CORTICAL VARIATION</vt:lpstr>
      <vt:lpstr>LIMITED SUB-CORTICAL VARIATION (1)</vt:lpstr>
      <vt:lpstr>LIMITED SUB-CORTICAL VARIATION (2)</vt:lpstr>
      <vt:lpstr>OUR OWN BEHAVIOR: PREDICTABLE &amp; UNPREDICTABLE (1)</vt:lpstr>
      <vt:lpstr>OUR OWN BEHAVIOR: PREDICTABLE &amp; UNPREDICTABLE (2)</vt:lpstr>
      <vt:lpstr>AN OBSERVATION FROM PSYCHOMETRIC TESTING (1)</vt:lpstr>
      <vt:lpstr>AN OBSERVATION FROM PSYCHOMETRIC TESTING (2)</vt:lpstr>
      <vt:lpstr>AN OBSERVATION FROM PSYCHOMETRIC TESTING (3)</vt:lpstr>
      <vt:lpstr>AN OBSERVATION FROM PSYCHOMETRIC TESTING (4)</vt:lpstr>
      <vt:lpstr>THE “TRIUNE BRAIN”: MacLEAN’s ANTHROPOLOGY (1)</vt:lpstr>
      <vt:lpstr>THE “TRIUNE BRAIN” MODEL</vt:lpstr>
      <vt:lpstr>THE “TRIUNE BRAIN”: MacLEAN’s ANTHROPOLOGY (2)</vt:lpstr>
      <vt:lpstr>PAUL D. MacLEAN (1913-2007)</vt:lpstr>
      <vt:lpstr>PHYLOGENETIC ALLUVIAL (1)</vt:lpstr>
      <vt:lpstr>PHYLOGENETIC ALLUVIAL (2)</vt:lpstr>
      <vt:lpstr>6  WHY ONLY US?  Proximate causes</vt:lpstr>
      <vt:lpstr>HISTORICAL DEVELOPMENT: WHY ONLY US?</vt:lpstr>
      <vt:lpstr>THE PROXIMATE CAUSE</vt:lpstr>
      <vt:lpstr>OUR 86 BILLION BRAIN NEURONS: SHE COUNTED THEM! (1)</vt:lpstr>
      <vt:lpstr>OUR 86 BILLION BRAIN NEURONS: SHE COUNTED THEM! (2)</vt:lpstr>
      <vt:lpstr>SUZANA HERCULANO-HOUZEL (b. 1972)</vt:lpstr>
      <vt:lpstr>PowerPoint-præsentation</vt:lpstr>
      <vt:lpstr>16 BILLION NEURONS IN THE HUMAN NEOCORTEX</vt:lpstr>
      <vt:lpstr>IN TERMS OF NUMBER OF NEURONS SUB-CORTICAL AREAS ARE TINY</vt:lpstr>
      <vt:lpstr>6 BILLION NEURONS IN THE CHIMP NEOCORTEX</vt:lpstr>
      <vt:lpstr>“MISSING LINKS” ☺</vt:lpstr>
      <vt:lpstr>PowerPoint-præsentation</vt:lpstr>
      <vt:lpstr>EXTINCT “HISTORY” SPECIES</vt:lpstr>
      <vt:lpstr>WERE CHIMPS &amp; HUMANS ALWAYS THAT FAR APART?</vt:lpstr>
      <vt:lpstr>OR IS PART OF OUR “COMPARATIVE ADVANTAGE” OF A MORE RECENT ORIGIN?</vt:lpstr>
      <vt:lpstr>SOME SAY A HUMAN “COGNITIVE REVOLUTION” ONLY BEGAN SOME 70,000 YEARS AGO</vt:lpstr>
      <vt:lpstr>WETWARE OR MINDWARE?</vt:lpstr>
      <vt:lpstr>NO RELIABLE BIOLOGICAL INFORMATION AVAILABLE</vt:lpstr>
      <vt:lpstr>SO WE JUST DUNNO</vt:lpstr>
      <vt:lpstr>Gf &amp; Gc (1)</vt:lpstr>
      <vt:lpstr>Gf &amp; Gc (2)</vt:lpstr>
      <vt:lpstr>Gf &amp; Gc (3)</vt:lpstr>
      <vt:lpstr>CONTINUITY &amp; DISCONTINUITY (1)</vt:lpstr>
      <vt:lpstr>CONTINUITY &amp; DISCONTINUITY (2)</vt:lpstr>
      <vt:lpstr>WHY ARE THERE SPECIES?</vt:lpstr>
      <vt:lpstr>ISOLATION &amp; SPECIATION</vt:lpstr>
      <vt:lpstr>MEMBERS OF Genus h. PROBABLY DO NOT CONSTITUTE DIFFERENT SPECIES AT ALL (1)</vt:lpstr>
      <vt:lpstr>MEMBERS OF Genus h. PROBABLY DO NOT CONSTITUTE DIFFERENT SPECIES AT ALL (2)</vt:lpstr>
      <vt:lpstr>Part II  PSYCHOMETRICS-BASED SPECULATIONS on our 69+ differentiated abilities</vt:lpstr>
      <vt:lpstr>7  THE “POSITIVE MANIFOLD”</vt:lpstr>
      <vt:lpstr>WHAT PSYCHOMETRIC ANALYSIS CAN DISCOVER</vt:lpstr>
      <vt:lpstr>BUT MANY HUMAN ABILITIES ARE PROBABLY NON-DIFFERTIATED</vt:lpstr>
      <vt:lpstr>PowerPoint-præsentation</vt:lpstr>
      <vt:lpstr>VISUAL AGNOSIA</vt:lpstr>
      <vt:lpstr>“YOU NEVER MISS THE WATER TILL THE WELL RUNS DRY”</vt:lpstr>
      <vt:lpstr>INTELLIGENCE IS A MULTI-DIMENSIONAL PHENOMENON</vt:lpstr>
      <vt:lpstr>PowerPoint-præsentation</vt:lpstr>
      <vt:lpstr>THE g FACTOR (1)</vt:lpstr>
      <vt:lpstr>CORRELATION MATRIX FOR THE WAIS TEST</vt:lpstr>
      <vt:lpstr>g LOADINGS OF WAIS-R SCALES</vt:lpstr>
      <vt:lpstr>THE g FACTOR (2)</vt:lpstr>
      <vt:lpstr>“THE LITTLE g IANT”</vt:lpstr>
      <vt:lpstr>SELECTION FOR EMPLOYMENT: PREDICTIVE VALUE OF DIFFERENT METHODS</vt:lpstr>
      <vt:lpstr>IQ AS PREDICTOR OF SUCCESS FOR DIFFERENT OCCUPATIONS</vt:lpstr>
      <vt:lpstr>g AND ”TRAINING SUCCESS” IN US ARMED FORCES</vt:lpstr>
      <vt:lpstr>STATISTICAL GROUP FACTORS (1)</vt:lpstr>
      <vt:lpstr>STATISTICAL GROUP FACTORS (2)</vt:lpstr>
      <vt:lpstr>PowerPoint-præsentation</vt:lpstr>
      <vt:lpstr>DIFFERENTIATED ABILITIES: THE CONSENSUS MODEL</vt:lpstr>
      <vt:lpstr>THE BATTLE OVER HOWARD GARDNER &amp; “MULTIPLE INTELLIGENCES” (1)</vt:lpstr>
      <vt:lpstr>TWO QUOTATIONS</vt:lpstr>
      <vt:lpstr>THE BATTLE OVER HOWARD GARDNER &amp; “MULTIPLE INTELLIGENCES” (2)</vt:lpstr>
      <vt:lpstr>THE BATTLE OVER HOWARD GARDNER &amp; “MULTIPLE INTELLIGENCES” (3)</vt:lpstr>
      <vt:lpstr>8  SHORTCOMINGS &amp; LIMITATIONS OF PSYCHOMETRIC RESEARCH</vt:lpstr>
      <vt:lpstr>SPEARMAN &amp; THURSTONE BOTH  REALIZED THAT F.A. CANNOT REVEAL  HOW ABILITIES DO THE WORK THEY DO</vt:lpstr>
      <vt:lpstr>THURSTONE ON  THE ROLE OF FACTOR ANALYSIS (1)</vt:lpstr>
      <vt:lpstr>THURSTONE ON  THE ROLE OF FACTOR ANALYSIS (2)</vt:lpstr>
      <vt:lpstr>EYSENCK (1979) ON SPEARMAN (1)</vt:lpstr>
      <vt:lpstr>EYSENCK (1979) ON SPEARMAN (2)</vt:lpstr>
      <vt:lpstr>FROM KNOWING “THAT”  TO KNOWING “WHY” (1)</vt:lpstr>
      <vt:lpstr>FROM KNOWING “THAT”  TO KNOWING “WHY” (2)</vt:lpstr>
      <vt:lpstr>THERE MUST BE MORE THAN 69 DIFFERENTIATED ABILITIES</vt:lpstr>
      <vt:lpstr>AN ANALOGY: A BIOLOGIST SORTING A CATCH OF FISH …</vt:lpstr>
      <vt:lpstr>… AND A STATISTICIAN SORTING OUT A  CATCH OF PSYCHOMETRIC TEST RESULTS</vt:lpstr>
      <vt:lpstr>MANY HUMAN ABILITIES HAVE SOCIAL ORIGINS, THEY SAY</vt:lpstr>
      <vt:lpstr>e.g., THEORY-OF-MIND!</vt:lpstr>
      <vt:lpstr>READING FACES</vt:lpstr>
      <vt:lpstr>e.g., MORALITY!</vt:lpstr>
      <vt:lpstr>SELF-COMPLACENCY</vt:lpstr>
      <vt:lpstr>9  A “PROXIMATE” EXPLANATION OF THE “POSITIVE MANIFOLD”</vt:lpstr>
      <vt:lpstr>WHAT IS THE PROXIMATE EXPLANATION OF THE “POSITIVE MANIFOLD”?</vt:lpstr>
      <vt:lpstr>INTRA-GROUP VARIATION &amp; BETWEEN-SPECIES DIFFERENCES (1)</vt:lpstr>
      <vt:lpstr>INTRA-GROUP VARIATION &amp; BETWEEN-SPECIES DIFFERENCES (2)</vt:lpstr>
      <vt:lpstr>WHAT ABOUT VELOCITY OF SIGNALS?</vt:lpstr>
      <vt:lpstr>I DOUBT IT</vt:lpstr>
      <vt:lpstr>A COMPUTER SCIENTIST LOOKS NEURONS (1)</vt:lpstr>
      <vt:lpstr>A COMPUTER SCIENTIST LOOKS NEURONS (2)</vt:lpstr>
      <vt:lpstr>SOUND?!</vt:lpstr>
      <vt:lpstr>SPEED OF ELECTRICITY, SPEED OF SOUND</vt:lpstr>
      <vt:lpstr>BUT THEN WHAT ABOUT A  NON-DOMAIN-SPECIFIC GPU? (1)</vt:lpstr>
      <vt:lpstr>BUT THEN WHAT ABOUT A  NON-DOMAIN-SPECIFIC GPU? (2)</vt:lpstr>
      <vt:lpstr>NO, THAT IS STRICTLY TABOO!</vt:lpstr>
      <vt:lpstr>PowerPoint-præsentation</vt:lpstr>
      <vt:lpstr>PowerPoint-præsentation</vt:lpstr>
      <vt:lpstr>NOT THINKABLE, NOT FEASIBLE (1)</vt:lpstr>
      <vt:lpstr>NOT THINKABLE, NOT FEASIBLE (2)</vt:lpstr>
      <vt:lpstr>A “GPU” MODULE  ≠ A COORDINATING CONDUCTOR</vt:lpstr>
      <vt:lpstr>PRE-FRONTAL CORTEX  NOT PROPORTIONALLY LARGER</vt:lpstr>
      <vt:lpstr>PowerPoint-præsentation</vt:lpstr>
      <vt:lpstr>PowerPoint-præsentation</vt:lpstr>
      <vt:lpstr>HERE’S THE THIRD OPTION, THOUGH ― WHICH MUST BE TRUE! (1)</vt:lpstr>
      <vt:lpstr>HERE’S THE THIRD OPTION, THOUGH ― WHICH MUST BE TRUE! (2)</vt:lpstr>
      <vt:lpstr>A “QUALE”?</vt:lpstr>
      <vt:lpstr>BUT WHAT ABOUT  THE ULTIMATE EXPLANATION?!</vt:lpstr>
      <vt:lpstr>Part III  INTRICACIES FROM EVOLUTIONARY BIOLOGY</vt:lpstr>
      <vt:lpstr>10  SELECTION PATTERNS,  COST/BENEFIT RATIOS FOR PROPERTIES ― and other ultimate drivers of within-species &amp; between-species differences</vt:lpstr>
      <vt:lpstr>WHAT DRIVES “WITHIN-SPECIES” DIFFERENTIATION OF HUMAN COGNITIVE ABILITIES?</vt:lpstr>
      <vt:lpstr>WHAT ARE THE  “ULTIMATE” CAUSES?</vt:lpstr>
      <vt:lpstr>BETWEEN-SPECIES &amp; WITHIN-SPECIES  DIFFERENTIATION SHARE THE SAME DRIVERS</vt:lpstr>
      <vt:lpstr>CHAPTER 9 SUBHEADINGS (1)</vt:lpstr>
      <vt:lpstr>CHAPTER 9 SUBHEADINGS (2)</vt:lpstr>
      <vt:lpstr>Life</vt:lpstr>
      <vt:lpstr>FUNCTIONAL KINDS, MATERIAL KINDS</vt:lpstr>
      <vt:lpstr>WHAT IS LIFE? A PRESENT-DAY DEFINITION</vt:lpstr>
      <vt:lpstr>PowerPoint-præsentation</vt:lpstr>
      <vt:lpstr>WHY DON’T WE JUST LIVE FOREVER? (1)</vt:lpstr>
      <vt:lpstr>WHY DON’T WE JUST LIVE FOREVER? (2)</vt:lpstr>
      <vt:lpstr>WHY DON’T WE JUST LIVE FOREVER? (3)</vt:lpstr>
      <vt:lpstr>Cells &amp; genes &amp; cell specialization</vt:lpstr>
      <vt:lpstr>AGENCY</vt:lpstr>
      <vt:lpstr>WHAT IS A GENE?</vt:lpstr>
      <vt:lpstr>THE COMPARISON HALTS</vt:lpstr>
      <vt:lpstr>LIMITS OF GENETIC ENGINEERING?</vt:lpstr>
      <vt:lpstr>CELL SPECIALIZATION</vt:lpstr>
      <vt:lpstr>CELL SPECIALIZATION</vt:lpstr>
      <vt:lpstr>WHAT IS EPIGENTICS? (1)</vt:lpstr>
      <vt:lpstr>WHAT IS EPIGENTICS? (2)</vt:lpstr>
      <vt:lpstr>EVOLUTION &amp; DEVELOPMENT</vt:lpstr>
      <vt:lpstr>NEURONAL EPIGENTICS?</vt:lpstr>
      <vt:lpstr>Evolution</vt:lpstr>
      <vt:lpstr>WHAT DRIVES EVOLUTION?</vt:lpstr>
      <vt:lpstr>EVOLUTION: INTERNAL MECHANISMS (1)</vt:lpstr>
      <vt:lpstr>WHAT DO WE MEAN BY “RANDOM”? </vt:lpstr>
      <vt:lpstr>EVOLUTION: INTERNAL MECHANISMS (2)</vt:lpstr>
      <vt:lpstr>EVOLUTION: EXTERNAL MECHANISMS</vt:lpstr>
      <vt:lpstr>THE BATTLE IS NOT YET OVER</vt:lpstr>
      <vt:lpstr>MUTATIONS ARE COPYING ERRORS</vt:lpstr>
      <vt:lpstr>BALANCING STABILITY &amp; CHANGE</vt:lpstr>
      <vt:lpstr>THE CELL’s QC DEPARTMENT</vt:lpstr>
      <vt:lpstr>Proximate &amp; ultimate causes why within-species differentiation of properties (and many behaviors) tends to conform to a bell curve</vt:lpstr>
      <vt:lpstr>PROXIMATE &amp; ULTIMATE CAUSATION: A MOST FAMILIAR CASE</vt:lpstr>
      <vt:lpstr>BELL CURVES Abilities &amp; personality traits are normally distributed</vt:lpstr>
      <vt:lpstr>FIRST “LIVING HISTOGRAM” (1901)</vt:lpstr>
      <vt:lpstr>SAME GROUP,  ONE-DIMENSIONAL POSITIONING </vt:lpstr>
      <vt:lpstr>THE “NORMAL” DISTRIBUTION</vt:lpstr>
      <vt:lpstr>PROXIMATE CAUSE: QTL “RECIPES”</vt:lpstr>
      <vt:lpstr>PowerPoint-præsentation</vt:lpstr>
      <vt:lpstr>EDUCATIONAL ANALOGY: TOSSING COINS</vt:lpstr>
      <vt:lpstr>HEADS OR TAILS? (1)</vt:lpstr>
      <vt:lpstr>HEADS OR TAILS? (2)</vt:lpstr>
      <vt:lpstr>HEADS OR TAILS? (3)</vt:lpstr>
      <vt:lpstr>APPROACHING JND</vt:lpstr>
      <vt:lpstr>HEADS OR TAILS? TWO COINS</vt:lpstr>
      <vt:lpstr>HEADS OR TAILS? FOUR COINS</vt:lpstr>
      <vt:lpstr>HEADS OR TAILS? SIX COINS</vt:lpstr>
      <vt:lpstr>HEADS OR TAILS? TWELWE COINS</vt:lpstr>
      <vt:lpstr>HEADS OR TAILS? SIXTEEN COINS</vt:lpstr>
      <vt:lpstr>NOW, LET GENES REPLACE COINS,  AND ALLELES REPLACE HEADS &amp; TAILS!</vt:lpstr>
      <vt:lpstr>GENERAL PROXIMATE CAUSE  OF WITHIN-SPECIES DIFFERENTIATION</vt:lpstr>
      <vt:lpstr>WE WILL RETURN TO  THE TOPIC OF HEIGHT &amp; GENDER</vt:lpstr>
      <vt:lpstr>CAN GENES INFLUENCE Ψ BEHAVIOR?</vt:lpstr>
      <vt:lpstr>ULTIMATE CAUSE</vt:lpstr>
      <vt:lpstr>SO: MAYBE YOU SHOULD ASK SOMEONE ELSE</vt:lpstr>
      <vt:lpstr>NORMAL DISTRIBUTION: THE VERTEX</vt:lpstr>
      <vt:lpstr>NORMAL DISTRIBUTION: THE SPREAD &amp; THE TAILS</vt:lpstr>
      <vt:lpstr>POSITION OF VERTEX, SIZE OF SPREAD</vt:lpstr>
      <vt:lpstr>SITUATION FREQUENCY &amp; SURVIVAL</vt:lpstr>
      <vt:lpstr>Evolutionary selection patterns </vt:lpstr>
      <vt:lpstr>EVOLUTION: THREE SELECTION PATTERNS</vt:lpstr>
      <vt:lpstr>EVOLUTION: STRONG SELECTION</vt:lpstr>
      <vt:lpstr>EVOLUTION: WEAK SELECTION</vt:lpstr>
      <vt:lpstr>EVOLUTION: STRONG &amp; WEAK SELECTION</vt:lpstr>
      <vt:lpstr>EVOLUTION: DIRECTIONAL SELECTION</vt:lpstr>
      <vt:lpstr>EVOLUTION: DIRECTIONAL SELECTION</vt:lpstr>
      <vt:lpstr>SELECTION PATTERNS CAN CREATE DIFFERENCES WITHIN &amp; BETWEEN SPECIES</vt:lpstr>
      <vt:lpstr>Evolutionary selection patterns  &amp; human gender differentiation</vt:lpstr>
      <vt:lpstr>WHAT MECHANISM CREATED HUMAN  GENDER DIFFERENCE(S) IN HEIGHT?</vt:lpstr>
      <vt:lpstr>PowerPoint-præsentation</vt:lpstr>
      <vt:lpstr>FROM KNOWING “THAT” TO KNOWING “WHY” </vt:lpstr>
      <vt:lpstr>FEMALE CHOICE?</vt:lpstr>
      <vt:lpstr>INHERETING PROPERTIES  ― AND PREFERENCES!</vt:lpstr>
      <vt:lpstr>MALE COERCION?</vt:lpstr>
      <vt:lpstr>PowerPoint-præsentation</vt:lpstr>
      <vt:lpstr>LOWER VORTEX, LARGER SPREAD</vt:lpstr>
      <vt:lpstr>PowerPoint-præsentation</vt:lpstr>
      <vt:lpstr>AVERAGE HEIGHTS</vt:lpstr>
      <vt:lpstr>697 QTL GENES FOR HEIGHT</vt:lpstr>
      <vt:lpstr>ANOTHER GENDER DIFFERENCE SHOWS THE REVERSE PATTERN</vt:lpstr>
      <vt:lpstr>ANOTHER GENDER DIFFERENCE SHOWS THE REVERSE PATTERN</vt:lpstr>
      <vt:lpstr>PowerPoint-præsentation</vt:lpstr>
      <vt:lpstr>♀ &amp; ♂ &amp; IQ (1)</vt:lpstr>
      <vt:lpstr>PowerPoint-præsentation</vt:lpstr>
      <vt:lpstr>♀ &amp; ♂ &amp; IQ (2)</vt:lpstr>
      <vt:lpstr>PowerPoint-præsentation</vt:lpstr>
      <vt:lpstr>PowerPoint-præsentation</vt:lpstr>
      <vt:lpstr>EXPLAINING  SAME-SIZE AVERAGE IQ IN ♀ &amp; ♂ (1)</vt:lpstr>
      <vt:lpstr>EXPLAINING  SAME-SIZE AVERAGE IQ IN ♀ &amp; ♂ (2)</vt:lpstr>
      <vt:lpstr>EXPLAINING  SAME-SIZE AVERAGE IQ IN ♀ &amp; ♂ (3)</vt:lpstr>
      <vt:lpstr>WIKIPEDIA</vt:lpstr>
      <vt:lpstr>EXPLAINING  DIFFERENT IQ SPREADS FOR ♀ &amp; ♂ (1)</vt:lpstr>
      <vt:lpstr>EXPLAINING  DIFFERENT IQ SPREADS FOR ♀ &amp; ♂ (2)</vt:lpstr>
      <vt:lpstr>EXPLAINING  DIFFERENT IQ SPREADS FOR ♀ &amp; ♂ (3)</vt:lpstr>
      <vt:lpstr>EXPLAINING  DIFFERENT IQ SPREADS FOR ♀ &amp; ♂ (4)</vt:lpstr>
      <vt:lpstr>EXPLAINING  DIFFERENT IQ SPREADS FOR ♀ &amp; ♂ (5)</vt:lpstr>
      <vt:lpstr>SOME SAY THE PATTERN IS THE REVERSE FOR MALE &amp; FEMALE ORGASM</vt:lpstr>
      <vt:lpstr>A “JUST SO” STORY?</vt:lpstr>
      <vt:lpstr>PowerPoint-præsentation</vt:lpstr>
      <vt:lpstr>Directional selection &amp; whole-species evolution</vt:lpstr>
      <vt:lpstr>ANTEATERS …</vt:lpstr>
      <vt:lpstr>… AND HUMANS</vt:lpstr>
      <vt:lpstr>PowerPoint-præsentation</vt:lpstr>
      <vt:lpstr>AN “ISOLATING” MECHANISM: ANTS</vt:lpstr>
      <vt:lpstr>PowerPoint-præsentation</vt:lpstr>
      <vt:lpstr>PowerPoint-præsentation</vt:lpstr>
      <vt:lpstr>AGENCY IS IN THE ORGANISM</vt:lpstr>
      <vt:lpstr>ATOP A “FITNESS PEAK”</vt:lpstr>
      <vt:lpstr>PowerPoint-præsentation</vt:lpstr>
      <vt:lpstr>BUT: WHAT ’BOUT US?</vt:lpstr>
      <vt:lpstr>Quantity, quality, proportionality: Brain size &amp; number of neurons</vt:lpstr>
      <vt:lpstr>PowerPoint-præsentation</vt:lpstr>
      <vt:lpstr>PowerPoint-præsentation</vt:lpstr>
      <vt:lpstr>LONG NECK, SHORT NECK</vt:lpstr>
      <vt:lpstr>ALL MAMMALS HAVE  SEVEN CERVICAL VERTEBRAE</vt:lpstr>
      <vt:lpstr>QUALITY &amp; QUANTITY (1)</vt:lpstr>
      <vt:lpstr>QUALITY &amp; QUANTITY (2)</vt:lpstr>
      <vt:lpstr>PowerPoint-præsentation</vt:lpstr>
      <vt:lpstr>HOW CAN SMALL ANIMALS BE SO SMART? (1)</vt:lpstr>
      <vt:lpstr>HOW CAN SMALL ANIMALS BE SO SMART? (2)</vt:lpstr>
      <vt:lpstr>PowerPoint-præsentation</vt:lpstr>
      <vt:lpstr>ONE IMPORTANT EXCEPTION …</vt:lpstr>
      <vt:lpstr>PowerPoint-præsentation</vt:lpstr>
      <vt:lpstr>… SINE QUA NON</vt:lpstr>
      <vt:lpstr>Natural (and, where present, sexual)  selection never stops</vt:lpstr>
      <vt:lpstr>NATURAL &amp; SEXUAL SELECTION ARE “ITERATIVE” PROCESSES (1)</vt:lpstr>
      <vt:lpstr>NATURAL &amp; SEXUAL SELECTION ARE “ITERATIVE” PROCESSES (2)</vt:lpstr>
      <vt:lpstr>ALL PROPERTIES COME AT A COST</vt:lpstr>
      <vt:lpstr>NATURE IS A SCRUPULOUS COST/BENEFIT CONTROLLER</vt:lpstr>
      <vt:lpstr>11  HUNTER-GATHERER EINSTEINS?  The “ultimate” evolutionary enigma of human cognitive capacity</vt:lpstr>
      <vt:lpstr>THE HUMAN BRAIN MAY BE NATURE’s MOST COSTLY ORGAN</vt:lpstr>
      <vt:lpstr>SOME SAY IT IS NOT “ENERGY EFFICIENT” AT ALL</vt:lpstr>
      <vt:lpstr>PowerPoint-præsentation</vt:lpstr>
      <vt:lpstr>THE ENIGMA</vt:lpstr>
      <vt:lpstr>AFRICA DURING THE SAALE GLACIATION</vt:lpstr>
      <vt:lpstr>HUNTER-GATHERER EINSTEINS? (1)</vt:lpstr>
      <vt:lpstr>HUNTER-GATHERER EINSTEINS? (2)</vt:lpstr>
      <vt:lpstr>12  SOME HUMAN COGNITIVE ABILITIES MUST BE THE RESULT OF SEXUAL SELECTION</vt:lpstr>
      <vt:lpstr>PowerPoint-præsentation</vt:lpstr>
      <vt:lpstr>13  CODA  The “ultimate” mechanism that drove the cognitive evolution of the Genus homo</vt:lpstr>
      <vt:lpstr>MY MOTTO (IN DANISH)</vt:lpstr>
      <vt:lpstr>THE “NATURALIST” APPROACH</vt:lpstr>
      <vt:lpstr>HOW DID EVOLUTION CREATE HISTORY?</vt:lpstr>
      <vt:lpstr>PowerPoint-præsentation</vt:lpstr>
      <vt:lpstr>GORILLAS MUST EAT ALL DAY</vt:lpstr>
      <vt:lpstr>PowerPoint-præsentation</vt:lpstr>
      <vt:lpstr>CHIMPS  HAVE MORE TIME FOR LEISURE (1)</vt:lpstr>
      <vt:lpstr>CHIMPS  HAVE MORE TIME FOR LEISURE (2)</vt:lpstr>
      <vt:lpstr>MALE CHIMPS ARE NEVER SEXUALLY FASTIDIOUS</vt:lpstr>
      <vt:lpstr>COULD A MUTATION CREATE  A CHIMP WITH A HUMAN BRAIN? (1)</vt:lpstr>
      <vt:lpstr>COULD A MUTATION CREATE  A CHIMP WITH A HUMAN BRAIN? (2)</vt:lpstr>
      <vt:lpstr>WELL FED, YET STARVING</vt:lpstr>
      <vt:lpstr>NATURAL DE-SELECTION </vt:lpstr>
      <vt:lpstr>PowerPoint-præsentation</vt:lpstr>
      <vt:lpstr>PowerPoint-præsentation</vt:lpstr>
      <vt:lpstr>HOMO ERGASTER</vt:lpstr>
      <vt:lpstr>THE BENEFITS OF COOK FOOD</vt:lpstr>
      <vt:lpstr>A PRE-CONDITION  FOR SPOKEN LANGUAGE</vt:lpstr>
      <vt:lpstr>ALLOWING INDIVIDUALS WITH LARGER BRAINS TO SURVIVE</vt:lpstr>
      <vt:lpstr>PowerPoint-præsentation</vt:lpstr>
      <vt:lpstr>SOCIAL IMPLICATIONS</vt:lpstr>
      <vt:lpstr>COOKING &amp; GENDER ROLES? (1)</vt:lpstr>
      <vt:lpstr>COOKING &amp; GENDER ROLES? (2)</vt:lpstr>
      <vt:lpstr>COOKING &amp; GENDER ROLES? (3)</vt:lpstr>
      <vt:lpstr>THE CENTRAL DOGMA STILL HOLDS (1)</vt:lpstr>
      <vt:lpstr>THE CENTRAL DOGMA STILL HOLDS (2)</vt:lpstr>
      <vt:lpstr>CAUSAL LOOPS (1)</vt:lpstr>
      <vt:lpstr>CAUSAL LOOPS (2)</vt:lpstr>
      <vt:lpstr>PERORATIO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 &amp; Human Cognitive Ability (2022-04-04)</dc:title>
  <dc:creator>Nikolaj Lunøe</dc:creator>
  <cp:lastModifiedBy>Nikolaj Lunøe</cp:lastModifiedBy>
  <cp:revision>1438</cp:revision>
  <dcterms:created xsi:type="dcterms:W3CDTF">2022-03-20T11:10:02Z</dcterms:created>
  <dcterms:modified xsi:type="dcterms:W3CDTF">2022-04-06T14:51:43Z</dcterms:modified>
  <cp:contentStatus>Endelig</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